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82" r:id="rId5"/>
    <p:sldMasterId id="2147483648" r:id="rId6"/>
  </p:sldMasterIdLst>
  <p:notesMasterIdLst>
    <p:notesMasterId r:id="rId18"/>
  </p:notesMasterIdLst>
  <p:sldIdLst>
    <p:sldId id="419" r:id="rId7"/>
    <p:sldId id="420" r:id="rId8"/>
    <p:sldId id="421" r:id="rId9"/>
    <p:sldId id="422" r:id="rId10"/>
    <p:sldId id="430" r:id="rId11"/>
    <p:sldId id="440" r:id="rId12"/>
    <p:sldId id="435" r:id="rId13"/>
    <p:sldId id="431" r:id="rId14"/>
    <p:sldId id="432" r:id="rId15"/>
    <p:sldId id="433" r:id="rId16"/>
    <p:sldId id="4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pos="93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879442-D996-8854-4B51-9E258979294A}" name="Pascoe, Charlotte (STFC,RAL,RALSP)" initials="P(" userId="S::charlotte.pascoe@stfc.ac.uk::88510306-7a19-444f-aaaa-8601a082a4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DBA"/>
    <a:srgbClr val="BE2BBB"/>
    <a:srgbClr val="2E2D62"/>
    <a:srgbClr val="003088"/>
    <a:srgbClr val="FBBB10"/>
    <a:srgbClr val="676767"/>
    <a:srgbClr val="F2B450"/>
    <a:srgbClr val="34D5AE"/>
    <a:srgbClr val="FFFFFF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323"/>
        <p:guide pos="325"/>
        <p:guide orient="horz" pos="3997"/>
        <p:guide pos="7355"/>
        <p:guide pos="3840"/>
        <p:guide orient="horz" pos="935"/>
        <p:guide orient="horz" pos="3770"/>
        <p:guide pos="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McCallum" userId="bb85ccc8-17de-4ff6-9b8a-a8f009ce505e" providerId="ADAL" clId="{66078591-9FA5-4FDE-88D0-856A8CC96CB3}"/>
    <pc:docChg chg="delSld">
      <pc:chgData name="Peter McCallum" userId="bb85ccc8-17de-4ff6-9b8a-a8f009ce505e" providerId="ADAL" clId="{66078591-9FA5-4FDE-88D0-856A8CC96CB3}" dt="2024-09-06T15:38:52.702" v="0" actId="47"/>
      <pc:docMkLst>
        <pc:docMk/>
      </pc:docMkLst>
      <pc:sldChg chg="del">
        <pc:chgData name="Peter McCallum" userId="bb85ccc8-17de-4ff6-9b8a-a8f009ce505e" providerId="ADAL" clId="{66078591-9FA5-4FDE-88D0-856A8CC96CB3}" dt="2024-09-06T15:38:52.702" v="0" actId="47"/>
        <pc:sldMkLst>
          <pc:docMk/>
          <pc:sldMk cId="2212697403" sldId="335"/>
        </pc:sldMkLst>
      </pc:sldChg>
      <pc:sldChg chg="del">
        <pc:chgData name="Peter McCallum" userId="bb85ccc8-17de-4ff6-9b8a-a8f009ce505e" providerId="ADAL" clId="{66078591-9FA5-4FDE-88D0-856A8CC96CB3}" dt="2024-09-06T15:38:52.702" v="0" actId="47"/>
        <pc:sldMkLst>
          <pc:docMk/>
          <pc:sldMk cId="2066659698" sldId="423"/>
        </pc:sldMkLst>
      </pc:sldChg>
      <pc:sldChg chg="del">
        <pc:chgData name="Peter McCallum" userId="bb85ccc8-17de-4ff6-9b8a-a8f009ce505e" providerId="ADAL" clId="{66078591-9FA5-4FDE-88D0-856A8CC96CB3}" dt="2024-09-06T15:38:52.702" v="0" actId="47"/>
        <pc:sldMkLst>
          <pc:docMk/>
          <pc:sldMk cId="31402098" sldId="424"/>
        </pc:sldMkLst>
      </pc:sldChg>
      <pc:sldChg chg="del">
        <pc:chgData name="Peter McCallum" userId="bb85ccc8-17de-4ff6-9b8a-a8f009ce505e" providerId="ADAL" clId="{66078591-9FA5-4FDE-88D0-856A8CC96CB3}" dt="2024-09-06T15:38:52.702" v="0" actId="47"/>
        <pc:sldMkLst>
          <pc:docMk/>
          <pc:sldMk cId="3267853282" sldId="426"/>
        </pc:sldMkLst>
      </pc:sldChg>
      <pc:sldChg chg="del">
        <pc:chgData name="Peter McCallum" userId="bb85ccc8-17de-4ff6-9b8a-a8f009ce505e" providerId="ADAL" clId="{66078591-9FA5-4FDE-88D0-856A8CC96CB3}" dt="2024-09-06T15:38:52.702" v="0" actId="47"/>
        <pc:sldMkLst>
          <pc:docMk/>
          <pc:sldMk cId="896415136" sldId="427"/>
        </pc:sldMkLst>
      </pc:sldChg>
      <pc:sldChg chg="del">
        <pc:chgData name="Peter McCallum" userId="bb85ccc8-17de-4ff6-9b8a-a8f009ce505e" providerId="ADAL" clId="{66078591-9FA5-4FDE-88D0-856A8CC96CB3}" dt="2024-09-06T15:38:52.702" v="0" actId="47"/>
        <pc:sldMkLst>
          <pc:docMk/>
          <pc:sldMk cId="1857831273" sldId="428"/>
        </pc:sldMkLst>
      </pc:sldChg>
      <pc:sldChg chg="del">
        <pc:chgData name="Peter McCallum" userId="bb85ccc8-17de-4ff6-9b8a-a8f009ce505e" providerId="ADAL" clId="{66078591-9FA5-4FDE-88D0-856A8CC96CB3}" dt="2024-09-06T15:38:52.702" v="0" actId="47"/>
        <pc:sldMkLst>
          <pc:docMk/>
          <pc:sldMk cId="1035279345" sldId="437"/>
        </pc:sldMkLst>
      </pc:sldChg>
      <pc:sldChg chg="del">
        <pc:chgData name="Peter McCallum" userId="bb85ccc8-17de-4ff6-9b8a-a8f009ce505e" providerId="ADAL" clId="{66078591-9FA5-4FDE-88D0-856A8CC96CB3}" dt="2024-09-06T15:38:52.702" v="0" actId="47"/>
        <pc:sldMkLst>
          <pc:docMk/>
          <pc:sldMk cId="3806021768" sldId="438"/>
        </pc:sldMkLst>
      </pc:sldChg>
      <pc:sldChg chg="del">
        <pc:chgData name="Peter McCallum" userId="bb85ccc8-17de-4ff6-9b8a-a8f009ce505e" providerId="ADAL" clId="{66078591-9FA5-4FDE-88D0-856A8CC96CB3}" dt="2024-09-06T15:38:52.702" v="0" actId="47"/>
        <pc:sldMkLst>
          <pc:docMk/>
          <pc:sldMk cId="682767171" sldId="4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18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94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88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4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0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9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7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039A-6AF5-0AAC-8745-F93A34CD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45844-9098-B1EE-DE2A-6A5191E4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C0FDC-338F-1508-B1C1-6C2C8890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A7578-A5CF-9F85-B126-8735124A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EA8AA-9522-0A24-38C9-3743AB6C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1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6609-4308-3CF2-B12D-86807BEE8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What is DAFNI?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40812-7D4C-B66B-5070-E545FFA1D0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64515" y="3419"/>
            <a:ext cx="3006970" cy="365125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www.dafni.ac.uk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B66D2-6322-440B-B2D7-0B19BB89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E3E9D-4D87-4326-FD0B-BF659B34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3F81B-B0CC-EC0F-EAED-9628055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F175-E939-7D3A-6AD4-70196F855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4176" y="1998283"/>
            <a:ext cx="9200598" cy="683702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Main bullet point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EB090-42BD-E5F1-C1D0-CA368863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CA1FE-6F6B-FA54-9B08-D6B3CB78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D485A-5DF5-5FBB-7F25-C8EA1D33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circles and dots&#10;&#10;Description automatically generated">
            <a:extLst>
              <a:ext uri="{FF2B5EF4-FFF2-40B4-BE49-F238E27FC236}">
                <a16:creationId xmlns:a16="http://schemas.microsoft.com/office/drawing/2014/main" id="{8C9568B6-E346-C9A7-FC22-4F99147F5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7226" y="2236822"/>
            <a:ext cx="347501" cy="3543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75FA367-436E-46EA-15C3-98CAED696EFE}"/>
              </a:ext>
            </a:extLst>
          </p:cNvPr>
          <p:cNvSpPr txBox="1">
            <a:spLocks/>
          </p:cNvSpPr>
          <p:nvPr userDrawn="1"/>
        </p:nvSpPr>
        <p:spPr>
          <a:xfrm>
            <a:off x="2146852" y="2681985"/>
            <a:ext cx="9200598" cy="5429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GB" sz="2800" b="0"/>
              <a:t>Sub bullet point</a:t>
            </a:r>
            <a:endParaRPr lang="en-US" sz="2800" b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08E60C-473F-B41E-86D7-F4F564602E59}"/>
              </a:ext>
            </a:extLst>
          </p:cNvPr>
          <p:cNvSpPr/>
          <p:nvPr userDrawn="1"/>
        </p:nvSpPr>
        <p:spPr>
          <a:xfrm>
            <a:off x="1961500" y="2855111"/>
            <a:ext cx="185352" cy="1967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52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6272-C635-D5FD-6B5E-DD7CE10E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AEDB-FD8B-013D-6C4D-B9B82102D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CCD0C-1B4B-E79C-4D0A-EE6253FAD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0E73C-8769-AC9E-6B65-4E16FB1B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7D032-89C4-F3B2-5EB2-51B78BF9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3A05-135B-6396-B672-DD4C347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49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3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C5D3-A242-D336-C348-EC1B1B1D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29D64-AD5B-49AF-4F86-BFB10190B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DC823-3EAB-473B-CD3D-56874ECAB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6523D-06F0-347A-B88B-CBCE2B02A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AEE8B-F7C5-E390-4394-DDB20053D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128F-D9B0-A7C7-31A5-A7D9863D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90BDE-229D-737B-BD16-B9C497B4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CB6BF-799A-CE74-C9DD-C87D675C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8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BAEC-2B1D-E4AE-C46E-D7B2E863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BCF30-CA22-61E5-D64D-3A0A7BA5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ABAE4-90E0-9940-8320-F562425D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2DA9F-923F-D262-A6BF-399FA3BC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3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411F94-0414-21AC-384D-D85CD3A3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719B9-F7AE-A380-E322-D9B4EB62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4E1C8-C427-6B08-B690-1DDF920E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5EE6-5445-6904-5C2A-D45E29D1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2C6F-E669-A1C8-670A-47010581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E9537-EE0D-29ED-0EF2-C97EE2C9C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A0A4A-A8C9-844B-4F49-FE233C52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FEB04-85D5-7B4F-B143-90D207F6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EFF6F-A7D7-97BC-C42D-5D5147B8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6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1930-88C2-6798-A147-0B446FB2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39013-229A-306C-5E60-02BD9628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AC16F-7F04-353A-CF74-72275A561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9216B-DEB4-ED32-112E-DD39F42B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F220F-6399-9138-C514-3BA83604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0AE28-F3BA-ABDB-ECC3-CE96F2E6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3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CBFC-14BE-09BA-DE2C-2E9537E9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3322C-95FA-340B-9E55-86D532663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F019F-F8A2-5340-FA67-EEC21B00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4CEA6-F709-BC41-10B1-7C7B6DF3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CA371-42E7-A2B5-AB13-8CDC9776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9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7F1A3-90CE-A994-A82D-77D20EFA5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7E6FB-2577-5D92-B790-834CE5672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EB099-DD0F-C0B9-4D07-9873DAFB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58DD-F685-DA42-8F59-DF291BAF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4345-E5B0-1C75-B7B5-5559A13D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71124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4" r:id="rId12"/>
    <p:sldLayoutId id="2147483695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25A4E-A2DB-2E96-1CED-8C2775F3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A5BE-6320-EDA7-D3EC-D92CE5EBB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0A8AA-395D-B64F-EDE9-A2070EA53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97AB-3760-DFE7-D46C-14CC43157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BDA87-49DD-D082-5B29-ADA22CADF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 background with white dots and lines&#10;&#10;Description automatically generated">
            <a:extLst>
              <a:ext uri="{FF2B5EF4-FFF2-40B4-BE49-F238E27FC236}">
                <a16:creationId xmlns:a16="http://schemas.microsoft.com/office/drawing/2014/main" id="{69E53A62-9E61-9DC2-CA32-A3919E92B7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2677"/>
            <a:ext cx="12196765" cy="68553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A6BA979-EA35-E42E-33E5-64829879C085}"/>
              </a:ext>
            </a:extLst>
          </p:cNvPr>
          <p:cNvSpPr/>
          <p:nvPr userDrawn="1"/>
        </p:nvSpPr>
        <p:spPr>
          <a:xfrm>
            <a:off x="0" y="5483724"/>
            <a:ext cx="12192000" cy="1386478"/>
          </a:xfrm>
          <a:prstGeom prst="rect">
            <a:avLst/>
          </a:prstGeom>
          <a:solidFill>
            <a:srgbClr val="A4A9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CEB4F38-DBFF-AEF5-5869-088E794728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19452" y="5522086"/>
            <a:ext cx="2585436" cy="1118351"/>
          </a:xfrm>
          <a:prstGeom prst="rect">
            <a:avLst/>
          </a:prstGeom>
        </p:spPr>
      </p:pic>
      <p:pic>
        <p:nvPicPr>
          <p:cNvPr id="21" name="Picture 20" descr="A black and blue background with blue text&#10;&#10;Description automatically generated">
            <a:extLst>
              <a:ext uri="{FF2B5EF4-FFF2-40B4-BE49-F238E27FC236}">
                <a16:creationId xmlns:a16="http://schemas.microsoft.com/office/drawing/2014/main" id="{8FE3F0B6-A0E0-6DE0-550C-D01E833694E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356277" y="5632160"/>
            <a:ext cx="2321355" cy="1108804"/>
          </a:xfrm>
          <a:prstGeom prst="rect">
            <a:avLst/>
          </a:prstGeom>
        </p:spPr>
      </p:pic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22BB3DC2-25B0-5424-7EA0-DF0AF9E8E5C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0142" y="5951594"/>
            <a:ext cx="2955494" cy="760256"/>
          </a:xfrm>
          <a:prstGeom prst="rect">
            <a:avLst/>
          </a:prstGeom>
        </p:spPr>
      </p:pic>
      <p:pic>
        <p:nvPicPr>
          <p:cNvPr id="23" name="Picture 22" descr="A logo with text on it&#10;&#10;Description automatically generated">
            <a:extLst>
              <a:ext uri="{FF2B5EF4-FFF2-40B4-BE49-F238E27FC236}">
                <a16:creationId xmlns:a16="http://schemas.microsoft.com/office/drawing/2014/main" id="{2E1C5DEA-AD09-99EE-F240-102B69DE18F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931891" y="5959134"/>
            <a:ext cx="2955494" cy="7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4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maps.dft.gov.uk/ev-charging-map/index.html" TargetMode="External"/><Relationship Id="rId4" Type="http://schemas.openxmlformats.org/officeDocument/2006/relationships/hyperlink" Target="https://uk-cri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3CD8062-86FF-9FB2-DCB8-E3B43C66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1" y="1065120"/>
            <a:ext cx="6264386" cy="27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4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D10A-9CA3-7157-50EB-770098FE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93" y="106820"/>
            <a:ext cx="11536014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a typeface="Calibri Light"/>
                <a:cs typeface="Calibri Light"/>
              </a:rPr>
              <a:t>Understanding the impact of extreme weather on power grids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0EAEB9-8196-4E8A-8A09-22C18D728F62}"/>
              </a:ext>
            </a:extLst>
          </p:cNvPr>
          <p:cNvSpPr/>
          <p:nvPr/>
        </p:nvSpPr>
        <p:spPr>
          <a:xfrm>
            <a:off x="3709236" y="2485992"/>
            <a:ext cx="3851566" cy="595197"/>
          </a:xfrm>
          <a:prstGeom prst="rect">
            <a:avLst/>
          </a:prstGeom>
          <a:solidFill>
            <a:srgbClr val="00CEC9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Equipment damage and failure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9F56157-4EE9-4486-9029-6E442B033CAC}"/>
              </a:ext>
            </a:extLst>
          </p:cNvPr>
          <p:cNvGrpSpPr/>
          <p:nvPr/>
        </p:nvGrpSpPr>
        <p:grpSpPr>
          <a:xfrm>
            <a:off x="8013193" y="2513327"/>
            <a:ext cx="3513622" cy="2386845"/>
            <a:chOff x="3743167" y="2584340"/>
            <a:chExt cx="828000" cy="18533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FD44F-2314-432F-8B6F-1BAAB901B106}"/>
                </a:ext>
              </a:extLst>
            </p:cNvPr>
            <p:cNvSpPr/>
            <p:nvPr/>
          </p:nvSpPr>
          <p:spPr>
            <a:xfrm>
              <a:off x="3743167" y="2584340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Restore power supply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6AEB27-8FCA-4E1A-9020-34D728A74958}"/>
                </a:ext>
              </a:extLst>
            </p:cNvPr>
            <p:cNvSpPr/>
            <p:nvPr/>
          </p:nvSpPr>
          <p:spPr>
            <a:xfrm>
              <a:off x="3743167" y="3975496"/>
              <a:ext cx="828000" cy="462151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Load management and power supply scheduling</a:t>
              </a:r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7FAED6-EF52-4C8B-B14C-389499D4154B}"/>
                </a:ext>
              </a:extLst>
            </p:cNvPr>
            <p:cNvSpPr/>
            <p:nvPr/>
          </p:nvSpPr>
          <p:spPr>
            <a:xfrm>
              <a:off x="3743167" y="3317000"/>
              <a:ext cx="828000" cy="462151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Equipment repair and replacement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36AAE68-E78F-4808-B278-67BD35639FCC}"/>
              </a:ext>
            </a:extLst>
          </p:cNvPr>
          <p:cNvSpPr txBox="1"/>
          <p:nvPr/>
        </p:nvSpPr>
        <p:spPr>
          <a:xfrm rot="5400000">
            <a:off x="1443928" y="1682180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1C8396-866C-48F8-B863-5C92F8AFF23F}"/>
              </a:ext>
            </a:extLst>
          </p:cNvPr>
          <p:cNvSpPr txBox="1"/>
          <p:nvPr/>
        </p:nvSpPr>
        <p:spPr>
          <a:xfrm>
            <a:off x="284483" y="1254267"/>
            <a:ext cx="197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Before</a:t>
            </a:r>
            <a:endParaRPr lang="en-GB" sz="24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0E914B-B593-44B5-8653-82DD7AB28683}"/>
              </a:ext>
            </a:extLst>
          </p:cNvPr>
          <p:cNvSpPr txBox="1"/>
          <p:nvPr/>
        </p:nvSpPr>
        <p:spPr>
          <a:xfrm>
            <a:off x="4064522" y="1250293"/>
            <a:ext cx="199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During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D96AE9-CD43-4B92-BA43-668866B17A02}"/>
              </a:ext>
            </a:extLst>
          </p:cNvPr>
          <p:cNvSpPr txBox="1"/>
          <p:nvPr/>
        </p:nvSpPr>
        <p:spPr>
          <a:xfrm>
            <a:off x="8013191" y="1227510"/>
            <a:ext cx="197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After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37F803-D6B3-4FD3-A059-3D10BA4750B6}"/>
              </a:ext>
            </a:extLst>
          </p:cNvPr>
          <p:cNvSpPr/>
          <p:nvPr/>
        </p:nvSpPr>
        <p:spPr>
          <a:xfrm>
            <a:off x="325308" y="2485991"/>
            <a:ext cx="3002473" cy="595197"/>
          </a:xfrm>
          <a:prstGeom prst="rect">
            <a:avLst/>
          </a:prstGeom>
          <a:solidFill>
            <a:srgbClr val="A29BF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Preventive load scheduling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87C4B8-C01F-41C6-8119-1B4281CF72EA}"/>
              </a:ext>
            </a:extLst>
          </p:cNvPr>
          <p:cNvSpPr/>
          <p:nvPr/>
        </p:nvSpPr>
        <p:spPr>
          <a:xfrm>
            <a:off x="325308" y="3350855"/>
            <a:ext cx="3002473" cy="595197"/>
          </a:xfrm>
          <a:prstGeom prst="rect">
            <a:avLst/>
          </a:prstGeom>
          <a:solidFill>
            <a:srgbClr val="A29BF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Check and harden the device</a:t>
            </a:r>
            <a:endParaRPr lang="en-GB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6A2AF-E3BE-5D54-104E-4BCFCBB490CD}"/>
              </a:ext>
            </a:extLst>
          </p:cNvPr>
          <p:cNvSpPr/>
          <p:nvPr/>
        </p:nvSpPr>
        <p:spPr>
          <a:xfrm>
            <a:off x="3709236" y="3350855"/>
            <a:ext cx="3851566" cy="595197"/>
          </a:xfrm>
          <a:prstGeom prst="rect">
            <a:avLst/>
          </a:prstGeom>
          <a:solidFill>
            <a:srgbClr val="00CEC9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Power interruption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00EC2-5519-A477-5CBB-F69A50A7F2B9}"/>
              </a:ext>
            </a:extLst>
          </p:cNvPr>
          <p:cNvSpPr/>
          <p:nvPr/>
        </p:nvSpPr>
        <p:spPr>
          <a:xfrm>
            <a:off x="3709236" y="4244397"/>
            <a:ext cx="3851566" cy="595197"/>
          </a:xfrm>
          <a:prstGeom prst="rect">
            <a:avLst/>
          </a:prstGeom>
          <a:solidFill>
            <a:srgbClr val="00CEC9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Load fluctuation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4F5DA-8340-FB26-DED5-5A1C4ABB3D16}"/>
              </a:ext>
            </a:extLst>
          </p:cNvPr>
          <p:cNvSpPr txBox="1"/>
          <p:nvPr/>
        </p:nvSpPr>
        <p:spPr>
          <a:xfrm rot="5400000">
            <a:off x="5174410" y="1685285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E047F-FCB6-04AB-FD79-FE0DD01D9922}"/>
              </a:ext>
            </a:extLst>
          </p:cNvPr>
          <p:cNvSpPr txBox="1"/>
          <p:nvPr/>
        </p:nvSpPr>
        <p:spPr>
          <a:xfrm rot="5400000">
            <a:off x="9329099" y="1597582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5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D10A-9CA3-7157-50EB-770098FE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93" y="106820"/>
            <a:ext cx="11536014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a typeface="Calibri Light"/>
                <a:cs typeface="Calibri Light"/>
              </a:rPr>
              <a:t>Ongoing work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3DBF63-8236-9908-5D96-A09A6F0E7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440" y="2912135"/>
            <a:ext cx="2890266" cy="2312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C7B3A3-E49D-FE10-C394-25C5C9062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" y="2910354"/>
            <a:ext cx="2890266" cy="2312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062832-4F4F-5024-A59C-EB9F895751B6}"/>
              </a:ext>
            </a:extLst>
          </p:cNvPr>
          <p:cNvSpPr txBox="1"/>
          <p:nvPr/>
        </p:nvSpPr>
        <p:spPr>
          <a:xfrm>
            <a:off x="289440" y="1201550"/>
            <a:ext cx="197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Pre-event</a:t>
            </a:r>
            <a:endParaRPr lang="en-GB" sz="24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5732FA-EF0A-1EA1-4971-A72D1AAC6CCB}"/>
              </a:ext>
            </a:extLst>
          </p:cNvPr>
          <p:cNvSpPr/>
          <p:nvPr/>
        </p:nvSpPr>
        <p:spPr>
          <a:xfrm>
            <a:off x="2720833" y="1782920"/>
            <a:ext cx="7776477" cy="376317"/>
          </a:xfrm>
          <a:prstGeom prst="rect">
            <a:avLst/>
          </a:prstGeom>
          <a:solidFill>
            <a:srgbClr val="00CEC9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As a spare capacity to provide short-term emergency power supply to the grid.</a:t>
            </a:r>
            <a:endParaRPr lang="en-GB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23EE8F-2A6C-BC0D-FC3E-2539BF57229D}"/>
              </a:ext>
            </a:extLst>
          </p:cNvPr>
          <p:cNvSpPr/>
          <p:nvPr/>
        </p:nvSpPr>
        <p:spPr>
          <a:xfrm>
            <a:off x="2720245" y="2357514"/>
            <a:ext cx="7776477" cy="419703"/>
          </a:xfrm>
          <a:prstGeom prst="rect">
            <a:avLst/>
          </a:prstGeom>
          <a:solidFill>
            <a:srgbClr val="FFEAA7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Yu Gothic UI Light"/>
                <a:ea typeface="Yu Gothic UI Light"/>
              </a:rPr>
              <a:t>Provision of support to restore grid operation</a:t>
            </a:r>
            <a:endParaRPr lang="en-GB">
              <a:solidFill>
                <a:schemeClr val="tx1"/>
              </a:solidFill>
              <a:latin typeface="Yu Gothic UI Light"/>
              <a:ea typeface="Yu Gothic UI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31FDB6-C27F-9F91-8D85-EE5C14CE2A64}"/>
              </a:ext>
            </a:extLst>
          </p:cNvPr>
          <p:cNvSpPr/>
          <p:nvPr/>
        </p:nvSpPr>
        <p:spPr>
          <a:xfrm>
            <a:off x="2720834" y="1221367"/>
            <a:ext cx="7776477" cy="376317"/>
          </a:xfrm>
          <a:prstGeom prst="rect">
            <a:avLst/>
          </a:prstGeom>
          <a:solidFill>
            <a:srgbClr val="A29BF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Yu Gothic UI Light"/>
                <a:ea typeface="Yu Gothic UI Light"/>
              </a:rPr>
              <a:t>Balancing services to maintain </a:t>
            </a:r>
            <a:r>
              <a:rPr lang="en-US" altLang="zh-CN">
                <a:solidFill>
                  <a:schemeClr val="tx1"/>
                </a:solidFill>
                <a:latin typeface="Yu Gothic UI Light"/>
                <a:ea typeface="Yu Gothic UI Light"/>
              </a:rPr>
              <a:t>distribution network</a:t>
            </a:r>
            <a:r>
              <a:rPr lang="en-US">
                <a:solidFill>
                  <a:schemeClr val="tx1"/>
                </a:solidFill>
                <a:latin typeface="Yu Gothic UI Light"/>
                <a:ea typeface="Yu Gothic UI Light"/>
              </a:rPr>
              <a:t> stability.</a:t>
            </a:r>
            <a:endParaRPr lang="en-GB">
              <a:solidFill>
                <a:schemeClr val="tx1"/>
              </a:solidFill>
              <a:latin typeface="Yu Gothic UI Light"/>
              <a:ea typeface="Yu Gothic UI 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81A0FE-ED22-3313-C926-00A5AD74DB55}"/>
              </a:ext>
            </a:extLst>
          </p:cNvPr>
          <p:cNvSpPr txBox="1"/>
          <p:nvPr/>
        </p:nvSpPr>
        <p:spPr>
          <a:xfrm>
            <a:off x="2125051" y="1136330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3BD496-C2A1-660E-9356-F650C714FB39}"/>
              </a:ext>
            </a:extLst>
          </p:cNvPr>
          <p:cNvSpPr txBox="1"/>
          <p:nvPr/>
        </p:nvSpPr>
        <p:spPr>
          <a:xfrm>
            <a:off x="2125050" y="1694802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E473A8-7E01-D672-E817-C35E9C8BB51F}"/>
              </a:ext>
            </a:extLst>
          </p:cNvPr>
          <p:cNvSpPr txBox="1"/>
          <p:nvPr/>
        </p:nvSpPr>
        <p:spPr>
          <a:xfrm>
            <a:off x="30360" y="1760022"/>
            <a:ext cx="223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During the Event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4C043F-AB8A-E1B1-32F5-875F506C2F05}"/>
              </a:ext>
            </a:extLst>
          </p:cNvPr>
          <p:cNvSpPr txBox="1"/>
          <p:nvPr/>
        </p:nvSpPr>
        <p:spPr>
          <a:xfrm>
            <a:off x="2125051" y="2242408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D513A9-852D-6852-840C-6ACD95291E55}"/>
              </a:ext>
            </a:extLst>
          </p:cNvPr>
          <p:cNvSpPr txBox="1"/>
          <p:nvPr/>
        </p:nvSpPr>
        <p:spPr>
          <a:xfrm>
            <a:off x="289440" y="2319445"/>
            <a:ext cx="197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Post-event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9C93F4-F7F7-A833-F319-DFEC40D6F1D5}"/>
              </a:ext>
            </a:extLst>
          </p:cNvPr>
          <p:cNvSpPr txBox="1"/>
          <p:nvPr/>
        </p:nvSpPr>
        <p:spPr>
          <a:xfrm>
            <a:off x="30360" y="5174600"/>
            <a:ext cx="6233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A demonstration example based on IEEE 33 distribution network</a:t>
            </a:r>
          </a:p>
        </p:txBody>
      </p:sp>
      <p:pic>
        <p:nvPicPr>
          <p:cNvPr id="4" name="Picture 3" descr="A map of a network&#10;&#10;Description automatically generated">
            <a:extLst>
              <a:ext uri="{FF2B5EF4-FFF2-40B4-BE49-F238E27FC236}">
                <a16:creationId xmlns:a16="http://schemas.microsoft.com/office/drawing/2014/main" id="{8BFEB5E4-3EA5-D98C-7777-AD326ECCC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492" y="2916348"/>
            <a:ext cx="4268997" cy="244091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E56C527-301E-A0D2-D071-E535DDA44805}"/>
              </a:ext>
            </a:extLst>
          </p:cNvPr>
          <p:cNvSpPr/>
          <p:nvPr/>
        </p:nvSpPr>
        <p:spPr>
          <a:xfrm>
            <a:off x="6228261" y="3795346"/>
            <a:ext cx="924507" cy="2919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CEA53-4DFA-970D-F132-C4FCABE2A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93DAA2-2EB4-65CB-B593-BBDE8E57F370}"/>
              </a:ext>
            </a:extLst>
          </p:cNvPr>
          <p:cNvSpPr txBox="1"/>
          <p:nvPr/>
        </p:nvSpPr>
        <p:spPr>
          <a:xfrm>
            <a:off x="777118" y="1527263"/>
            <a:ext cx="10239644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Segoe UI"/>
              </a:rPr>
              <a:t>​</a:t>
            </a:r>
            <a:endParaRPr lang="en-US" dirty="0"/>
          </a:p>
          <a:p>
            <a:r>
              <a:rPr lang="en-GB" sz="4000" b="1" dirty="0">
                <a:solidFill>
                  <a:schemeClr val="bg1"/>
                </a:solidFill>
                <a:cs typeface="Segoe UI"/>
              </a:rPr>
              <a:t>D-RES: Provision of distributed grid resilience using EVs during extreme weather events</a:t>
            </a:r>
            <a:endParaRPr lang="en-US" sz="4000" b="1" dirty="0">
              <a:solidFill>
                <a:schemeClr val="bg1"/>
              </a:solidFill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2DF40-E6C9-3FBF-C0E0-79371F4F5ACC}"/>
              </a:ext>
            </a:extLst>
          </p:cNvPr>
          <p:cNvSpPr/>
          <p:nvPr/>
        </p:nvSpPr>
        <p:spPr>
          <a:xfrm>
            <a:off x="1264298" y="4820834"/>
            <a:ext cx="758462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  <a:cs typeface="Arial" panose="020B0604020202020204" pitchFamily="34" charset="0"/>
              </a:rPr>
              <a:t>DAFNI Annual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383361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EE23-342A-CEF5-C012-C2B3D5D25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7;p16">
            <a:extLst>
              <a:ext uri="{FF2B5EF4-FFF2-40B4-BE49-F238E27FC236}">
                <a16:creationId xmlns:a16="http://schemas.microsoft.com/office/drawing/2014/main" id="{FD6E351B-0DCF-00CA-A949-1B3B5991B3C7}"/>
              </a:ext>
            </a:extLst>
          </p:cNvPr>
          <p:cNvSpPr txBox="1"/>
          <p:nvPr/>
        </p:nvSpPr>
        <p:spPr>
          <a:xfrm>
            <a:off x="1179881" y="2575124"/>
            <a:ext cx="4077919" cy="232139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cs typeface="Arial"/>
              </a:rPr>
              <a:t>Desen</a:t>
            </a:r>
            <a:r>
              <a:rPr lang="en-GB" sz="2400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2400" dirty="0" err="1">
                <a:solidFill>
                  <a:schemeClr val="bg1"/>
                </a:solidFill>
                <a:cs typeface="Arial"/>
              </a:rPr>
              <a:t>Kirli</a:t>
            </a:r>
            <a:r>
              <a:rPr lang="en-GB" sz="2400" dirty="0">
                <a:solidFill>
                  <a:schemeClr val="bg1"/>
                </a:solidFill>
                <a:cs typeface="Arial"/>
              </a:rPr>
              <a:t> (team lead)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cs typeface="Arial"/>
              </a:rPr>
              <a:t>Laiz</a:t>
            </a:r>
            <a:r>
              <a:rPr lang="en-GB" sz="2400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2400" dirty="0" err="1">
                <a:solidFill>
                  <a:schemeClr val="bg1"/>
                </a:solidFill>
                <a:cs typeface="Arial"/>
              </a:rPr>
              <a:t>Souto</a:t>
            </a:r>
            <a:r>
              <a:rPr lang="en-GB" sz="2400" dirty="0">
                <a:solidFill>
                  <a:schemeClr val="bg1"/>
                </a:solidFill>
                <a:cs typeface="Arial"/>
              </a:rPr>
              <a:t> (Bath lead)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cs typeface="Arial"/>
              </a:rPr>
              <a:t>Peter McCallum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bg1"/>
                </a:solidFill>
                <a:cs typeface="Arial"/>
              </a:rPr>
              <a:t>Killua</a:t>
            </a:r>
            <a:r>
              <a:rPr lang="en-GB" sz="2400" b="1" dirty="0">
                <a:solidFill>
                  <a:schemeClr val="bg1"/>
                </a:solidFill>
                <a:cs typeface="Arial"/>
              </a:rPr>
              <a:t> Qin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Google Shape;86;p16">
            <a:extLst>
              <a:ext uri="{FF2B5EF4-FFF2-40B4-BE49-F238E27FC236}">
                <a16:creationId xmlns:a16="http://schemas.microsoft.com/office/drawing/2014/main" id="{B78F210C-1C51-E128-A0F8-AFD2919B922E}"/>
              </a:ext>
            </a:extLst>
          </p:cNvPr>
          <p:cNvSpPr txBox="1">
            <a:spLocks/>
          </p:cNvSpPr>
          <p:nvPr/>
        </p:nvSpPr>
        <p:spPr>
          <a:xfrm>
            <a:off x="513838" y="301560"/>
            <a:ext cx="6586538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D-RES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09D37-4F38-41EA-B7B3-90E522698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97" b="32860"/>
          <a:stretch/>
        </p:blipFill>
        <p:spPr>
          <a:xfrm>
            <a:off x="5753948" y="2240624"/>
            <a:ext cx="5145470" cy="1250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591BF-4FB6-4AD0-A11B-9B95CDDAF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/>
          <a:stretch/>
        </p:blipFill>
        <p:spPr>
          <a:xfrm>
            <a:off x="9641790" y="0"/>
            <a:ext cx="2550210" cy="2240624"/>
          </a:xfrm>
          <a:prstGeom prst="ellipse">
            <a:avLst/>
          </a:prstGeom>
        </p:spPr>
      </p:pic>
      <p:pic>
        <p:nvPicPr>
          <p:cNvPr id="4" name="Picture 3" descr="MBA Program - University of Bath | MBA Reviews">
            <a:extLst>
              <a:ext uri="{FF2B5EF4-FFF2-40B4-BE49-F238E27FC236}">
                <a16:creationId xmlns:a16="http://schemas.microsoft.com/office/drawing/2014/main" id="{9FB04716-7F4C-D968-11DD-3D054BE61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722" y="3430601"/>
            <a:ext cx="3318292" cy="1607060"/>
          </a:xfrm>
          <a:prstGeom prst="rect">
            <a:avLst/>
          </a:prstGeom>
        </p:spPr>
      </p:pic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2B46D559-1271-4CE8-8622-3317D3E40A1D}"/>
              </a:ext>
            </a:extLst>
          </p:cNvPr>
          <p:cNvSpPr txBox="1">
            <a:spLocks/>
          </p:cNvSpPr>
          <p:nvPr/>
        </p:nvSpPr>
        <p:spPr>
          <a:xfrm>
            <a:off x="513837" y="1252197"/>
            <a:ext cx="7794893" cy="100742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600" b="1" spc="60" dirty="0">
                <a:solidFill>
                  <a:schemeClr val="bg1"/>
                </a:solidFill>
                <a:latin typeface="+mn-lt"/>
                <a:ea typeface="Calibri" panose="020F0502020204030204"/>
                <a:cs typeface="Calibri" panose="020F0502020204030204"/>
              </a:rPr>
              <a:t>Title -  D-RES: Provision of distributed grid resilience using EVs during extreme weather events</a:t>
            </a:r>
            <a:endParaRPr lang="en-US" sz="2600" b="1" spc="60" dirty="0">
              <a:solidFill>
                <a:schemeClr val="bg1"/>
              </a:solidFill>
              <a:latin typeface="+mn-lt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713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7;p16">
            <a:extLst>
              <a:ext uri="{FF2B5EF4-FFF2-40B4-BE49-F238E27FC236}">
                <a16:creationId xmlns:a16="http://schemas.microsoft.com/office/drawing/2014/main" id="{962D079F-CE19-EAA3-1C1A-FF4925C5F50A}"/>
              </a:ext>
            </a:extLst>
          </p:cNvPr>
          <p:cNvSpPr txBox="1"/>
          <p:nvPr/>
        </p:nvSpPr>
        <p:spPr>
          <a:xfrm>
            <a:off x="582592" y="1331888"/>
            <a:ext cx="7450253" cy="400664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cs typeface="Arial"/>
              </a:rPr>
              <a:t>Natural hazards and extreme events are an increasing threat not only to humans but also power grid resilience - a direct impact is the power cuts, e.g., Storms "Dudley", "Eunice" and "Franklin" in February 2022 left over a million homes without electricity.</a:t>
            </a:r>
          </a:p>
          <a:p>
            <a:pPr marL="457200" indent="-45720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cs typeface="Arial"/>
              </a:rPr>
              <a:t>Increasing adoption of EVs pose a challenge for the existing infrastructure but can be coordinated to provide </a:t>
            </a:r>
            <a:r>
              <a:rPr lang="en-GB" sz="2400" i="1" dirty="0">
                <a:solidFill>
                  <a:schemeClr val="bg1"/>
                </a:solidFill>
                <a:cs typeface="Arial"/>
              </a:rPr>
              <a:t>distributed resilience – </a:t>
            </a:r>
            <a:r>
              <a:rPr lang="en-GB" sz="2400" dirty="0">
                <a:solidFill>
                  <a:schemeClr val="bg1"/>
                </a:solidFill>
                <a:cs typeface="Arial"/>
              </a:rPr>
              <a:t>if managed effectively.</a:t>
            </a:r>
          </a:p>
        </p:txBody>
      </p:sp>
      <p:pic>
        <p:nvPicPr>
          <p:cNvPr id="5" name="Picture 4" descr="Europe Needs Small, Cheap Electric Cars To Thwart China">
            <a:extLst>
              <a:ext uri="{FF2B5EF4-FFF2-40B4-BE49-F238E27FC236}">
                <a16:creationId xmlns:a16="http://schemas.microsoft.com/office/drawing/2014/main" id="{20CB2325-7BA4-4E62-9E79-1BBED5DC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02" y="2989780"/>
            <a:ext cx="3758092" cy="243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atwaves and floods: What can extreme weather tell us about climate  change? - BBC Newsround">
            <a:extLst>
              <a:ext uri="{FF2B5EF4-FFF2-40B4-BE49-F238E27FC236}">
                <a16:creationId xmlns:a16="http://schemas.microsoft.com/office/drawing/2014/main" id="{7D0F9914-DB38-47A1-A2FB-14E38792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02" y="663089"/>
            <a:ext cx="3758092" cy="21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6;p16">
            <a:extLst>
              <a:ext uri="{FF2B5EF4-FFF2-40B4-BE49-F238E27FC236}">
                <a16:creationId xmlns:a16="http://schemas.microsoft.com/office/drawing/2014/main" id="{0753734F-7809-40BC-B34C-5FC9088E9253}"/>
              </a:ext>
            </a:extLst>
          </p:cNvPr>
          <p:cNvSpPr txBox="1">
            <a:spLocks/>
          </p:cNvSpPr>
          <p:nvPr/>
        </p:nvSpPr>
        <p:spPr>
          <a:xfrm>
            <a:off x="513838" y="301560"/>
            <a:ext cx="6586538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The Challenge</a:t>
            </a:r>
          </a:p>
        </p:txBody>
      </p:sp>
    </p:spTree>
    <p:extLst>
      <p:ext uri="{BB962C8B-B14F-4D97-AF65-F5344CB8AC3E}">
        <p14:creationId xmlns:p14="http://schemas.microsoft.com/office/powerpoint/2010/main" val="262468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B9531B-022A-578F-D0AE-5894CB600862}"/>
              </a:ext>
            </a:extLst>
          </p:cNvPr>
          <p:cNvSpPr txBox="1"/>
          <p:nvPr/>
        </p:nvSpPr>
        <p:spPr>
          <a:xfrm>
            <a:off x="6097425" y="5591200"/>
            <a:ext cx="21709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Climate risk 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(Median days/year with "record-breaking weather")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A2235-7668-17F0-FF00-2DEA19B979D6}"/>
              </a:ext>
            </a:extLst>
          </p:cNvPr>
          <p:cNvSpPr txBox="1"/>
          <p:nvPr/>
        </p:nvSpPr>
        <p:spPr>
          <a:xfrm>
            <a:off x="9680291" y="5556303"/>
            <a:ext cx="21709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EV charging infrastructure</a:t>
            </a:r>
          </a:p>
          <a:p>
            <a:r>
              <a:rPr lang="en-US">
                <a:ea typeface="Calibri"/>
                <a:cs typeface="Calibri"/>
              </a:rPr>
              <a:t>(No of charger per 100,000 people)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B3C90-FF2F-07F3-B2AB-6F47AAED602C}"/>
              </a:ext>
            </a:extLst>
          </p:cNvPr>
          <p:cNvSpPr txBox="1"/>
          <p:nvPr/>
        </p:nvSpPr>
        <p:spPr>
          <a:xfrm>
            <a:off x="371960" y="1133960"/>
            <a:ext cx="5364995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Existing infrastructure, benefits to various stakeholders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Need for coordination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D-RES will increase awareness about </a:t>
            </a:r>
            <a:r>
              <a:rPr lang="en-US" sz="2400" i="1" dirty="0">
                <a:solidFill>
                  <a:srgbClr val="FFFFFF"/>
                </a:solidFill>
              </a:rPr>
              <a:t>distributed resilience</a:t>
            </a:r>
            <a:r>
              <a:rPr lang="en-US" sz="2400" dirty="0">
                <a:solidFill>
                  <a:srgbClr val="FFFFFF"/>
                </a:solidFill>
              </a:rPr>
              <a:t> in decision making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The Government and Ofgem are looking to identify priority actions for enabling deployment of V2X.​</a:t>
            </a:r>
            <a:endParaRPr lang="en-US" sz="20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Instrumental in operational planning</a:t>
            </a:r>
          </a:p>
        </p:txBody>
      </p:sp>
      <p:sp>
        <p:nvSpPr>
          <p:cNvPr id="11" name="Google Shape;86;p16">
            <a:extLst>
              <a:ext uri="{FF2B5EF4-FFF2-40B4-BE49-F238E27FC236}">
                <a16:creationId xmlns:a16="http://schemas.microsoft.com/office/drawing/2014/main" id="{D769E00C-61DB-4294-B260-50DFDA74FA25}"/>
              </a:ext>
            </a:extLst>
          </p:cNvPr>
          <p:cNvSpPr txBox="1">
            <a:spLocks/>
          </p:cNvSpPr>
          <p:nvPr/>
        </p:nvSpPr>
        <p:spPr>
          <a:xfrm>
            <a:off x="513838" y="301560"/>
            <a:ext cx="6586538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Motivation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8B873D-4353-4F3E-B20F-9FCA5CC8971E}"/>
              </a:ext>
            </a:extLst>
          </p:cNvPr>
          <p:cNvGrpSpPr/>
          <p:nvPr/>
        </p:nvGrpSpPr>
        <p:grpSpPr>
          <a:xfrm>
            <a:off x="5957450" y="222389"/>
            <a:ext cx="6005310" cy="5070047"/>
            <a:chOff x="5951392" y="222389"/>
            <a:chExt cx="5786504" cy="4885319"/>
          </a:xfrm>
        </p:grpSpPr>
        <p:pic>
          <p:nvPicPr>
            <p:cNvPr id="5" name="Picture 4" descr="A map of united kingdom with different colored states&#10;&#10;Description automatically generated">
              <a:extLst>
                <a:ext uri="{FF2B5EF4-FFF2-40B4-BE49-F238E27FC236}">
                  <a16:creationId xmlns:a16="http://schemas.microsoft.com/office/drawing/2014/main" id="{B52FF2BC-6825-75A8-40B9-7DF1C1C02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12" r="127" b="3654"/>
            <a:stretch/>
          </p:blipFill>
          <p:spPr>
            <a:xfrm>
              <a:off x="5951392" y="222389"/>
              <a:ext cx="2844000" cy="48853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 descr="A map of the united kingdom&#10;&#10;Description automatically generated">
              <a:extLst>
                <a:ext uri="{FF2B5EF4-FFF2-40B4-BE49-F238E27FC236}">
                  <a16:creationId xmlns:a16="http://schemas.microsoft.com/office/drawing/2014/main" id="{31E3B6EB-2CDF-4B65-B704-D04E44AB9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96" t="15410" r="44868" b="5460"/>
            <a:stretch/>
          </p:blipFill>
          <p:spPr>
            <a:xfrm>
              <a:off x="8893897" y="222389"/>
              <a:ext cx="2843999" cy="48853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4A7567-65EE-D583-6992-4BE649F42F1D}"/>
              </a:ext>
            </a:extLst>
          </p:cNvPr>
          <p:cNvSpPr txBox="1"/>
          <p:nvPr/>
        </p:nvSpPr>
        <p:spPr>
          <a:xfrm>
            <a:off x="10765745" y="1087372"/>
            <a:ext cx="122113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ea typeface="+mn-lt"/>
                <a:cs typeface="+mn-lt"/>
                <a:hlinkClick r:id="rId4"/>
              </a:rPr>
              <a:t>https://uk-cri.org/</a:t>
            </a:r>
            <a:endParaRPr lang="en-US" sz="1200" dirty="0">
              <a:ea typeface="+mn-lt"/>
              <a:cs typeface="+mn-lt"/>
            </a:endParaRPr>
          </a:p>
          <a:p>
            <a:pPr algn="r"/>
            <a:endParaRPr lang="en-US" sz="1200" dirty="0">
              <a:ea typeface="+mn-lt"/>
              <a:cs typeface="+mn-lt"/>
            </a:endParaRPr>
          </a:p>
          <a:p>
            <a:pPr algn="r"/>
            <a:r>
              <a:rPr lang="en-US" sz="1200" dirty="0">
                <a:ea typeface="+mn-lt"/>
                <a:cs typeface="+mn-lt"/>
                <a:hlinkClick r:id="rId5"/>
              </a:rPr>
              <a:t>https://maps.dft.gov.uk/ev-charging-map/index.html</a:t>
            </a:r>
            <a:endParaRPr lang="en-US" sz="1200" dirty="0">
              <a:ea typeface="+mn-lt"/>
              <a:cs typeface="+mn-lt"/>
            </a:endParaRPr>
          </a:p>
          <a:p>
            <a:pPr algn="r"/>
            <a:endParaRPr lang="en-US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67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E6A64E7-2101-441E-AB1C-BFB6D40C7C5C}"/>
              </a:ext>
            </a:extLst>
          </p:cNvPr>
          <p:cNvSpPr/>
          <p:nvPr/>
        </p:nvSpPr>
        <p:spPr>
          <a:xfrm>
            <a:off x="2290095" y="3123216"/>
            <a:ext cx="828000" cy="419703"/>
          </a:xfrm>
          <a:prstGeom prst="rect">
            <a:avLst/>
          </a:prstGeom>
          <a:solidFill>
            <a:srgbClr val="FFEAA7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Start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1DD56CE-E9C8-48EF-9DA6-3AED04F4E8D0}"/>
              </a:ext>
            </a:extLst>
          </p:cNvPr>
          <p:cNvCxnSpPr>
            <a:cxnSpLocks/>
            <a:stCxn id="42" idx="3"/>
            <a:endCxn id="61" idx="1"/>
          </p:cNvCxnSpPr>
          <p:nvPr/>
        </p:nvCxnSpPr>
        <p:spPr>
          <a:xfrm>
            <a:off x="3118095" y="3333068"/>
            <a:ext cx="391554" cy="1058078"/>
          </a:xfrm>
          <a:prstGeom prst="bentConnector3">
            <a:avLst/>
          </a:prstGeom>
          <a:ln w="38100">
            <a:solidFill>
              <a:schemeClr val="bg1">
                <a:lumMod val="95000"/>
              </a:schemeClr>
            </a:solidFill>
            <a:prstDash val="solid"/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16EAA23-7732-4EFE-AAA1-9C90FCC13B48}"/>
              </a:ext>
            </a:extLst>
          </p:cNvPr>
          <p:cNvCxnSpPr>
            <a:cxnSpLocks/>
            <a:stCxn id="42" idx="3"/>
            <a:endCxn id="54" idx="1"/>
          </p:cNvCxnSpPr>
          <p:nvPr/>
        </p:nvCxnSpPr>
        <p:spPr>
          <a:xfrm flipV="1">
            <a:off x="3118095" y="2519146"/>
            <a:ext cx="378182" cy="813922"/>
          </a:xfrm>
          <a:prstGeom prst="bentConnector3">
            <a:avLst/>
          </a:prstGeom>
          <a:ln w="38100">
            <a:solidFill>
              <a:schemeClr val="bg1">
                <a:lumMod val="95000"/>
              </a:schemeClr>
            </a:solidFill>
            <a:prstDash val="solid"/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5FCE60-F210-45E0-92D3-7EE356031B84}"/>
              </a:ext>
            </a:extLst>
          </p:cNvPr>
          <p:cNvGrpSpPr/>
          <p:nvPr/>
        </p:nvGrpSpPr>
        <p:grpSpPr>
          <a:xfrm>
            <a:off x="5946382" y="1848060"/>
            <a:ext cx="899049" cy="3227703"/>
            <a:chOff x="4029602" y="1950149"/>
            <a:chExt cx="841372" cy="322770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1EBB760-F7DF-4FDB-9DCF-5431B4EB76AE}"/>
                </a:ext>
              </a:extLst>
            </p:cNvPr>
            <p:cNvSpPr/>
            <p:nvPr/>
          </p:nvSpPr>
          <p:spPr>
            <a:xfrm>
              <a:off x="4042974" y="3822149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during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C252A01-1B0C-43DE-90E4-08DB4CE8400C}"/>
                </a:ext>
              </a:extLst>
            </p:cNvPr>
            <p:cNvSpPr/>
            <p:nvPr/>
          </p:nvSpPr>
          <p:spPr>
            <a:xfrm>
              <a:off x="4042974" y="4758149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post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22BC8DF-3CA4-40B8-BA8B-5758185D9420}"/>
                </a:ext>
              </a:extLst>
            </p:cNvPr>
            <p:cNvSpPr/>
            <p:nvPr/>
          </p:nvSpPr>
          <p:spPr>
            <a:xfrm>
              <a:off x="4029602" y="1950149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BAU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44F563C-7161-4B31-823D-14837337F056}"/>
                </a:ext>
              </a:extLst>
            </p:cNvPr>
            <p:cNvSpPr/>
            <p:nvPr/>
          </p:nvSpPr>
          <p:spPr>
            <a:xfrm>
              <a:off x="4029602" y="2886149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Pre-event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02F99DB-E327-4D40-8986-922BBDC848E6}"/>
              </a:ext>
            </a:extLst>
          </p:cNvPr>
          <p:cNvSpPr/>
          <p:nvPr/>
        </p:nvSpPr>
        <p:spPr>
          <a:xfrm>
            <a:off x="5743638" y="1461067"/>
            <a:ext cx="1236731" cy="3744000"/>
          </a:xfrm>
          <a:prstGeom prst="roundRect">
            <a:avLst>
              <a:gd name="adj" fmla="val 5923"/>
            </a:avLst>
          </a:prstGeom>
          <a:ln w="12700">
            <a:solidFill>
              <a:schemeClr val="bg1">
                <a:lumMod val="9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342050-FD3E-4C05-8A9C-CC45BE33C598}"/>
              </a:ext>
            </a:extLst>
          </p:cNvPr>
          <p:cNvSpPr txBox="1"/>
          <p:nvPr/>
        </p:nvSpPr>
        <p:spPr>
          <a:xfrm>
            <a:off x="5743639" y="1461067"/>
            <a:ext cx="7681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Signals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1BFC23-43FC-4841-A120-A37B9926F58C}"/>
              </a:ext>
            </a:extLst>
          </p:cNvPr>
          <p:cNvSpPr/>
          <p:nvPr/>
        </p:nvSpPr>
        <p:spPr>
          <a:xfrm>
            <a:off x="3979402" y="1848061"/>
            <a:ext cx="828000" cy="419703"/>
          </a:xfrm>
          <a:prstGeom prst="rect">
            <a:avLst/>
          </a:prstGeom>
          <a:solidFill>
            <a:srgbClr val="FFEAA7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normal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F66B6B5-363D-4B41-81BB-D78B1213E56A}"/>
              </a:ext>
            </a:extLst>
          </p:cNvPr>
          <p:cNvSpPr/>
          <p:nvPr/>
        </p:nvSpPr>
        <p:spPr>
          <a:xfrm>
            <a:off x="3979402" y="2784061"/>
            <a:ext cx="828000" cy="419703"/>
          </a:xfrm>
          <a:prstGeom prst="rect">
            <a:avLst/>
          </a:prstGeom>
          <a:solidFill>
            <a:srgbClr val="FFEAA7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volatile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B393847-CCE5-4829-9864-4E2DDAE50D53}"/>
              </a:ext>
            </a:extLst>
          </p:cNvPr>
          <p:cNvSpPr/>
          <p:nvPr/>
        </p:nvSpPr>
        <p:spPr>
          <a:xfrm>
            <a:off x="3496277" y="2358916"/>
            <a:ext cx="356549" cy="320459"/>
          </a:xfrm>
          <a:prstGeom prst="roundRect">
            <a:avLst/>
          </a:prstGeom>
          <a:solidFill>
            <a:srgbClr val="34D5A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22E4A0C-8C8C-4D40-B90E-33E6FF5F369F}"/>
              </a:ext>
            </a:extLst>
          </p:cNvPr>
          <p:cNvSpPr/>
          <p:nvPr/>
        </p:nvSpPr>
        <p:spPr>
          <a:xfrm>
            <a:off x="3421807" y="1461068"/>
            <a:ext cx="1533906" cy="1872000"/>
          </a:xfrm>
          <a:prstGeom prst="roundRect">
            <a:avLst>
              <a:gd name="adj" fmla="val 5923"/>
            </a:avLst>
          </a:prstGeom>
          <a:ln w="12700">
            <a:solidFill>
              <a:schemeClr val="bg1">
                <a:lumMod val="9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28F77F-3AFD-43CD-BACA-77DB53E0D5F6}"/>
              </a:ext>
            </a:extLst>
          </p:cNvPr>
          <p:cNvSpPr txBox="1"/>
          <p:nvPr/>
        </p:nvSpPr>
        <p:spPr>
          <a:xfrm>
            <a:off x="3442757" y="1461068"/>
            <a:ext cx="88832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Weather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7EF242A5-2187-46B8-810A-1465EC7C8926}"/>
              </a:ext>
            </a:extLst>
          </p:cNvPr>
          <p:cNvCxnSpPr>
            <a:stCxn id="54" idx="0"/>
            <a:endCxn id="52" idx="1"/>
          </p:cNvCxnSpPr>
          <p:nvPr/>
        </p:nvCxnSpPr>
        <p:spPr>
          <a:xfrm rot="5400000" flipH="1" flipV="1">
            <a:off x="3676476" y="2055990"/>
            <a:ext cx="301003" cy="304850"/>
          </a:xfrm>
          <a:prstGeom prst="bentConnector2">
            <a:avLst/>
          </a:prstGeom>
          <a:ln w="38100">
            <a:solidFill>
              <a:schemeClr val="bg1">
                <a:lumMod val="95000"/>
              </a:schemeClr>
            </a:solidFill>
            <a:prstDash val="solid"/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E9587549-4ED0-4C1A-A58F-932BD5C7A59C}"/>
              </a:ext>
            </a:extLst>
          </p:cNvPr>
          <p:cNvCxnSpPr>
            <a:stCxn id="54" idx="2"/>
            <a:endCxn id="53" idx="1"/>
          </p:cNvCxnSpPr>
          <p:nvPr/>
        </p:nvCxnSpPr>
        <p:spPr>
          <a:xfrm rot="16200000" flipH="1">
            <a:off x="3669708" y="2684219"/>
            <a:ext cx="314538" cy="304850"/>
          </a:xfrm>
          <a:prstGeom prst="bentConnector2">
            <a:avLst/>
          </a:prstGeom>
          <a:ln w="38100">
            <a:solidFill>
              <a:schemeClr val="bg1">
                <a:lumMod val="95000"/>
              </a:schemeClr>
            </a:solidFill>
            <a:prstDash val="solid"/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004517A-CB67-4D1F-8CCA-205467F336D5}"/>
              </a:ext>
            </a:extLst>
          </p:cNvPr>
          <p:cNvSpPr/>
          <p:nvPr/>
        </p:nvSpPr>
        <p:spPr>
          <a:xfrm>
            <a:off x="3992774" y="3720061"/>
            <a:ext cx="828000" cy="419703"/>
          </a:xfrm>
          <a:prstGeom prst="rect">
            <a:avLst/>
          </a:prstGeom>
          <a:solidFill>
            <a:srgbClr val="FFEAA7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7576E7C-2105-41B7-B2C1-8C1F6D5E97FC}"/>
              </a:ext>
            </a:extLst>
          </p:cNvPr>
          <p:cNvSpPr/>
          <p:nvPr/>
        </p:nvSpPr>
        <p:spPr>
          <a:xfrm>
            <a:off x="3992774" y="4656061"/>
            <a:ext cx="828000" cy="419703"/>
          </a:xfrm>
          <a:prstGeom prst="rect">
            <a:avLst/>
          </a:prstGeom>
          <a:solidFill>
            <a:srgbClr val="FFEAA7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48B5C3-8B93-4B6B-9E04-4D0D0E82E13E}"/>
              </a:ext>
            </a:extLst>
          </p:cNvPr>
          <p:cNvSpPr/>
          <p:nvPr/>
        </p:nvSpPr>
        <p:spPr>
          <a:xfrm>
            <a:off x="3509649" y="4230916"/>
            <a:ext cx="356549" cy="320459"/>
          </a:xfrm>
          <a:prstGeom prst="roundRect">
            <a:avLst/>
          </a:prstGeom>
          <a:solidFill>
            <a:srgbClr val="34D5A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80B5568-C487-43A9-BD16-AC2AFFEAC934}"/>
              </a:ext>
            </a:extLst>
          </p:cNvPr>
          <p:cNvSpPr/>
          <p:nvPr/>
        </p:nvSpPr>
        <p:spPr>
          <a:xfrm>
            <a:off x="3421807" y="3333068"/>
            <a:ext cx="1533906" cy="1872000"/>
          </a:xfrm>
          <a:prstGeom prst="roundRect">
            <a:avLst>
              <a:gd name="adj" fmla="val 5923"/>
            </a:avLst>
          </a:prstGeom>
          <a:ln w="12700">
            <a:solidFill>
              <a:schemeClr val="bg1">
                <a:lumMod val="9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B94C62-0D9B-4B25-9622-426401A76251}"/>
              </a:ext>
            </a:extLst>
          </p:cNvPr>
          <p:cNvSpPr txBox="1"/>
          <p:nvPr/>
        </p:nvSpPr>
        <p:spPr>
          <a:xfrm>
            <a:off x="3456129" y="3333068"/>
            <a:ext cx="13629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 availability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EB3D8596-9A98-4B18-ADB7-17C9D6199348}"/>
              </a:ext>
            </a:extLst>
          </p:cNvPr>
          <p:cNvCxnSpPr>
            <a:stCxn id="61" idx="0"/>
            <a:endCxn id="59" idx="1"/>
          </p:cNvCxnSpPr>
          <p:nvPr/>
        </p:nvCxnSpPr>
        <p:spPr>
          <a:xfrm rot="5400000" flipH="1" flipV="1">
            <a:off x="3689848" y="3927990"/>
            <a:ext cx="301003" cy="304850"/>
          </a:xfrm>
          <a:prstGeom prst="bentConnector2">
            <a:avLst/>
          </a:prstGeom>
          <a:ln w="38100">
            <a:solidFill>
              <a:schemeClr val="bg1">
                <a:lumMod val="95000"/>
              </a:schemeClr>
            </a:solidFill>
            <a:prstDash val="solid"/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921787DC-89E4-48D1-BAC5-BC2C2D6C7D4E}"/>
              </a:ext>
            </a:extLst>
          </p:cNvPr>
          <p:cNvCxnSpPr>
            <a:stCxn id="61" idx="2"/>
            <a:endCxn id="60" idx="1"/>
          </p:cNvCxnSpPr>
          <p:nvPr/>
        </p:nvCxnSpPr>
        <p:spPr>
          <a:xfrm rot="16200000" flipH="1">
            <a:off x="3683080" y="4556219"/>
            <a:ext cx="314538" cy="304850"/>
          </a:xfrm>
          <a:prstGeom prst="bentConnector2">
            <a:avLst/>
          </a:prstGeom>
          <a:ln w="38100">
            <a:solidFill>
              <a:schemeClr val="bg1">
                <a:lumMod val="95000"/>
              </a:schemeClr>
            </a:solidFill>
            <a:prstDash val="solid"/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36DB8F5-C891-4D00-9D75-C1A1D170C90F}"/>
              </a:ext>
            </a:extLst>
          </p:cNvPr>
          <p:cNvGrpSpPr/>
          <p:nvPr/>
        </p:nvGrpSpPr>
        <p:grpSpPr>
          <a:xfrm>
            <a:off x="7878965" y="1848060"/>
            <a:ext cx="1496417" cy="3227703"/>
            <a:chOff x="5483833" y="1950149"/>
            <a:chExt cx="1200657" cy="322770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5DCB02B-D3F6-4B7D-9F55-B58F292A1D47}"/>
                </a:ext>
              </a:extLst>
            </p:cNvPr>
            <p:cNvSpPr/>
            <p:nvPr/>
          </p:nvSpPr>
          <p:spPr>
            <a:xfrm>
              <a:off x="5502915" y="3822149"/>
              <a:ext cx="1181575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STOR (S/T op.res.)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2C2FD8-7994-4FCD-A15C-2D386C75C089}"/>
                </a:ext>
              </a:extLst>
            </p:cNvPr>
            <p:cNvSpPr/>
            <p:nvPr/>
          </p:nvSpPr>
          <p:spPr>
            <a:xfrm>
              <a:off x="5502915" y="4758149"/>
              <a:ext cx="1181575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Black-start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25EE9CD-47B4-441B-811B-40AA565BD22C}"/>
                </a:ext>
              </a:extLst>
            </p:cNvPr>
            <p:cNvSpPr/>
            <p:nvPr/>
          </p:nvSpPr>
          <p:spPr>
            <a:xfrm>
              <a:off x="5483833" y="1950149"/>
              <a:ext cx="1181575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Time-of-use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E385968-C757-4D24-BC54-62F2BF5FD927}"/>
                </a:ext>
              </a:extLst>
            </p:cNvPr>
            <p:cNvSpPr/>
            <p:nvPr/>
          </p:nvSpPr>
          <p:spPr>
            <a:xfrm>
              <a:off x="5483833" y="2886149"/>
              <a:ext cx="1181575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Frequency services</a:t>
              </a: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DE3835B-C996-4E19-8239-9F9BD7234E64}"/>
              </a:ext>
            </a:extLst>
          </p:cNvPr>
          <p:cNvSpPr/>
          <p:nvPr/>
        </p:nvSpPr>
        <p:spPr>
          <a:xfrm>
            <a:off x="7724838" y="1461067"/>
            <a:ext cx="1764844" cy="3744000"/>
          </a:xfrm>
          <a:prstGeom prst="roundRect">
            <a:avLst>
              <a:gd name="adj" fmla="val 5923"/>
            </a:avLst>
          </a:prstGeom>
          <a:ln w="12700">
            <a:solidFill>
              <a:schemeClr val="bg1">
                <a:lumMod val="9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CC5869D-F975-410D-9846-BD9BF2F2197E}"/>
              </a:ext>
            </a:extLst>
          </p:cNvPr>
          <p:cNvSpPr txBox="1"/>
          <p:nvPr/>
        </p:nvSpPr>
        <p:spPr>
          <a:xfrm>
            <a:off x="7724839" y="1461067"/>
            <a:ext cx="86613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Services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51BEC7-FB75-457C-9CA8-629C70CE8A8E}"/>
              </a:ext>
            </a:extLst>
          </p:cNvPr>
          <p:cNvGrpSpPr/>
          <p:nvPr/>
        </p:nvGrpSpPr>
        <p:grpSpPr>
          <a:xfrm>
            <a:off x="5071584" y="1448754"/>
            <a:ext cx="2569602" cy="3756313"/>
            <a:chOff x="5071584" y="1387210"/>
            <a:chExt cx="2569602" cy="3756313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D264B52-3345-4273-BA77-B80F40AF58EC}"/>
                </a:ext>
              </a:extLst>
            </p:cNvPr>
            <p:cNvSpPr/>
            <p:nvPr/>
          </p:nvSpPr>
          <p:spPr>
            <a:xfrm>
              <a:off x="5071584" y="1399523"/>
              <a:ext cx="565144" cy="3744000"/>
            </a:xfrm>
            <a:prstGeom prst="roundRect">
              <a:avLst>
                <a:gd name="adj" fmla="val 17721"/>
              </a:avLst>
            </a:prstGeom>
            <a:ln w="12700">
              <a:solidFill>
                <a:schemeClr val="bg1">
                  <a:lumMod val="95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5DA4D8-8953-4106-8E8E-64FE26EE461D}"/>
                </a:ext>
              </a:extLst>
            </p:cNvPr>
            <p:cNvSpPr txBox="1"/>
            <p:nvPr/>
          </p:nvSpPr>
          <p:spPr>
            <a:xfrm rot="16200000">
              <a:off x="3471755" y="3089934"/>
              <a:ext cx="3744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Decision framework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CEE1A0B2-BA43-47C1-ACFC-02B5DD4BEDC9}"/>
                </a:ext>
              </a:extLst>
            </p:cNvPr>
            <p:cNvSpPr/>
            <p:nvPr/>
          </p:nvSpPr>
          <p:spPr>
            <a:xfrm>
              <a:off x="7076042" y="1399523"/>
              <a:ext cx="565144" cy="3744000"/>
            </a:xfrm>
            <a:prstGeom prst="roundRect">
              <a:avLst>
                <a:gd name="adj" fmla="val 17721"/>
              </a:avLst>
            </a:prstGeom>
            <a:ln w="12700">
              <a:solidFill>
                <a:schemeClr val="bg1">
                  <a:lumMod val="95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1AC4029-8799-44CE-9818-09F9D2ED91D4}"/>
                </a:ext>
              </a:extLst>
            </p:cNvPr>
            <p:cNvSpPr txBox="1"/>
            <p:nvPr/>
          </p:nvSpPr>
          <p:spPr>
            <a:xfrm rot="16200000">
              <a:off x="5476213" y="3089934"/>
              <a:ext cx="37440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Decision framework</a:t>
              </a:r>
            </a:p>
          </p:txBody>
        </p:sp>
      </p:grpSp>
      <p:sp>
        <p:nvSpPr>
          <p:cNvPr id="81" name="Google Shape;86;p16">
            <a:extLst>
              <a:ext uri="{FF2B5EF4-FFF2-40B4-BE49-F238E27FC236}">
                <a16:creationId xmlns:a16="http://schemas.microsoft.com/office/drawing/2014/main" id="{06C802BB-74A6-4C87-A86A-66B3A35DD1FE}"/>
              </a:ext>
            </a:extLst>
          </p:cNvPr>
          <p:cNvSpPr txBox="1">
            <a:spLocks/>
          </p:cNvSpPr>
          <p:nvPr/>
        </p:nvSpPr>
        <p:spPr>
          <a:xfrm>
            <a:off x="513838" y="301560"/>
            <a:ext cx="6586538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The D-RES Model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CED1F0-2995-47AB-8049-1333FBF39180}"/>
              </a:ext>
            </a:extLst>
          </p:cNvPr>
          <p:cNvGrpSpPr/>
          <p:nvPr/>
        </p:nvGrpSpPr>
        <p:grpSpPr>
          <a:xfrm>
            <a:off x="1969477" y="1230070"/>
            <a:ext cx="7672605" cy="4109813"/>
            <a:chOff x="1969477" y="1186110"/>
            <a:chExt cx="7672605" cy="410981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D11C936-0051-4E82-8DAC-362E53886367}"/>
                </a:ext>
              </a:extLst>
            </p:cNvPr>
            <p:cNvSpPr/>
            <p:nvPr/>
          </p:nvSpPr>
          <p:spPr>
            <a:xfrm>
              <a:off x="1969477" y="1260565"/>
              <a:ext cx="7672605" cy="4035358"/>
            </a:xfrm>
            <a:prstGeom prst="roundRect">
              <a:avLst>
                <a:gd name="adj" fmla="val 4319"/>
              </a:avLst>
            </a:prstGeom>
            <a:ln w="12700">
              <a:solidFill>
                <a:schemeClr val="bg1">
                  <a:lumMod val="95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" name="Google Shape;86;p16">
              <a:extLst>
                <a:ext uri="{FF2B5EF4-FFF2-40B4-BE49-F238E27FC236}">
                  <a16:creationId xmlns:a16="http://schemas.microsoft.com/office/drawing/2014/main" id="{418C74BB-52DE-429B-97BF-C4606DE716B3}"/>
                </a:ext>
              </a:extLst>
            </p:cNvPr>
            <p:cNvSpPr txBox="1">
              <a:spLocks/>
            </p:cNvSpPr>
            <p:nvPr/>
          </p:nvSpPr>
          <p:spPr>
            <a:xfrm>
              <a:off x="2069395" y="1186110"/>
              <a:ext cx="1214329" cy="894470"/>
            </a:xfrm>
            <a:prstGeom prst="rect">
              <a:avLst/>
            </a:prstGeom>
          </p:spPr>
          <p:txBody>
            <a:bodyPr spcFirstLastPara="1" vert="horz" lIns="91440" tIns="45720" rIns="91440" bIns="45720" rtlCol="0" anchor="b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spc="6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D-RES</a:t>
              </a:r>
            </a:p>
            <a:p>
              <a:r>
                <a:rPr lang="en-US" sz="2400" spc="6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3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D10A-9CA3-7157-50EB-770098FE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93" y="10682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a typeface="Calibri Light"/>
                <a:cs typeface="Calibri Light"/>
              </a:rPr>
              <a:t>Deployment Schema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0EAEB9-8196-4E8A-8A09-22C18D728F62}"/>
              </a:ext>
            </a:extLst>
          </p:cNvPr>
          <p:cNvSpPr/>
          <p:nvPr/>
        </p:nvSpPr>
        <p:spPr>
          <a:xfrm>
            <a:off x="2720834" y="2100336"/>
            <a:ext cx="3851566" cy="376317"/>
          </a:xfrm>
          <a:prstGeom prst="rect">
            <a:avLst/>
          </a:prstGeom>
          <a:solidFill>
            <a:srgbClr val="00CEC9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D-RES-Orkney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9F56157-4EE9-4486-9029-6E442B033CAC}"/>
              </a:ext>
            </a:extLst>
          </p:cNvPr>
          <p:cNvGrpSpPr/>
          <p:nvPr/>
        </p:nvGrpSpPr>
        <p:grpSpPr>
          <a:xfrm>
            <a:off x="3703607" y="2656657"/>
            <a:ext cx="1889467" cy="2616905"/>
            <a:chOff x="3703607" y="2656657"/>
            <a:chExt cx="1889467" cy="2616905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32430625-AD6C-4F6A-85F7-3E6E6645C3AC}"/>
                </a:ext>
              </a:extLst>
            </p:cNvPr>
            <p:cNvSpPr/>
            <p:nvPr/>
          </p:nvSpPr>
          <p:spPr>
            <a:xfrm rot="16200000">
              <a:off x="3893355" y="2520250"/>
              <a:ext cx="419703" cy="692518"/>
            </a:xfrm>
            <a:prstGeom prst="rightArrow">
              <a:avLst>
                <a:gd name="adj1" fmla="val 74252"/>
                <a:gd name="adj2" fmla="val 52701"/>
              </a:avLst>
            </a:prstGeom>
            <a:solidFill>
              <a:srgbClr val="E6E6E6"/>
            </a:solidFill>
            <a:ln w="3175">
              <a:solidFill>
                <a:schemeClr val="tx1"/>
              </a:solidFill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F40C176C-F78A-4621-B646-BE6D89343AE5}"/>
                </a:ext>
              </a:extLst>
            </p:cNvPr>
            <p:cNvSpPr/>
            <p:nvPr/>
          </p:nvSpPr>
          <p:spPr>
            <a:xfrm rot="5400000">
              <a:off x="4960937" y="2520250"/>
              <a:ext cx="419703" cy="692518"/>
            </a:xfrm>
            <a:prstGeom prst="rightArrow">
              <a:avLst>
                <a:gd name="adj1" fmla="val 74252"/>
                <a:gd name="adj2" fmla="val 52701"/>
              </a:avLst>
            </a:prstGeom>
            <a:solidFill>
              <a:srgbClr val="E6E6E6"/>
            </a:solidFill>
            <a:ln w="3175">
              <a:solidFill>
                <a:schemeClr val="tx1"/>
              </a:solidFill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FD44F-2314-432F-8B6F-1BAAB901B106}"/>
                </a:ext>
              </a:extLst>
            </p:cNvPr>
            <p:cNvSpPr/>
            <p:nvPr/>
          </p:nvSpPr>
          <p:spPr>
            <a:xfrm>
              <a:off x="3703607" y="3221538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6AEB27-8FCA-4E1A-9020-34D728A74958}"/>
                </a:ext>
              </a:extLst>
            </p:cNvPr>
            <p:cNvSpPr/>
            <p:nvPr/>
          </p:nvSpPr>
          <p:spPr>
            <a:xfrm>
              <a:off x="3703607" y="4309753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7FAED6-EF52-4C8B-B14C-389499D4154B}"/>
                </a:ext>
              </a:extLst>
            </p:cNvPr>
            <p:cNvSpPr/>
            <p:nvPr/>
          </p:nvSpPr>
          <p:spPr>
            <a:xfrm>
              <a:off x="3703607" y="3765645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32C881-FB08-46F0-BAF7-F4A66D43B904}"/>
                </a:ext>
              </a:extLst>
            </p:cNvPr>
            <p:cNvSpPr/>
            <p:nvPr/>
          </p:nvSpPr>
          <p:spPr>
            <a:xfrm>
              <a:off x="3703607" y="4853859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AFCF46-B152-4F0B-BE05-397576DAE307}"/>
                </a:ext>
              </a:extLst>
            </p:cNvPr>
            <p:cNvSpPr/>
            <p:nvPr/>
          </p:nvSpPr>
          <p:spPr>
            <a:xfrm>
              <a:off x="4765074" y="3219148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5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0287A3-C08C-493E-A8ED-8C2902F05B5C}"/>
                </a:ext>
              </a:extLst>
            </p:cNvPr>
            <p:cNvSpPr/>
            <p:nvPr/>
          </p:nvSpPr>
          <p:spPr>
            <a:xfrm>
              <a:off x="4765074" y="4307363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71FD2A-7C1A-4043-A594-1E0FBDA52815}"/>
                </a:ext>
              </a:extLst>
            </p:cNvPr>
            <p:cNvSpPr/>
            <p:nvPr/>
          </p:nvSpPr>
          <p:spPr>
            <a:xfrm>
              <a:off x="4765074" y="3763256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6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36AAE68-E78F-4808-B278-67BD35639FCC}"/>
              </a:ext>
            </a:extLst>
          </p:cNvPr>
          <p:cNvSpPr txBox="1"/>
          <p:nvPr/>
        </p:nvSpPr>
        <p:spPr>
          <a:xfrm>
            <a:off x="1866090" y="1115647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1C8396-866C-48F8-B863-5C92F8AFF23F}"/>
              </a:ext>
            </a:extLst>
          </p:cNvPr>
          <p:cNvSpPr txBox="1"/>
          <p:nvPr/>
        </p:nvSpPr>
        <p:spPr>
          <a:xfrm>
            <a:off x="30479" y="1180867"/>
            <a:ext cx="197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MODELS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292C53-B02A-4B76-8C12-9B92150C4927}"/>
              </a:ext>
            </a:extLst>
          </p:cNvPr>
          <p:cNvSpPr txBox="1"/>
          <p:nvPr/>
        </p:nvSpPr>
        <p:spPr>
          <a:xfrm>
            <a:off x="1866090" y="1991535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0E914B-B593-44B5-8653-82DD7AB28683}"/>
              </a:ext>
            </a:extLst>
          </p:cNvPr>
          <p:cNvSpPr txBox="1"/>
          <p:nvPr/>
        </p:nvSpPr>
        <p:spPr>
          <a:xfrm>
            <a:off x="8792" y="2056755"/>
            <a:ext cx="199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WORKFLOWS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DE434A-531E-4031-8215-5E1DD9C7A5F3}"/>
              </a:ext>
            </a:extLst>
          </p:cNvPr>
          <p:cNvSpPr txBox="1"/>
          <p:nvPr/>
        </p:nvSpPr>
        <p:spPr>
          <a:xfrm>
            <a:off x="1866090" y="3123371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D96AE9-CD43-4B92-BA43-668866B17A02}"/>
              </a:ext>
            </a:extLst>
          </p:cNvPr>
          <p:cNvSpPr txBox="1"/>
          <p:nvPr/>
        </p:nvSpPr>
        <p:spPr>
          <a:xfrm>
            <a:off x="30479" y="3188591"/>
            <a:ext cx="197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DATA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15442B-67E4-493C-B594-6A1E91F85510}"/>
              </a:ext>
            </a:extLst>
          </p:cNvPr>
          <p:cNvGrpSpPr/>
          <p:nvPr/>
        </p:nvGrpSpPr>
        <p:grpSpPr>
          <a:xfrm>
            <a:off x="3597827" y="1567204"/>
            <a:ext cx="2097580" cy="502652"/>
            <a:chOff x="3597827" y="1574824"/>
            <a:chExt cx="2097580" cy="502652"/>
          </a:xfrm>
        </p:grpSpPr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01E1920C-01CF-4DB6-8D05-3634831C5EE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70896" y="1301755"/>
              <a:ext cx="502652" cy="1048789"/>
            </a:xfrm>
            <a:prstGeom prst="bentConnector3">
              <a:avLst/>
            </a:prstGeom>
            <a:ln w="2222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B85594A9-6C54-41DD-8C94-ED34FBA5849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19686" y="1301755"/>
              <a:ext cx="502652" cy="1048790"/>
            </a:xfrm>
            <a:prstGeom prst="bentConnector3">
              <a:avLst/>
            </a:prstGeom>
            <a:ln w="2222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137F803-D6B3-4FD3-A059-3D10BA4750B6}"/>
              </a:ext>
            </a:extLst>
          </p:cNvPr>
          <p:cNvSpPr/>
          <p:nvPr/>
        </p:nvSpPr>
        <p:spPr>
          <a:xfrm>
            <a:off x="2720835" y="1221367"/>
            <a:ext cx="1753986" cy="376317"/>
          </a:xfrm>
          <a:prstGeom prst="rect">
            <a:avLst/>
          </a:prstGeom>
          <a:solidFill>
            <a:srgbClr val="A29BF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err="1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PyPSA_go</a:t>
            </a:r>
            <a:endParaRPr lang="en-GB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87C4B8-C01F-41C6-8119-1B4281CF72EA}"/>
              </a:ext>
            </a:extLst>
          </p:cNvPr>
          <p:cNvSpPr/>
          <p:nvPr/>
        </p:nvSpPr>
        <p:spPr>
          <a:xfrm>
            <a:off x="4818414" y="1221367"/>
            <a:ext cx="1753986" cy="376317"/>
          </a:xfrm>
          <a:prstGeom prst="rect">
            <a:avLst/>
          </a:prstGeom>
          <a:solidFill>
            <a:srgbClr val="A29BF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D-RES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F02FCE-D19D-475C-83B1-40C86687AE3C}"/>
              </a:ext>
            </a:extLst>
          </p:cNvPr>
          <p:cNvSpPr txBox="1"/>
          <p:nvPr/>
        </p:nvSpPr>
        <p:spPr>
          <a:xfrm rot="10800000">
            <a:off x="6877398" y="1991535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BE5042-E357-480F-931A-C2AFF1C91922}"/>
              </a:ext>
            </a:extLst>
          </p:cNvPr>
          <p:cNvSpPr txBox="1"/>
          <p:nvPr/>
        </p:nvSpPr>
        <p:spPr>
          <a:xfrm flipH="1">
            <a:off x="7331526" y="2056755"/>
            <a:ext cx="365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PARAMETERS &amp; SETTINGS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EFA608-D4D0-498A-8400-0C2C32E44862}"/>
              </a:ext>
            </a:extLst>
          </p:cNvPr>
          <p:cNvSpPr txBox="1"/>
          <p:nvPr/>
        </p:nvSpPr>
        <p:spPr>
          <a:xfrm flipH="1">
            <a:off x="7331526" y="2517775"/>
            <a:ext cx="3801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1800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Configured using `</a:t>
            </a:r>
            <a:r>
              <a:rPr lang="en-GB" sz="1600" err="1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model_definition.yaml</a:t>
            </a:r>
            <a:r>
              <a:rPr lang="en-GB" sz="16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`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Set by user(s) in DAFNI UI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endParaRPr lang="en-GB" sz="16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D10A-9CA3-7157-50EB-770098FE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93" y="10682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a typeface="Calibri Light"/>
                <a:cs typeface="Calibri Light"/>
              </a:rPr>
              <a:t>Deployment Schema: re-use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0EAEB9-8196-4E8A-8A09-22C18D728F62}"/>
              </a:ext>
            </a:extLst>
          </p:cNvPr>
          <p:cNvSpPr/>
          <p:nvPr/>
        </p:nvSpPr>
        <p:spPr>
          <a:xfrm>
            <a:off x="2720834" y="2100336"/>
            <a:ext cx="3851566" cy="376317"/>
          </a:xfrm>
          <a:prstGeom prst="rect">
            <a:avLst/>
          </a:prstGeom>
          <a:solidFill>
            <a:srgbClr val="00CEC9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D-RES-Orkney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77C93A-8488-4E58-BD3A-F5AF6D1E2D8C}"/>
              </a:ext>
            </a:extLst>
          </p:cNvPr>
          <p:cNvSpPr/>
          <p:nvPr/>
        </p:nvSpPr>
        <p:spPr>
          <a:xfrm>
            <a:off x="6915993" y="2100336"/>
            <a:ext cx="3851566" cy="376317"/>
          </a:xfrm>
          <a:prstGeom prst="rect">
            <a:avLst/>
          </a:prstGeom>
          <a:solidFill>
            <a:srgbClr val="00CEC9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D-RES-Shetland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51E0734-ADFE-44BB-8B27-6102F30E058C}"/>
              </a:ext>
            </a:extLst>
          </p:cNvPr>
          <p:cNvGrpSpPr/>
          <p:nvPr/>
        </p:nvGrpSpPr>
        <p:grpSpPr>
          <a:xfrm>
            <a:off x="3703607" y="2656657"/>
            <a:ext cx="1889467" cy="2616905"/>
            <a:chOff x="3703607" y="2656657"/>
            <a:chExt cx="1889467" cy="2616905"/>
          </a:xfrm>
        </p:grpSpPr>
        <p:sp>
          <p:nvSpPr>
            <p:cNvPr id="81" name="Arrow: Right 80">
              <a:extLst>
                <a:ext uri="{FF2B5EF4-FFF2-40B4-BE49-F238E27FC236}">
                  <a16:creationId xmlns:a16="http://schemas.microsoft.com/office/drawing/2014/main" id="{CD545DE0-2589-43E1-B3B1-344E7516B9B8}"/>
                </a:ext>
              </a:extLst>
            </p:cNvPr>
            <p:cNvSpPr/>
            <p:nvPr/>
          </p:nvSpPr>
          <p:spPr>
            <a:xfrm rot="16200000">
              <a:off x="3893355" y="2520250"/>
              <a:ext cx="419703" cy="692518"/>
            </a:xfrm>
            <a:prstGeom prst="rightArrow">
              <a:avLst>
                <a:gd name="adj1" fmla="val 74252"/>
                <a:gd name="adj2" fmla="val 52701"/>
              </a:avLst>
            </a:prstGeom>
            <a:solidFill>
              <a:srgbClr val="E6E6E6"/>
            </a:solidFill>
            <a:ln w="3175">
              <a:solidFill>
                <a:schemeClr val="tx1"/>
              </a:solidFill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ECFE07E2-4034-4D01-B9C4-F8D0E2D43B1B}"/>
                </a:ext>
              </a:extLst>
            </p:cNvPr>
            <p:cNvSpPr/>
            <p:nvPr/>
          </p:nvSpPr>
          <p:spPr>
            <a:xfrm rot="5400000">
              <a:off x="4960937" y="2520250"/>
              <a:ext cx="419703" cy="692518"/>
            </a:xfrm>
            <a:prstGeom prst="rightArrow">
              <a:avLst>
                <a:gd name="adj1" fmla="val 74252"/>
                <a:gd name="adj2" fmla="val 52701"/>
              </a:avLst>
            </a:prstGeom>
            <a:solidFill>
              <a:srgbClr val="E6E6E6"/>
            </a:solidFill>
            <a:ln w="3175">
              <a:solidFill>
                <a:schemeClr val="tx1"/>
              </a:solidFill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AC4694-0D56-4B52-B32C-047F616438E5}"/>
                </a:ext>
              </a:extLst>
            </p:cNvPr>
            <p:cNvSpPr/>
            <p:nvPr/>
          </p:nvSpPr>
          <p:spPr>
            <a:xfrm>
              <a:off x="3703607" y="3221538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C7F87D1-1DD5-4CE2-B96E-5C35B759AC95}"/>
                </a:ext>
              </a:extLst>
            </p:cNvPr>
            <p:cNvSpPr/>
            <p:nvPr/>
          </p:nvSpPr>
          <p:spPr>
            <a:xfrm>
              <a:off x="3703607" y="4309753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3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3C8A361-49FB-4D2E-8D9F-7D813A9BAF29}"/>
                </a:ext>
              </a:extLst>
            </p:cNvPr>
            <p:cNvSpPr/>
            <p:nvPr/>
          </p:nvSpPr>
          <p:spPr>
            <a:xfrm>
              <a:off x="3703607" y="3765645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2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7F1700D-1FE2-48D5-9456-464A573A80E2}"/>
                </a:ext>
              </a:extLst>
            </p:cNvPr>
            <p:cNvSpPr/>
            <p:nvPr/>
          </p:nvSpPr>
          <p:spPr>
            <a:xfrm>
              <a:off x="3703607" y="4853859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4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F85530E-D591-4679-BCA9-0A18B87D57D1}"/>
                </a:ext>
              </a:extLst>
            </p:cNvPr>
            <p:cNvSpPr/>
            <p:nvPr/>
          </p:nvSpPr>
          <p:spPr>
            <a:xfrm>
              <a:off x="4765074" y="3219148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5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2350F4B-B387-430C-BFFA-63DFFE16104A}"/>
                </a:ext>
              </a:extLst>
            </p:cNvPr>
            <p:cNvSpPr/>
            <p:nvPr/>
          </p:nvSpPr>
          <p:spPr>
            <a:xfrm>
              <a:off x="4765074" y="4307363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7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3E67E02-B972-4B04-82A9-4F97CE6629CE}"/>
                </a:ext>
              </a:extLst>
            </p:cNvPr>
            <p:cNvSpPr/>
            <p:nvPr/>
          </p:nvSpPr>
          <p:spPr>
            <a:xfrm>
              <a:off x="4765074" y="3763256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6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313A100-7838-47CC-A1EA-A818096782AD}"/>
              </a:ext>
            </a:extLst>
          </p:cNvPr>
          <p:cNvGrpSpPr/>
          <p:nvPr/>
        </p:nvGrpSpPr>
        <p:grpSpPr>
          <a:xfrm>
            <a:off x="7897042" y="2656657"/>
            <a:ext cx="1889467" cy="2616905"/>
            <a:chOff x="3703607" y="2656657"/>
            <a:chExt cx="1889467" cy="2616905"/>
          </a:xfrm>
        </p:grpSpPr>
        <p:sp>
          <p:nvSpPr>
            <p:cNvPr id="91" name="Arrow: Right 90">
              <a:extLst>
                <a:ext uri="{FF2B5EF4-FFF2-40B4-BE49-F238E27FC236}">
                  <a16:creationId xmlns:a16="http://schemas.microsoft.com/office/drawing/2014/main" id="{80075715-659F-485F-8011-4DC4A259E835}"/>
                </a:ext>
              </a:extLst>
            </p:cNvPr>
            <p:cNvSpPr/>
            <p:nvPr/>
          </p:nvSpPr>
          <p:spPr>
            <a:xfrm rot="16200000">
              <a:off x="3893355" y="2520250"/>
              <a:ext cx="419703" cy="692518"/>
            </a:xfrm>
            <a:prstGeom prst="rightArrow">
              <a:avLst>
                <a:gd name="adj1" fmla="val 74252"/>
                <a:gd name="adj2" fmla="val 52701"/>
              </a:avLst>
            </a:prstGeom>
            <a:solidFill>
              <a:srgbClr val="E6E6E6"/>
            </a:solidFill>
            <a:ln w="3175">
              <a:solidFill>
                <a:schemeClr val="tx1"/>
              </a:solidFill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92" name="Arrow: Right 91">
              <a:extLst>
                <a:ext uri="{FF2B5EF4-FFF2-40B4-BE49-F238E27FC236}">
                  <a16:creationId xmlns:a16="http://schemas.microsoft.com/office/drawing/2014/main" id="{FDA94E57-91CE-4EB6-B7F8-55DD6994CE0F}"/>
                </a:ext>
              </a:extLst>
            </p:cNvPr>
            <p:cNvSpPr/>
            <p:nvPr/>
          </p:nvSpPr>
          <p:spPr>
            <a:xfrm rot="5400000">
              <a:off x="4960937" y="2520250"/>
              <a:ext cx="419703" cy="692518"/>
            </a:xfrm>
            <a:prstGeom prst="rightArrow">
              <a:avLst>
                <a:gd name="adj1" fmla="val 74252"/>
                <a:gd name="adj2" fmla="val 52701"/>
              </a:avLst>
            </a:prstGeom>
            <a:solidFill>
              <a:srgbClr val="E6E6E6"/>
            </a:solidFill>
            <a:ln w="3175">
              <a:solidFill>
                <a:schemeClr val="tx1"/>
              </a:solidFill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89F0564-DCD0-4CF1-BECA-CDF5A62D2783}"/>
                </a:ext>
              </a:extLst>
            </p:cNvPr>
            <p:cNvSpPr/>
            <p:nvPr/>
          </p:nvSpPr>
          <p:spPr>
            <a:xfrm>
              <a:off x="3703607" y="3221538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8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886773C-C8D1-420A-877F-E2F40CE99290}"/>
                </a:ext>
              </a:extLst>
            </p:cNvPr>
            <p:cNvSpPr/>
            <p:nvPr/>
          </p:nvSpPr>
          <p:spPr>
            <a:xfrm>
              <a:off x="3703607" y="4309753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10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1A681F4-CD4F-48B8-96A6-72F094D12223}"/>
                </a:ext>
              </a:extLst>
            </p:cNvPr>
            <p:cNvSpPr/>
            <p:nvPr/>
          </p:nvSpPr>
          <p:spPr>
            <a:xfrm>
              <a:off x="3703607" y="3765645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9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B299E9C-06BF-4BF2-840E-F81D09C678E1}"/>
                </a:ext>
              </a:extLst>
            </p:cNvPr>
            <p:cNvSpPr/>
            <p:nvPr/>
          </p:nvSpPr>
          <p:spPr>
            <a:xfrm>
              <a:off x="3703607" y="4853859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11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95523A5-BBB5-4FA6-A3A7-59A0A9B83EF7}"/>
                </a:ext>
              </a:extLst>
            </p:cNvPr>
            <p:cNvSpPr/>
            <p:nvPr/>
          </p:nvSpPr>
          <p:spPr>
            <a:xfrm>
              <a:off x="4765074" y="3219148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12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BBE3C9A-DD69-49F9-B9EC-3067183D8BEA}"/>
                </a:ext>
              </a:extLst>
            </p:cNvPr>
            <p:cNvSpPr/>
            <p:nvPr/>
          </p:nvSpPr>
          <p:spPr>
            <a:xfrm>
              <a:off x="4765074" y="4307363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14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8074384-5995-492E-AF26-9D828CFA52A4}"/>
                </a:ext>
              </a:extLst>
            </p:cNvPr>
            <p:cNvSpPr/>
            <p:nvPr/>
          </p:nvSpPr>
          <p:spPr>
            <a:xfrm>
              <a:off x="4765074" y="3763256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13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7C41CD-0F27-429E-95BC-C375E70559D9}"/>
              </a:ext>
            </a:extLst>
          </p:cNvPr>
          <p:cNvGrpSpPr/>
          <p:nvPr/>
        </p:nvGrpSpPr>
        <p:grpSpPr>
          <a:xfrm>
            <a:off x="3597827" y="1567204"/>
            <a:ext cx="2097580" cy="502652"/>
            <a:chOff x="3597827" y="1574824"/>
            <a:chExt cx="2097580" cy="502652"/>
          </a:xfrm>
        </p:grpSpPr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0B6FFBE1-58AA-420F-B55B-82E5680C218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70896" y="1301755"/>
              <a:ext cx="502652" cy="1048789"/>
            </a:xfrm>
            <a:prstGeom prst="bentConnector3">
              <a:avLst/>
            </a:prstGeom>
            <a:ln w="2222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or: Elbow 100">
              <a:extLst>
                <a:ext uri="{FF2B5EF4-FFF2-40B4-BE49-F238E27FC236}">
                  <a16:creationId xmlns:a16="http://schemas.microsoft.com/office/drawing/2014/main" id="{3398DA06-5D64-4085-A3BC-0024B40B31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19686" y="1301755"/>
              <a:ext cx="502652" cy="1048790"/>
            </a:xfrm>
            <a:prstGeom prst="bentConnector3">
              <a:avLst/>
            </a:prstGeom>
            <a:ln w="2222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4043CF-3ECD-489F-BCED-5C975A574E0D}"/>
              </a:ext>
            </a:extLst>
          </p:cNvPr>
          <p:cNvGrpSpPr/>
          <p:nvPr/>
        </p:nvGrpSpPr>
        <p:grpSpPr>
          <a:xfrm>
            <a:off x="3657776" y="1432383"/>
            <a:ext cx="5184000" cy="648000"/>
            <a:chOff x="3657776" y="1355452"/>
            <a:chExt cx="5184000" cy="722027"/>
          </a:xfrm>
        </p:grpSpPr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13B753C3-EB65-493E-AD8E-6DF77818548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950763" y="186465"/>
              <a:ext cx="722025" cy="3060000"/>
            </a:xfrm>
            <a:prstGeom prst="bentConnector3">
              <a:avLst/>
            </a:prstGeom>
            <a:ln w="2222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or: Elbow 106">
              <a:extLst>
                <a:ext uri="{FF2B5EF4-FFF2-40B4-BE49-F238E27FC236}">
                  <a16:creationId xmlns:a16="http://schemas.microsoft.com/office/drawing/2014/main" id="{AFAAF674-3915-4C70-9789-6C0353A3F69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88763" y="-875533"/>
              <a:ext cx="722025" cy="5184000"/>
            </a:xfrm>
            <a:prstGeom prst="bentConnector3">
              <a:avLst/>
            </a:prstGeom>
            <a:ln w="2222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74A3F90-5CA5-4894-952F-D380F619E9A1}"/>
              </a:ext>
            </a:extLst>
          </p:cNvPr>
          <p:cNvSpPr/>
          <p:nvPr/>
        </p:nvSpPr>
        <p:spPr>
          <a:xfrm>
            <a:off x="2720835" y="1221367"/>
            <a:ext cx="1753986" cy="376317"/>
          </a:xfrm>
          <a:prstGeom prst="rect">
            <a:avLst/>
          </a:prstGeom>
          <a:solidFill>
            <a:srgbClr val="A29BF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err="1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PyPSA_go</a:t>
            </a:r>
            <a:endParaRPr lang="en-GB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2DB9FA8-472A-437E-A665-9C4262A0C5E1}"/>
              </a:ext>
            </a:extLst>
          </p:cNvPr>
          <p:cNvSpPr/>
          <p:nvPr/>
        </p:nvSpPr>
        <p:spPr>
          <a:xfrm>
            <a:off x="4818414" y="1221367"/>
            <a:ext cx="1753986" cy="376317"/>
          </a:xfrm>
          <a:prstGeom prst="rect">
            <a:avLst/>
          </a:prstGeom>
          <a:solidFill>
            <a:srgbClr val="A29BF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D-RES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4013332-F043-4D62-A6F6-2B6464E81E82}"/>
              </a:ext>
            </a:extLst>
          </p:cNvPr>
          <p:cNvSpPr txBox="1"/>
          <p:nvPr/>
        </p:nvSpPr>
        <p:spPr>
          <a:xfrm>
            <a:off x="1866090" y="1115647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F439149-6AEC-4B45-BC09-E58DAE20DA4A}"/>
              </a:ext>
            </a:extLst>
          </p:cNvPr>
          <p:cNvSpPr txBox="1"/>
          <p:nvPr/>
        </p:nvSpPr>
        <p:spPr>
          <a:xfrm>
            <a:off x="30479" y="1180867"/>
            <a:ext cx="197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MODELS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5A6108D-3F72-4860-ABA3-11D926BF8501}"/>
              </a:ext>
            </a:extLst>
          </p:cNvPr>
          <p:cNvSpPr txBox="1"/>
          <p:nvPr/>
        </p:nvSpPr>
        <p:spPr>
          <a:xfrm>
            <a:off x="1866090" y="1991535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4B900C0-CD35-45E0-B228-9AD8668812F8}"/>
              </a:ext>
            </a:extLst>
          </p:cNvPr>
          <p:cNvSpPr txBox="1"/>
          <p:nvPr/>
        </p:nvSpPr>
        <p:spPr>
          <a:xfrm>
            <a:off x="8792" y="2056755"/>
            <a:ext cx="199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WORKFLOWS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AEFEC97-0BC6-4566-AC9D-83612211E1B8}"/>
              </a:ext>
            </a:extLst>
          </p:cNvPr>
          <p:cNvSpPr txBox="1"/>
          <p:nvPr/>
        </p:nvSpPr>
        <p:spPr>
          <a:xfrm>
            <a:off x="1866090" y="3123371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E197F23-D149-4D4A-A398-FAD936054C99}"/>
              </a:ext>
            </a:extLst>
          </p:cNvPr>
          <p:cNvSpPr txBox="1"/>
          <p:nvPr/>
        </p:nvSpPr>
        <p:spPr>
          <a:xfrm>
            <a:off x="30479" y="3188591"/>
            <a:ext cx="197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DATA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2992E20-F455-48FC-89C8-7402C7D0C905}"/>
              </a:ext>
            </a:extLst>
          </p:cNvPr>
          <p:cNvSpPr/>
          <p:nvPr/>
        </p:nvSpPr>
        <p:spPr>
          <a:xfrm>
            <a:off x="11111153" y="2100336"/>
            <a:ext cx="1072056" cy="376317"/>
          </a:xfrm>
          <a:prstGeom prst="rect">
            <a:avLst/>
          </a:prstGeom>
          <a:gradFill flip="none" rotWithShape="1">
            <a:gsLst>
              <a:gs pos="39000">
                <a:srgbClr val="00CEC9"/>
              </a:gs>
              <a:gs pos="0">
                <a:srgbClr val="00CEC9"/>
              </a:gs>
              <a:gs pos="86000">
                <a:schemeClr val="accent1">
                  <a:lumMod val="45000"/>
                  <a:lumOff val="5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etc…</a:t>
            </a:r>
          </a:p>
        </p:txBody>
      </p:sp>
    </p:spTree>
    <p:extLst>
      <p:ext uri="{BB962C8B-B14F-4D97-AF65-F5344CB8AC3E}">
        <p14:creationId xmlns:p14="http://schemas.microsoft.com/office/powerpoint/2010/main" val="167027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D10A-9CA3-7157-50EB-770098FE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93" y="10682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a typeface="Calibri Light"/>
                <a:cs typeface="Calibri Light"/>
              </a:rPr>
              <a:t>Deployment Schema: wider integration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0EAEB9-8196-4E8A-8A09-22C18D728F62}"/>
              </a:ext>
            </a:extLst>
          </p:cNvPr>
          <p:cNvSpPr/>
          <p:nvPr/>
        </p:nvSpPr>
        <p:spPr>
          <a:xfrm>
            <a:off x="2720834" y="2100336"/>
            <a:ext cx="3851566" cy="376317"/>
          </a:xfrm>
          <a:prstGeom prst="rect">
            <a:avLst/>
          </a:prstGeom>
          <a:solidFill>
            <a:srgbClr val="00CEC9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D-RES-Orkney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77C93A-8488-4E58-BD3A-F5AF6D1E2D8C}"/>
              </a:ext>
            </a:extLst>
          </p:cNvPr>
          <p:cNvSpPr/>
          <p:nvPr/>
        </p:nvSpPr>
        <p:spPr>
          <a:xfrm>
            <a:off x="6915993" y="2100336"/>
            <a:ext cx="3851566" cy="376317"/>
          </a:xfrm>
          <a:prstGeom prst="rect">
            <a:avLst/>
          </a:prstGeom>
          <a:solidFill>
            <a:srgbClr val="00CEC9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{</a:t>
            </a:r>
            <a:r>
              <a:rPr lang="en-GB" err="1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another_workflow</a:t>
            </a:r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}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51E0734-ADFE-44BB-8B27-6102F30E058C}"/>
              </a:ext>
            </a:extLst>
          </p:cNvPr>
          <p:cNvGrpSpPr/>
          <p:nvPr/>
        </p:nvGrpSpPr>
        <p:grpSpPr>
          <a:xfrm>
            <a:off x="3703607" y="2656657"/>
            <a:ext cx="1889467" cy="2616905"/>
            <a:chOff x="3703607" y="2656657"/>
            <a:chExt cx="1889467" cy="2616905"/>
          </a:xfrm>
        </p:grpSpPr>
        <p:sp>
          <p:nvSpPr>
            <p:cNvPr id="81" name="Arrow: Right 80">
              <a:extLst>
                <a:ext uri="{FF2B5EF4-FFF2-40B4-BE49-F238E27FC236}">
                  <a16:creationId xmlns:a16="http://schemas.microsoft.com/office/drawing/2014/main" id="{CD545DE0-2589-43E1-B3B1-344E7516B9B8}"/>
                </a:ext>
              </a:extLst>
            </p:cNvPr>
            <p:cNvSpPr/>
            <p:nvPr/>
          </p:nvSpPr>
          <p:spPr>
            <a:xfrm rot="16200000">
              <a:off x="3893355" y="2520250"/>
              <a:ext cx="419703" cy="692518"/>
            </a:xfrm>
            <a:prstGeom prst="rightArrow">
              <a:avLst>
                <a:gd name="adj1" fmla="val 74252"/>
                <a:gd name="adj2" fmla="val 52701"/>
              </a:avLst>
            </a:prstGeom>
            <a:solidFill>
              <a:srgbClr val="E6E6E6"/>
            </a:solidFill>
            <a:ln w="3175">
              <a:solidFill>
                <a:schemeClr val="tx1"/>
              </a:solidFill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ECFE07E2-4034-4D01-B9C4-F8D0E2D43B1B}"/>
                </a:ext>
              </a:extLst>
            </p:cNvPr>
            <p:cNvSpPr/>
            <p:nvPr/>
          </p:nvSpPr>
          <p:spPr>
            <a:xfrm rot="5400000">
              <a:off x="4960937" y="2520250"/>
              <a:ext cx="419703" cy="692518"/>
            </a:xfrm>
            <a:prstGeom prst="rightArrow">
              <a:avLst>
                <a:gd name="adj1" fmla="val 74252"/>
                <a:gd name="adj2" fmla="val 52701"/>
              </a:avLst>
            </a:prstGeom>
            <a:solidFill>
              <a:srgbClr val="E6E6E6"/>
            </a:solidFill>
            <a:ln w="3175">
              <a:solidFill>
                <a:schemeClr val="tx1"/>
              </a:solidFill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AC4694-0D56-4B52-B32C-047F616438E5}"/>
                </a:ext>
              </a:extLst>
            </p:cNvPr>
            <p:cNvSpPr/>
            <p:nvPr/>
          </p:nvSpPr>
          <p:spPr>
            <a:xfrm>
              <a:off x="3703607" y="3221538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C7F87D1-1DD5-4CE2-B96E-5C35B759AC95}"/>
                </a:ext>
              </a:extLst>
            </p:cNvPr>
            <p:cNvSpPr/>
            <p:nvPr/>
          </p:nvSpPr>
          <p:spPr>
            <a:xfrm>
              <a:off x="3703607" y="4309753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3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3C8A361-49FB-4D2E-8D9F-7D813A9BAF29}"/>
                </a:ext>
              </a:extLst>
            </p:cNvPr>
            <p:cNvSpPr/>
            <p:nvPr/>
          </p:nvSpPr>
          <p:spPr>
            <a:xfrm>
              <a:off x="3703607" y="3765645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2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7F1700D-1FE2-48D5-9456-464A573A80E2}"/>
                </a:ext>
              </a:extLst>
            </p:cNvPr>
            <p:cNvSpPr/>
            <p:nvPr/>
          </p:nvSpPr>
          <p:spPr>
            <a:xfrm>
              <a:off x="3703607" y="4853859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4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F85530E-D591-4679-BCA9-0A18B87D57D1}"/>
                </a:ext>
              </a:extLst>
            </p:cNvPr>
            <p:cNvSpPr/>
            <p:nvPr/>
          </p:nvSpPr>
          <p:spPr>
            <a:xfrm>
              <a:off x="4765074" y="3219148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5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2350F4B-B387-430C-BFFA-63DFFE16104A}"/>
                </a:ext>
              </a:extLst>
            </p:cNvPr>
            <p:cNvSpPr/>
            <p:nvPr/>
          </p:nvSpPr>
          <p:spPr>
            <a:xfrm>
              <a:off x="4765074" y="4307363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7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3E67E02-B972-4B04-82A9-4F97CE6629CE}"/>
                </a:ext>
              </a:extLst>
            </p:cNvPr>
            <p:cNvSpPr/>
            <p:nvPr/>
          </p:nvSpPr>
          <p:spPr>
            <a:xfrm>
              <a:off x="4765074" y="3763256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6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313A100-7838-47CC-A1EA-A818096782AD}"/>
              </a:ext>
            </a:extLst>
          </p:cNvPr>
          <p:cNvGrpSpPr/>
          <p:nvPr/>
        </p:nvGrpSpPr>
        <p:grpSpPr>
          <a:xfrm>
            <a:off x="7897042" y="2656657"/>
            <a:ext cx="1889467" cy="2072799"/>
            <a:chOff x="3703607" y="2656657"/>
            <a:chExt cx="1889467" cy="2072799"/>
          </a:xfrm>
        </p:grpSpPr>
        <p:sp>
          <p:nvSpPr>
            <p:cNvPr id="91" name="Arrow: Right 90">
              <a:extLst>
                <a:ext uri="{FF2B5EF4-FFF2-40B4-BE49-F238E27FC236}">
                  <a16:creationId xmlns:a16="http://schemas.microsoft.com/office/drawing/2014/main" id="{80075715-659F-485F-8011-4DC4A259E835}"/>
                </a:ext>
              </a:extLst>
            </p:cNvPr>
            <p:cNvSpPr/>
            <p:nvPr/>
          </p:nvSpPr>
          <p:spPr>
            <a:xfrm rot="16200000">
              <a:off x="3893355" y="2520250"/>
              <a:ext cx="419703" cy="692518"/>
            </a:xfrm>
            <a:prstGeom prst="rightArrow">
              <a:avLst>
                <a:gd name="adj1" fmla="val 74252"/>
                <a:gd name="adj2" fmla="val 52701"/>
              </a:avLst>
            </a:prstGeom>
            <a:solidFill>
              <a:srgbClr val="E6E6E6"/>
            </a:solidFill>
            <a:ln w="3175">
              <a:solidFill>
                <a:schemeClr val="tx1"/>
              </a:solidFill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92" name="Arrow: Right 91">
              <a:extLst>
                <a:ext uri="{FF2B5EF4-FFF2-40B4-BE49-F238E27FC236}">
                  <a16:creationId xmlns:a16="http://schemas.microsoft.com/office/drawing/2014/main" id="{FDA94E57-91CE-4EB6-B7F8-55DD6994CE0F}"/>
                </a:ext>
              </a:extLst>
            </p:cNvPr>
            <p:cNvSpPr/>
            <p:nvPr/>
          </p:nvSpPr>
          <p:spPr>
            <a:xfrm rot="5400000">
              <a:off x="4960937" y="2520250"/>
              <a:ext cx="419703" cy="692518"/>
            </a:xfrm>
            <a:prstGeom prst="rightArrow">
              <a:avLst>
                <a:gd name="adj1" fmla="val 74252"/>
                <a:gd name="adj2" fmla="val 52701"/>
              </a:avLst>
            </a:prstGeom>
            <a:solidFill>
              <a:srgbClr val="E6E6E6"/>
            </a:solidFill>
            <a:ln w="3175">
              <a:solidFill>
                <a:schemeClr val="tx1"/>
              </a:solidFill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89F0564-DCD0-4CF1-BECA-CDF5A62D2783}"/>
                </a:ext>
              </a:extLst>
            </p:cNvPr>
            <p:cNvSpPr/>
            <p:nvPr/>
          </p:nvSpPr>
          <p:spPr>
            <a:xfrm>
              <a:off x="3703607" y="3221538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5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886773C-C8D1-420A-877F-E2F40CE99290}"/>
                </a:ext>
              </a:extLst>
            </p:cNvPr>
            <p:cNvSpPr/>
            <p:nvPr/>
          </p:nvSpPr>
          <p:spPr>
            <a:xfrm>
              <a:off x="3703607" y="4309753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7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1A681F4-CD4F-48B8-96A6-72F094D12223}"/>
                </a:ext>
              </a:extLst>
            </p:cNvPr>
            <p:cNvSpPr/>
            <p:nvPr/>
          </p:nvSpPr>
          <p:spPr>
            <a:xfrm>
              <a:off x="3703607" y="3765645"/>
              <a:ext cx="828000" cy="419703"/>
            </a:xfrm>
            <a:prstGeom prst="rect">
              <a:avLst/>
            </a:prstGeom>
            <a:solidFill>
              <a:srgbClr val="FFEAA7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6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95523A5-BBB5-4FA6-A3A7-59A0A9B83EF7}"/>
                </a:ext>
              </a:extLst>
            </p:cNvPr>
            <p:cNvSpPr/>
            <p:nvPr/>
          </p:nvSpPr>
          <p:spPr>
            <a:xfrm>
              <a:off x="4765074" y="3219148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15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8074384-5995-492E-AF26-9D828CFA52A4}"/>
                </a:ext>
              </a:extLst>
            </p:cNvPr>
            <p:cNvSpPr/>
            <p:nvPr/>
          </p:nvSpPr>
          <p:spPr>
            <a:xfrm>
              <a:off x="4765074" y="3763256"/>
              <a:ext cx="828000" cy="419703"/>
            </a:xfrm>
            <a:prstGeom prst="rect">
              <a:avLst/>
            </a:prstGeom>
            <a:solidFill>
              <a:srgbClr val="FAB1A0"/>
            </a:solidFill>
            <a:ln>
              <a:noFill/>
            </a:ln>
            <a:effectLst>
              <a:outerShdw blurRad="2794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Data 16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7C41CD-0F27-429E-95BC-C375E70559D9}"/>
              </a:ext>
            </a:extLst>
          </p:cNvPr>
          <p:cNvGrpSpPr/>
          <p:nvPr/>
        </p:nvGrpSpPr>
        <p:grpSpPr>
          <a:xfrm>
            <a:off x="3597827" y="1567204"/>
            <a:ext cx="2097580" cy="502652"/>
            <a:chOff x="3597827" y="1574824"/>
            <a:chExt cx="2097580" cy="502652"/>
          </a:xfrm>
        </p:grpSpPr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0B6FFBE1-58AA-420F-B55B-82E5680C218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70896" y="1301755"/>
              <a:ext cx="502652" cy="1048789"/>
            </a:xfrm>
            <a:prstGeom prst="bentConnector3">
              <a:avLst/>
            </a:prstGeom>
            <a:ln w="2222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or: Elbow 100">
              <a:extLst>
                <a:ext uri="{FF2B5EF4-FFF2-40B4-BE49-F238E27FC236}">
                  <a16:creationId xmlns:a16="http://schemas.microsoft.com/office/drawing/2014/main" id="{3398DA06-5D64-4085-A3BC-0024B40B31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19686" y="1301755"/>
              <a:ext cx="502652" cy="1048790"/>
            </a:xfrm>
            <a:prstGeom prst="bentConnector3">
              <a:avLst/>
            </a:prstGeom>
            <a:ln w="2222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74A3F90-5CA5-4894-952F-D380F619E9A1}"/>
              </a:ext>
            </a:extLst>
          </p:cNvPr>
          <p:cNvSpPr/>
          <p:nvPr/>
        </p:nvSpPr>
        <p:spPr>
          <a:xfrm>
            <a:off x="2720835" y="1221367"/>
            <a:ext cx="1753986" cy="376317"/>
          </a:xfrm>
          <a:prstGeom prst="rect">
            <a:avLst/>
          </a:prstGeom>
          <a:solidFill>
            <a:srgbClr val="A29BF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err="1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PyPSA_go</a:t>
            </a:r>
            <a:endParaRPr lang="en-GB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2DB9FA8-472A-437E-A665-9C4262A0C5E1}"/>
              </a:ext>
            </a:extLst>
          </p:cNvPr>
          <p:cNvSpPr/>
          <p:nvPr/>
        </p:nvSpPr>
        <p:spPr>
          <a:xfrm>
            <a:off x="4818414" y="1221367"/>
            <a:ext cx="1753986" cy="376317"/>
          </a:xfrm>
          <a:prstGeom prst="rect">
            <a:avLst/>
          </a:prstGeom>
          <a:solidFill>
            <a:srgbClr val="A29BF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D-RES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53F190-608A-4133-8627-08BBDE047354}"/>
              </a:ext>
            </a:extLst>
          </p:cNvPr>
          <p:cNvCxnSpPr>
            <a:cxnSpLocks/>
          </p:cNvCxnSpPr>
          <p:nvPr/>
        </p:nvCxnSpPr>
        <p:spPr>
          <a:xfrm>
            <a:off x="5623554" y="3429000"/>
            <a:ext cx="2232000" cy="239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C76D2BC-D183-4482-B836-A09F679161FA}"/>
              </a:ext>
            </a:extLst>
          </p:cNvPr>
          <p:cNvCxnSpPr>
            <a:cxnSpLocks/>
          </p:cNvCxnSpPr>
          <p:nvPr/>
        </p:nvCxnSpPr>
        <p:spPr>
          <a:xfrm>
            <a:off x="5623554" y="3980727"/>
            <a:ext cx="2232000" cy="239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6DA0FBB-E27B-41E8-BE7C-B7E55868AC99}"/>
              </a:ext>
            </a:extLst>
          </p:cNvPr>
          <p:cNvCxnSpPr>
            <a:cxnSpLocks/>
          </p:cNvCxnSpPr>
          <p:nvPr/>
        </p:nvCxnSpPr>
        <p:spPr>
          <a:xfrm>
            <a:off x="5623554" y="4525531"/>
            <a:ext cx="2232000" cy="239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E9FE1151-5648-42A7-A9CF-D7AD749493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90448" y="1818529"/>
            <a:ext cx="502652" cy="0"/>
          </a:xfrm>
          <a:prstGeom prst="bent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877544D-906A-489A-99C8-5D2AFDAD2EC3}"/>
              </a:ext>
            </a:extLst>
          </p:cNvPr>
          <p:cNvSpPr/>
          <p:nvPr/>
        </p:nvSpPr>
        <p:spPr>
          <a:xfrm>
            <a:off x="6915992" y="1221367"/>
            <a:ext cx="3851565" cy="376317"/>
          </a:xfrm>
          <a:prstGeom prst="rect">
            <a:avLst/>
          </a:prstGeom>
          <a:solidFill>
            <a:srgbClr val="A29BFE"/>
          </a:solidFill>
          <a:ln>
            <a:noFill/>
          </a:ln>
          <a:effectLst>
            <a:outerShdw blurRad="2794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{</a:t>
            </a:r>
            <a:r>
              <a:rPr lang="en-GB" err="1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another_model</a:t>
            </a:r>
            <a:r>
              <a:rPr lang="en-GB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}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951471-F15E-479B-B9D0-EBFA48A83122}"/>
              </a:ext>
            </a:extLst>
          </p:cNvPr>
          <p:cNvSpPr txBox="1"/>
          <p:nvPr/>
        </p:nvSpPr>
        <p:spPr>
          <a:xfrm>
            <a:off x="1866090" y="1115647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5C5E4D-CFF2-4D04-B481-5DF094B3CDA4}"/>
              </a:ext>
            </a:extLst>
          </p:cNvPr>
          <p:cNvSpPr txBox="1"/>
          <p:nvPr/>
        </p:nvSpPr>
        <p:spPr>
          <a:xfrm>
            <a:off x="30479" y="1180867"/>
            <a:ext cx="197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MODELS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475B06-6C02-474A-B8D6-433EC9ECA94D}"/>
              </a:ext>
            </a:extLst>
          </p:cNvPr>
          <p:cNvSpPr txBox="1"/>
          <p:nvPr/>
        </p:nvSpPr>
        <p:spPr>
          <a:xfrm>
            <a:off x="1866090" y="1991535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9C6C64-3B4F-46B6-B78F-3284D1BD644C}"/>
              </a:ext>
            </a:extLst>
          </p:cNvPr>
          <p:cNvSpPr txBox="1"/>
          <p:nvPr/>
        </p:nvSpPr>
        <p:spPr>
          <a:xfrm>
            <a:off x="8792" y="2056755"/>
            <a:ext cx="199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WORKFLOWS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9D7AA5-03CA-43E7-90D0-877E51F34861}"/>
              </a:ext>
            </a:extLst>
          </p:cNvPr>
          <p:cNvSpPr txBox="1"/>
          <p:nvPr/>
        </p:nvSpPr>
        <p:spPr>
          <a:xfrm>
            <a:off x="1866090" y="3123371"/>
            <a:ext cx="59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endParaRPr lang="en-GB" sz="3200">
              <a:solidFill>
                <a:schemeClr val="bg1"/>
              </a:solidFill>
              <a:latin typeface="Abadi Extra Light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79D81EA-18DE-456D-B829-2E8EC50DEC02}"/>
              </a:ext>
            </a:extLst>
          </p:cNvPr>
          <p:cNvSpPr txBox="1"/>
          <p:nvPr/>
        </p:nvSpPr>
        <p:spPr>
          <a:xfrm>
            <a:off x="30479" y="3188591"/>
            <a:ext cx="197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Abadi Extra Light" panose="020B0604020202020204" pitchFamily="34" charset="0"/>
                <a:ea typeface="Cambria" panose="02040503050406030204" pitchFamily="18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90626428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master without logo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5EE2FFFAF2947BEFB6D2A9E2A1DB5" ma:contentTypeVersion="19" ma:contentTypeDescription="Create a new document." ma:contentTypeScope="" ma:versionID="ea0e69f87652aeb592fddd77f94ab240">
  <xsd:schema xmlns:xsd="http://www.w3.org/2001/XMLSchema" xmlns:xs="http://www.w3.org/2001/XMLSchema" xmlns:p="http://schemas.microsoft.com/office/2006/metadata/properties" xmlns:ns2="337e5bc2-2713-4f7c-ac33-667c8c7d6476" xmlns:ns3="5862f945-c35f-40d4-8549-e734715c9364" targetNamespace="http://schemas.microsoft.com/office/2006/metadata/properties" ma:root="true" ma:fieldsID="d4e1c114551842a5eb9c62284944713f" ns2:_="" ns3:_="">
    <xsd:import namespace="337e5bc2-2713-4f7c-ac33-667c8c7d6476"/>
    <xsd:import namespace="5862f945-c35f-40d4-8549-e734715c9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nten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e5bc2-2713-4f7c-ac33-667c8c7d6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ent" ma:index="24" nillable="true" ma:displayName="content" ma:description="first presentation - Tim Yates" ma:format="Dropdown" ma:internalName="content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2f945-c35f-40d4-8549-e734715c9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4a0a0e-4355-4652-9088-3e69931c7d7a}" ma:internalName="TaxCatchAll" ma:showField="CatchAllData" ma:web="5862f945-c35f-40d4-8549-e734715c9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62f945-c35f-40d4-8549-e734715c9364" xsi:nil="true"/>
    <lcf76f155ced4ddcb4097134ff3c332f xmlns="337e5bc2-2713-4f7c-ac33-667c8c7d6476">
      <Terms xmlns="http://schemas.microsoft.com/office/infopath/2007/PartnerControls"/>
    </lcf76f155ced4ddcb4097134ff3c332f>
    <content xmlns="337e5bc2-2713-4f7c-ac33-667c8c7d6476" xsi:nil="true"/>
  </documentManagement>
</p:properties>
</file>

<file path=customXml/itemProps1.xml><?xml version="1.0" encoding="utf-8"?>
<ds:datastoreItem xmlns:ds="http://schemas.openxmlformats.org/officeDocument/2006/customXml" ds:itemID="{29A438EE-BC8B-4EDA-89EC-0C1D59F6B038}"/>
</file>

<file path=customXml/itemProps2.xml><?xml version="1.0" encoding="utf-8"?>
<ds:datastoreItem xmlns:ds="http://schemas.openxmlformats.org/officeDocument/2006/customXml" ds:itemID="{5832F057-85BC-4DCD-9581-926499349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F7B3DB-01A0-481C-91CF-DA512541C6D7}">
  <ds:schemaRefs>
    <ds:schemaRef ds:uri="337e5bc2-2713-4f7c-ac33-667c8c7d6476"/>
    <ds:schemaRef ds:uri="5862f945-c35f-40d4-8549-e734715c93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536</Words>
  <Application>Microsoft Office PowerPoint</Application>
  <PresentationFormat>Widescreen</PresentationFormat>
  <Paragraphs>148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Yu Gothic UI Light</vt:lpstr>
      <vt:lpstr>Abadi Extra Light</vt:lpstr>
      <vt:lpstr>Arial</vt:lpstr>
      <vt:lpstr>Calibri</vt:lpstr>
      <vt:lpstr>Calibri Light</vt:lpstr>
      <vt:lpstr>Cambria</vt:lpstr>
      <vt:lpstr>Courier New</vt:lpstr>
      <vt:lpstr>Helvetica</vt:lpstr>
      <vt:lpstr>Wingdings</vt:lpstr>
      <vt:lpstr>Font and logo master</vt:lpstr>
      <vt:lpstr>Font master without logo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Deployment Schema</vt:lpstr>
      <vt:lpstr>Deployment Schema: re-use</vt:lpstr>
      <vt:lpstr>Deployment Schema: wider integration</vt:lpstr>
      <vt:lpstr>Understanding the impact of extreme weather on power grids</vt:lpstr>
      <vt:lpstr>Ongoing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Peter McCallum</cp:lastModifiedBy>
  <cp:revision>5</cp:revision>
  <dcterms:created xsi:type="dcterms:W3CDTF">2019-09-17T08:04:08Z</dcterms:created>
  <dcterms:modified xsi:type="dcterms:W3CDTF">2024-09-06T15:38:59Z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0x010100E075EE2FFFAF2947BEFB6D2A9E2A1DB5</vt:lpwstr>
  </property>
  <property fmtid="{D5CDD505-2E9C-101B-9397-08002B2CF9AE}" pid="3" name="_dlc_DocIdItemGuid">
    <vt:lpwstr>30baac1e-471e-4619-8462-569711db581c</vt:lpwstr>
  </property>
  <property fmtid="{D5CDD505-2E9C-101B-9397-08002B2CF9AE}" pid="4" name="MediaServiceImageTags">
    <vt:lpwstr/>
  </property>
</Properties>
</file>