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82" r:id="rId5"/>
    <p:sldMasterId id="2147483648" r:id="rId6"/>
  </p:sldMasterIdLst>
  <p:notesMasterIdLst>
    <p:notesMasterId r:id="rId20"/>
  </p:notesMasterIdLst>
  <p:sldIdLst>
    <p:sldId id="420" r:id="rId7"/>
    <p:sldId id="423" r:id="rId8"/>
    <p:sldId id="429" r:id="rId9"/>
    <p:sldId id="432" r:id="rId10"/>
    <p:sldId id="425" r:id="rId11"/>
    <p:sldId id="438" r:id="rId12"/>
    <p:sldId id="434" r:id="rId13"/>
    <p:sldId id="435" r:id="rId14"/>
    <p:sldId id="433" r:id="rId15"/>
    <p:sldId id="436" r:id="rId16"/>
    <p:sldId id="430" r:id="rId17"/>
    <p:sldId id="439" r:id="rId18"/>
    <p:sldId id="4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pos="93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879442-D996-8854-4B51-9E258979294A}" name="Pascoe, Charlotte (STFC,RAL,RALSP)" initials="P(" userId="S::charlotte.pascoe@stfc.ac.uk::88510306-7a19-444f-aaaa-8601a082a4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D5AE"/>
    <a:srgbClr val="2E2D62"/>
    <a:srgbClr val="003088"/>
    <a:srgbClr val="FBBB10"/>
    <a:srgbClr val="676767"/>
    <a:srgbClr val="F2B450"/>
    <a:srgbClr val="FFFFFF"/>
    <a:srgbClr val="E94D36"/>
    <a:srgbClr val="BE2BBB"/>
    <a:srgbClr val="008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2"/>
      </p:cViewPr>
      <p:guideLst>
        <p:guide orient="horz" pos="323"/>
        <p:guide pos="325"/>
        <p:guide orient="horz" pos="3997"/>
        <p:guide pos="7355"/>
        <p:guide pos="3840"/>
        <p:guide orient="horz" pos="935"/>
        <p:guide orient="horz" pos="3770"/>
        <p:guide pos="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82916-5B55-4E82-AB8E-B497975F652B}" type="doc">
      <dgm:prSet loTypeId="urn:microsoft.com/office/officeart/2005/8/layout/rings+Icon" loCatId="officeonlin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1FF944F1-BD7A-407D-B5CA-70FA1BAD75B4}">
      <dgm:prSet phldrT="[Text]" phldr="1"/>
      <dgm:spPr/>
      <dgm:t>
        <a:bodyPr/>
        <a:lstStyle/>
        <a:p>
          <a:endParaRPr lang="en-GB" dirty="0"/>
        </a:p>
      </dgm:t>
    </dgm:pt>
    <dgm:pt modelId="{481446BD-E936-4AAA-B6C7-AF42BC51EE49}" type="parTrans" cxnId="{85494120-40DC-4C54-A4C8-CEEF9A466E75}">
      <dgm:prSet/>
      <dgm:spPr/>
      <dgm:t>
        <a:bodyPr/>
        <a:lstStyle/>
        <a:p>
          <a:endParaRPr lang="en-GB"/>
        </a:p>
      </dgm:t>
    </dgm:pt>
    <dgm:pt modelId="{2D9EFF8E-A7BF-48B8-AD25-24326EF41012}" type="sibTrans" cxnId="{85494120-40DC-4C54-A4C8-CEEF9A466E75}">
      <dgm:prSet/>
      <dgm:spPr/>
      <dgm:t>
        <a:bodyPr/>
        <a:lstStyle/>
        <a:p>
          <a:endParaRPr lang="en-GB"/>
        </a:p>
      </dgm:t>
    </dgm:pt>
    <dgm:pt modelId="{116C7961-FB28-4BDD-8281-7006849852B2}">
      <dgm:prSet phldrT="[Text]" phldr="1"/>
      <dgm:spPr/>
      <dgm:t>
        <a:bodyPr/>
        <a:lstStyle/>
        <a:p>
          <a:endParaRPr lang="en-GB" dirty="0"/>
        </a:p>
      </dgm:t>
    </dgm:pt>
    <dgm:pt modelId="{35930985-6962-4D28-972E-70518B3664F7}" type="sibTrans" cxnId="{6E1B0867-0D15-491F-BD28-CEBA493C5EB7}">
      <dgm:prSet/>
      <dgm:spPr/>
      <dgm:t>
        <a:bodyPr/>
        <a:lstStyle/>
        <a:p>
          <a:endParaRPr lang="en-GB"/>
        </a:p>
      </dgm:t>
    </dgm:pt>
    <dgm:pt modelId="{2F310BFA-8E7D-42E8-A8C9-C9266EC2BC68}" type="parTrans" cxnId="{6E1B0867-0D15-491F-BD28-CEBA493C5EB7}">
      <dgm:prSet/>
      <dgm:spPr/>
      <dgm:t>
        <a:bodyPr/>
        <a:lstStyle/>
        <a:p>
          <a:endParaRPr lang="en-GB"/>
        </a:p>
      </dgm:t>
    </dgm:pt>
    <dgm:pt modelId="{A6D24ED6-33E2-4755-B6A4-775ABF73614E}">
      <dgm:prSet phldrT="[Text]" phldr="1"/>
      <dgm:spPr/>
      <dgm:t>
        <a:bodyPr/>
        <a:lstStyle/>
        <a:p>
          <a:endParaRPr lang="en-GB" dirty="0"/>
        </a:p>
      </dgm:t>
    </dgm:pt>
    <dgm:pt modelId="{18668411-E7C3-4392-9940-EC70ACE66105}" type="sibTrans" cxnId="{893F4C74-FDF5-46E2-AB8D-4A0D372169A2}">
      <dgm:prSet/>
      <dgm:spPr/>
      <dgm:t>
        <a:bodyPr/>
        <a:lstStyle/>
        <a:p>
          <a:endParaRPr lang="en-GB"/>
        </a:p>
      </dgm:t>
    </dgm:pt>
    <dgm:pt modelId="{AEB31F9B-8BB1-4EF4-B766-49141687ACDC}" type="parTrans" cxnId="{893F4C74-FDF5-46E2-AB8D-4A0D372169A2}">
      <dgm:prSet/>
      <dgm:spPr/>
      <dgm:t>
        <a:bodyPr/>
        <a:lstStyle/>
        <a:p>
          <a:endParaRPr lang="en-GB"/>
        </a:p>
      </dgm:t>
    </dgm:pt>
    <dgm:pt modelId="{D198F5CD-70B3-4E72-BD9A-8D315BE7396D}" type="pres">
      <dgm:prSet presAssocID="{73982916-5B55-4E82-AB8E-B497975F652B}" presName="Name0" presStyleCnt="0">
        <dgm:presLayoutVars>
          <dgm:chMax val="7"/>
          <dgm:dir/>
          <dgm:resizeHandles val="exact"/>
        </dgm:presLayoutVars>
      </dgm:prSet>
      <dgm:spPr/>
    </dgm:pt>
    <dgm:pt modelId="{D1D0D55F-4E09-486A-8A3C-2AC9EA631591}" type="pres">
      <dgm:prSet presAssocID="{73982916-5B55-4E82-AB8E-B497975F652B}" presName="ellipse1" presStyleLbl="vennNode1" presStyleIdx="0" presStyleCnt="3" custLinFactNeighborX="5373" custLinFactNeighborY="5322">
        <dgm:presLayoutVars>
          <dgm:bulletEnabled val="1"/>
        </dgm:presLayoutVars>
      </dgm:prSet>
      <dgm:spPr/>
    </dgm:pt>
    <dgm:pt modelId="{D389B8AB-FF72-4FBC-88D5-6BD777FC69EF}" type="pres">
      <dgm:prSet presAssocID="{73982916-5B55-4E82-AB8E-B497975F652B}" presName="ellipse2" presStyleLbl="vennNode1" presStyleIdx="1" presStyleCnt="3">
        <dgm:presLayoutVars>
          <dgm:bulletEnabled val="1"/>
        </dgm:presLayoutVars>
      </dgm:prSet>
      <dgm:spPr/>
    </dgm:pt>
    <dgm:pt modelId="{BD5B5FBA-6C85-43B4-9B01-77E767709611}" type="pres">
      <dgm:prSet presAssocID="{73982916-5B55-4E82-AB8E-B497975F652B}" presName="ellipse3" presStyleLbl="vennNode1" presStyleIdx="2" presStyleCnt="3" custLinFactNeighborX="-15319" custLinFactNeighborY="5322">
        <dgm:presLayoutVars>
          <dgm:bulletEnabled val="1"/>
        </dgm:presLayoutVars>
      </dgm:prSet>
      <dgm:spPr/>
    </dgm:pt>
  </dgm:ptLst>
  <dgm:cxnLst>
    <dgm:cxn modelId="{85494120-40DC-4C54-A4C8-CEEF9A466E75}" srcId="{73982916-5B55-4E82-AB8E-B497975F652B}" destId="{1FF944F1-BD7A-407D-B5CA-70FA1BAD75B4}" srcOrd="0" destOrd="0" parTransId="{481446BD-E936-4AAA-B6C7-AF42BC51EE49}" sibTransId="{2D9EFF8E-A7BF-48B8-AD25-24326EF41012}"/>
    <dgm:cxn modelId="{6E1B0867-0D15-491F-BD28-CEBA493C5EB7}" srcId="{73982916-5B55-4E82-AB8E-B497975F652B}" destId="{116C7961-FB28-4BDD-8281-7006849852B2}" srcOrd="2" destOrd="0" parTransId="{2F310BFA-8E7D-42E8-A8C9-C9266EC2BC68}" sibTransId="{35930985-6962-4D28-972E-70518B3664F7}"/>
    <dgm:cxn modelId="{BE50464C-D013-405E-8E34-6243FAA61334}" type="presOf" srcId="{116C7961-FB28-4BDD-8281-7006849852B2}" destId="{BD5B5FBA-6C85-43B4-9B01-77E767709611}" srcOrd="0" destOrd="0" presId="urn:microsoft.com/office/officeart/2005/8/layout/rings+Icon"/>
    <dgm:cxn modelId="{893F4C74-FDF5-46E2-AB8D-4A0D372169A2}" srcId="{73982916-5B55-4E82-AB8E-B497975F652B}" destId="{A6D24ED6-33E2-4755-B6A4-775ABF73614E}" srcOrd="1" destOrd="0" parTransId="{AEB31F9B-8BB1-4EF4-B766-49141687ACDC}" sibTransId="{18668411-E7C3-4392-9940-EC70ACE66105}"/>
    <dgm:cxn modelId="{0D95F27D-7052-4E15-A525-79292D36ABA0}" type="presOf" srcId="{1FF944F1-BD7A-407D-B5CA-70FA1BAD75B4}" destId="{D1D0D55F-4E09-486A-8A3C-2AC9EA631591}" srcOrd="0" destOrd="0" presId="urn:microsoft.com/office/officeart/2005/8/layout/rings+Icon"/>
    <dgm:cxn modelId="{F1B04A7F-11A2-4BA9-8F78-1CA2B6BBE095}" type="presOf" srcId="{73982916-5B55-4E82-AB8E-B497975F652B}" destId="{D198F5CD-70B3-4E72-BD9A-8D315BE7396D}" srcOrd="0" destOrd="0" presId="urn:microsoft.com/office/officeart/2005/8/layout/rings+Icon"/>
    <dgm:cxn modelId="{51C789BE-7597-4526-9574-4AD984DDEFC8}" type="presOf" srcId="{A6D24ED6-33E2-4755-B6A4-775ABF73614E}" destId="{D389B8AB-FF72-4FBC-88D5-6BD777FC69EF}" srcOrd="0" destOrd="0" presId="urn:microsoft.com/office/officeart/2005/8/layout/rings+Icon"/>
    <dgm:cxn modelId="{AB2E473E-01AD-46DC-8E39-6677AD3D95D3}" type="presParOf" srcId="{D198F5CD-70B3-4E72-BD9A-8D315BE7396D}" destId="{D1D0D55F-4E09-486A-8A3C-2AC9EA631591}" srcOrd="0" destOrd="0" presId="urn:microsoft.com/office/officeart/2005/8/layout/rings+Icon"/>
    <dgm:cxn modelId="{F27DE3F7-8943-4272-9069-4FE421521706}" type="presParOf" srcId="{D198F5CD-70B3-4E72-BD9A-8D315BE7396D}" destId="{D389B8AB-FF72-4FBC-88D5-6BD777FC69EF}" srcOrd="1" destOrd="0" presId="urn:microsoft.com/office/officeart/2005/8/layout/rings+Icon"/>
    <dgm:cxn modelId="{25B61EF5-317D-4129-A970-306C3555AA0A}" type="presParOf" srcId="{D198F5CD-70B3-4E72-BD9A-8D315BE7396D}" destId="{BD5B5FBA-6C85-43B4-9B01-77E767709611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0D55F-4E09-486A-8A3C-2AC9EA631591}">
      <dsp:nvSpPr>
        <dsp:cNvPr id="0" name=""/>
        <dsp:cNvSpPr/>
      </dsp:nvSpPr>
      <dsp:spPr>
        <a:xfrm>
          <a:off x="941130" y="173000"/>
          <a:ext cx="3250704" cy="325065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300" kern="1200" dirty="0"/>
        </a:p>
      </dsp:txBody>
      <dsp:txXfrm>
        <a:off x="1417185" y="649048"/>
        <a:ext cx="2298594" cy="2298562"/>
      </dsp:txXfrm>
    </dsp:sp>
    <dsp:sp modelId="{D389B8AB-FF72-4FBC-88D5-6BD777FC69EF}">
      <dsp:nvSpPr>
        <dsp:cNvPr id="0" name=""/>
        <dsp:cNvSpPr/>
      </dsp:nvSpPr>
      <dsp:spPr>
        <a:xfrm>
          <a:off x="2439636" y="2168008"/>
          <a:ext cx="3250704" cy="3250658"/>
        </a:xfrm>
        <a:prstGeom prst="ellipse">
          <a:avLst/>
        </a:prstGeom>
        <a:solidFill>
          <a:schemeClr val="accent2">
            <a:shade val="80000"/>
            <a:alpha val="50000"/>
            <a:hueOff val="-240708"/>
            <a:satOff val="5083"/>
            <a:lumOff val="135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300" kern="1200" dirty="0"/>
        </a:p>
      </dsp:txBody>
      <dsp:txXfrm>
        <a:off x="2915691" y="2644056"/>
        <a:ext cx="2298594" cy="2298562"/>
      </dsp:txXfrm>
    </dsp:sp>
    <dsp:sp modelId="{BD5B5FBA-6C85-43B4-9B01-77E767709611}">
      <dsp:nvSpPr>
        <dsp:cNvPr id="0" name=""/>
        <dsp:cNvSpPr/>
      </dsp:nvSpPr>
      <dsp:spPr>
        <a:xfrm>
          <a:off x="3612849" y="173000"/>
          <a:ext cx="3250704" cy="3250658"/>
        </a:xfrm>
        <a:prstGeom prst="ellipse">
          <a:avLst/>
        </a:prstGeom>
        <a:solidFill>
          <a:schemeClr val="accent2">
            <a:shade val="80000"/>
            <a:alpha val="50000"/>
            <a:hueOff val="-481415"/>
            <a:satOff val="10166"/>
            <a:lumOff val="27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300" kern="1200" dirty="0"/>
        </a:p>
      </dsp:txBody>
      <dsp:txXfrm>
        <a:off x="4088904" y="649048"/>
        <a:ext cx="2298594" cy="22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18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94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88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4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0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9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7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039A-6AF5-0AAC-8745-F93A34CD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45844-9098-B1EE-DE2A-6A5191E4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C0FDC-338F-1508-B1C1-6C2C8890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A7578-A5CF-9F85-B126-8735124A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EA8AA-9522-0A24-38C9-3743AB6C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1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6609-4308-3CF2-B12D-86807BEE8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What is DAFNI?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40812-7D4C-B66B-5070-E545FFA1D0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64515" y="3419"/>
            <a:ext cx="3006970" cy="365125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www.dafni.ac.uk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B66D2-6322-440B-B2D7-0B19BB89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E3E9D-4D87-4326-FD0B-BF659B34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3F81B-B0CC-EC0F-EAED-9628055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F175-E939-7D3A-6AD4-70196F855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4176" y="1998283"/>
            <a:ext cx="9200598" cy="683702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/>
              <a:t>Main bullet point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EB090-42BD-E5F1-C1D0-CA368863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CA1FE-6F6B-FA54-9B08-D6B3CB78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D485A-5DF5-5FBB-7F25-C8EA1D33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circles and dots&#10;&#10;Description automatically generated">
            <a:extLst>
              <a:ext uri="{FF2B5EF4-FFF2-40B4-BE49-F238E27FC236}">
                <a16:creationId xmlns:a16="http://schemas.microsoft.com/office/drawing/2014/main" id="{8C9568B6-E346-C9A7-FC22-4F99147F5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7226" y="2236822"/>
            <a:ext cx="347501" cy="3543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75FA367-436E-46EA-15C3-98CAED696EFE}"/>
              </a:ext>
            </a:extLst>
          </p:cNvPr>
          <p:cNvSpPr txBox="1">
            <a:spLocks/>
          </p:cNvSpPr>
          <p:nvPr userDrawn="1"/>
        </p:nvSpPr>
        <p:spPr>
          <a:xfrm>
            <a:off x="2146852" y="2681985"/>
            <a:ext cx="9200598" cy="5429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GB" sz="2800" b="0"/>
              <a:t>Sub bullet point</a:t>
            </a:r>
            <a:endParaRPr lang="en-US" sz="2800" b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08E60C-473F-B41E-86D7-F4F564602E59}"/>
              </a:ext>
            </a:extLst>
          </p:cNvPr>
          <p:cNvSpPr/>
          <p:nvPr userDrawn="1"/>
        </p:nvSpPr>
        <p:spPr>
          <a:xfrm>
            <a:off x="1961500" y="2855111"/>
            <a:ext cx="185352" cy="1967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52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6272-C635-D5FD-6B5E-DD7CE10E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AEDB-FD8B-013D-6C4D-B9B82102D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CCD0C-1B4B-E79C-4D0A-EE6253FAD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0E73C-8769-AC9E-6B65-4E16FB1B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7D032-89C4-F3B2-5EB2-51B78BF9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3A05-135B-6396-B672-DD4C347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49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3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C5D3-A242-D336-C348-EC1B1B1D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29D64-AD5B-49AF-4F86-BFB10190B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DC823-3EAB-473B-CD3D-56874ECAB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6523D-06F0-347A-B88B-CBCE2B02A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AEE8B-F7C5-E390-4394-DDB20053D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128F-D9B0-A7C7-31A5-A7D9863D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90BDE-229D-737B-BD16-B9C497B4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CB6BF-799A-CE74-C9DD-C87D675C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8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BAEC-2B1D-E4AE-C46E-D7B2E863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BCF30-CA22-61E5-D64D-3A0A7BA5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ABAE4-90E0-9940-8320-F562425D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2DA9F-923F-D262-A6BF-399FA3BC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3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411F94-0414-21AC-384D-D85CD3A3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719B9-F7AE-A380-E322-D9B4EB62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4E1C8-C427-6B08-B690-1DDF920E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5EE6-5445-6904-5C2A-D45E29D1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2C6F-E669-A1C8-670A-47010581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E9537-EE0D-29ED-0EF2-C97EE2C9C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A0A4A-A8C9-844B-4F49-FE233C52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FEB04-85D5-7B4F-B143-90D207F6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EFF6F-A7D7-97BC-C42D-5D5147B8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6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1930-88C2-6798-A147-0B446FB2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39013-229A-306C-5E60-02BD9628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AC16F-7F04-353A-CF74-72275A561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9216B-DEB4-ED32-112E-DD39F42B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F220F-6399-9138-C514-3BA83604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0AE28-F3BA-ABDB-ECC3-CE96F2E6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3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CBFC-14BE-09BA-DE2C-2E9537E9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3322C-95FA-340B-9E55-86D532663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F019F-F8A2-5340-FA67-EEC21B00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4CEA6-F709-BC41-10B1-7C7B6DF3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CA371-42E7-A2B5-AB13-8CDC9776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9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7F1A3-90CE-A994-A82D-77D20EFA5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7E6FB-2577-5D92-B790-834CE5672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EB099-DD0F-C0B9-4D07-9873DAFB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0A64-687F-2046-90FF-C9303948A39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58DD-F685-DA42-8F59-DF291BAF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4345-E5B0-1C75-B7B5-5559A13D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71124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4" r:id="rId12"/>
    <p:sldLayoutId id="2147483695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25A4E-A2DB-2E96-1CED-8C2775F3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A5BE-6320-EDA7-D3EC-D92CE5EBB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0A8AA-395D-B64F-EDE9-A2070EA53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97AB-3760-DFE7-D46C-14CC43157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BDA87-49DD-D082-5B29-ADA22CADF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B6F8-EE3C-9647-A0F8-31AE7B0D250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 background with white dots and lines&#10;&#10;Description automatically generated">
            <a:extLst>
              <a:ext uri="{FF2B5EF4-FFF2-40B4-BE49-F238E27FC236}">
                <a16:creationId xmlns:a16="http://schemas.microsoft.com/office/drawing/2014/main" id="{69E53A62-9E61-9DC2-CA32-A3919E92B7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2677"/>
            <a:ext cx="12196765" cy="68553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A6BA979-EA35-E42E-33E5-64829879C085}"/>
              </a:ext>
            </a:extLst>
          </p:cNvPr>
          <p:cNvSpPr/>
          <p:nvPr userDrawn="1"/>
        </p:nvSpPr>
        <p:spPr>
          <a:xfrm>
            <a:off x="0" y="5483724"/>
            <a:ext cx="12192000" cy="1386478"/>
          </a:xfrm>
          <a:prstGeom prst="rect">
            <a:avLst/>
          </a:prstGeom>
          <a:solidFill>
            <a:srgbClr val="A4A9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CEB4F38-DBFF-AEF5-5869-088E794728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19452" y="5522086"/>
            <a:ext cx="2585436" cy="1118351"/>
          </a:xfrm>
          <a:prstGeom prst="rect">
            <a:avLst/>
          </a:prstGeom>
        </p:spPr>
      </p:pic>
      <p:pic>
        <p:nvPicPr>
          <p:cNvPr id="21" name="Picture 20" descr="A black and blue background with blue text&#10;&#10;Description automatically generated">
            <a:extLst>
              <a:ext uri="{FF2B5EF4-FFF2-40B4-BE49-F238E27FC236}">
                <a16:creationId xmlns:a16="http://schemas.microsoft.com/office/drawing/2014/main" id="{8FE3F0B6-A0E0-6DE0-550C-D01E833694E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356277" y="5632160"/>
            <a:ext cx="2321355" cy="1108804"/>
          </a:xfrm>
          <a:prstGeom prst="rect">
            <a:avLst/>
          </a:prstGeom>
        </p:spPr>
      </p:pic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22BB3DC2-25B0-5424-7EA0-DF0AF9E8E5C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0142" y="5951594"/>
            <a:ext cx="2955494" cy="760256"/>
          </a:xfrm>
          <a:prstGeom prst="rect">
            <a:avLst/>
          </a:prstGeom>
        </p:spPr>
      </p:pic>
      <p:pic>
        <p:nvPicPr>
          <p:cNvPr id="23" name="Picture 22" descr="A logo with text on it&#10;&#10;Description automatically generated">
            <a:extLst>
              <a:ext uri="{FF2B5EF4-FFF2-40B4-BE49-F238E27FC236}">
                <a16:creationId xmlns:a16="http://schemas.microsoft.com/office/drawing/2014/main" id="{2E1C5DEA-AD09-99EE-F240-102B69DE18F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931891" y="5959134"/>
            <a:ext cx="2955494" cy="7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4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17" Type="http://schemas.openxmlformats.org/officeDocument/2006/relationships/image" Target="../media/image30.jpeg"/><Relationship Id="rId2" Type="http://schemas.openxmlformats.org/officeDocument/2006/relationships/image" Target="../media/image23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0.png"/><Relationship Id="rId11" Type="http://schemas.openxmlformats.org/officeDocument/2006/relationships/image" Target="../media/image25.png"/><Relationship Id="rId5" Type="http://schemas.openxmlformats.org/officeDocument/2006/relationships/image" Target="../media/image170.png"/><Relationship Id="rId15" Type="http://schemas.openxmlformats.org/officeDocument/2006/relationships/image" Target="../media/image28.pn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4.pn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CEA53-4DFA-970D-F132-C4FCABE2A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93DAA2-2EB4-65CB-B593-BBDE8E57F370}"/>
              </a:ext>
            </a:extLst>
          </p:cNvPr>
          <p:cNvSpPr txBox="1"/>
          <p:nvPr/>
        </p:nvSpPr>
        <p:spPr>
          <a:xfrm>
            <a:off x="1264297" y="1489788"/>
            <a:ext cx="1052493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Arial"/>
              <a:cs typeface="Segoe UI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/>
                <a:cs typeface="Segoe UI"/>
              </a:rPr>
              <a:t>Building risk-informed redundancy in energy systems transitioning to net-zero (BRINES)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2DF40-E6C9-3FBF-C0E0-79371F4F5ACC}"/>
              </a:ext>
            </a:extLst>
          </p:cNvPr>
          <p:cNvSpPr/>
          <p:nvPr/>
        </p:nvSpPr>
        <p:spPr>
          <a:xfrm>
            <a:off x="1264297" y="4055410"/>
            <a:ext cx="835022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Dr Hannah Bloomfield, Dr Ji-Eun Byun, Dr Colin Manning, Prof Sean Wilkinson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1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582591" y="476419"/>
            <a:ext cx="7184671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What can you do with these?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6C874-ADCC-41D5-0878-5ED8195A7D69}"/>
              </a:ext>
            </a:extLst>
          </p:cNvPr>
          <p:cNvSpPr txBox="1"/>
          <p:nvPr/>
        </p:nvSpPr>
        <p:spPr>
          <a:xfrm>
            <a:off x="267128" y="1680698"/>
            <a:ext cx="54453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chemeClr val="bg1"/>
                </a:solidFill>
              </a:rPr>
              <a:t>Multi-decadal synthetic timeseries are useful to consider correlation between renewables at a site level</a:t>
            </a:r>
            <a:br>
              <a:rPr lang="en-GB" sz="2400" b="1" u="sng" dirty="0">
                <a:solidFill>
                  <a:schemeClr val="bg1"/>
                </a:solidFill>
              </a:rPr>
            </a:br>
            <a:br>
              <a:rPr lang="en-GB" sz="2400" b="1" u="sng" dirty="0">
                <a:solidFill>
                  <a:schemeClr val="bg1"/>
                </a:solidFill>
              </a:rPr>
            </a:br>
            <a:endParaRPr lang="en-GB" sz="2400" b="1" u="sng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This is then useful to understand potential issues around system redundancy, before the full modelling framework is implemented.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268CC7-4FF4-C484-C9BA-1828650D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39" y="1262231"/>
            <a:ext cx="6171344" cy="501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6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113559" y="32908"/>
            <a:ext cx="6586538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Long-term plan: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880A9-1C62-E888-4FEA-1EC75838A0A3}"/>
              </a:ext>
            </a:extLst>
          </p:cNvPr>
          <p:cNvSpPr txBox="1"/>
          <p:nvPr/>
        </p:nvSpPr>
        <p:spPr>
          <a:xfrm>
            <a:off x="141080" y="1088688"/>
            <a:ext cx="3499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Climate data timeseries</a:t>
            </a:r>
          </a:p>
          <a:p>
            <a:r>
              <a:rPr lang="en-GB" dirty="0">
                <a:solidFill>
                  <a:schemeClr val="bg1"/>
                </a:solidFill>
              </a:rPr>
              <a:t>- ERA5: 1940-2023</a:t>
            </a:r>
          </a:p>
          <a:p>
            <a:r>
              <a:rPr lang="en-GB" dirty="0">
                <a:solidFill>
                  <a:schemeClr val="bg1"/>
                </a:solidFill>
              </a:rPr>
              <a:t>- UKCP18: 1980-2080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93A18-D22D-7384-775F-511798D054E7}"/>
              </a:ext>
            </a:extLst>
          </p:cNvPr>
          <p:cNvSpPr txBox="1"/>
          <p:nvPr/>
        </p:nvSpPr>
        <p:spPr>
          <a:xfrm>
            <a:off x="-2119" y="3525168"/>
            <a:ext cx="244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Redundancy Model: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CEAE5-2357-1CD3-F720-CCF78480B053}"/>
              </a:ext>
            </a:extLst>
          </p:cNvPr>
          <p:cNvSpPr txBox="1"/>
          <p:nvPr/>
        </p:nvSpPr>
        <p:spPr>
          <a:xfrm>
            <a:off x="7870005" y="52553"/>
            <a:ext cx="561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This is a useful prototype for future projects!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D3208-5DD3-D371-1EF2-B7C8DB4F2053}"/>
              </a:ext>
            </a:extLst>
          </p:cNvPr>
          <p:cNvSpPr txBox="1"/>
          <p:nvPr/>
        </p:nvSpPr>
        <p:spPr>
          <a:xfrm>
            <a:off x="5346332" y="1011048"/>
            <a:ext cx="400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Collaborative UK model chain for power systems in:</a:t>
            </a:r>
          </a:p>
          <a:p>
            <a:r>
              <a:rPr lang="en-GB" dirty="0">
                <a:solidFill>
                  <a:schemeClr val="bg1"/>
                </a:solidFill>
              </a:rPr>
              <a:t>- present day</a:t>
            </a:r>
          </a:p>
          <a:p>
            <a:r>
              <a:rPr lang="en-GB" dirty="0">
                <a:solidFill>
                  <a:schemeClr val="bg1"/>
                </a:solidFill>
              </a:rPr>
              <a:t>- future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471CD-E8F7-6E5B-905C-799D5B6515B6}"/>
              </a:ext>
            </a:extLst>
          </p:cNvPr>
          <p:cNvSpPr txBox="1"/>
          <p:nvPr/>
        </p:nvSpPr>
        <p:spPr>
          <a:xfrm>
            <a:off x="10071241" y="970527"/>
            <a:ext cx="244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Explore options </a:t>
            </a:r>
            <a:r>
              <a:rPr lang="en-GB">
                <a:solidFill>
                  <a:schemeClr val="bg1"/>
                </a:solidFill>
              </a:rPr>
              <a:t>to optimise </a:t>
            </a:r>
            <a:r>
              <a:rPr lang="en-GB" dirty="0">
                <a:solidFill>
                  <a:schemeClr val="bg1"/>
                </a:solidFill>
              </a:rPr>
              <a:t>redundancy based on wind farm deployment</a:t>
            </a:r>
          </a:p>
        </p:txBody>
      </p:sp>
      <p:pic>
        <p:nvPicPr>
          <p:cNvPr id="4098" name="Picture 2" descr="Time Series Icons - Free SVG &amp; PNG Time Series Images - Noun ...">
            <a:extLst>
              <a:ext uri="{FF2B5EF4-FFF2-40B4-BE49-F238E27FC236}">
                <a16:creationId xmlns:a16="http://schemas.microsoft.com/office/drawing/2014/main" id="{C7140CD3-B5A6-1544-04DD-D1BBC525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34D5A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4" y="2401729"/>
            <a:ext cx="657480" cy="71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ime Series Icons - Free SVG &amp; PNG Time Series Images - Noun ...">
            <a:extLst>
              <a:ext uri="{FF2B5EF4-FFF2-40B4-BE49-F238E27FC236}">
                <a16:creationId xmlns:a16="http://schemas.microsoft.com/office/drawing/2014/main" id="{8F88CA81-3BCE-A115-55D2-E20FBC26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24" y="2234250"/>
            <a:ext cx="867277" cy="9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ime Series Icons - Free SVG &amp; PNG Time Series Images - Noun ...">
            <a:extLst>
              <a:ext uri="{FF2B5EF4-FFF2-40B4-BE49-F238E27FC236}">
                <a16:creationId xmlns:a16="http://schemas.microsoft.com/office/drawing/2014/main" id="{FC320B7D-8084-5CC0-2363-BD377A80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51" y="2360824"/>
            <a:ext cx="703787" cy="7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069C20-8492-AE55-A648-40FD4BC2F5AA}"/>
              </a:ext>
            </a:extLst>
          </p:cNvPr>
          <p:cNvSpPr txBox="1"/>
          <p:nvPr/>
        </p:nvSpPr>
        <p:spPr>
          <a:xfrm>
            <a:off x="2283707" y="4763518"/>
            <a:ext cx="66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DAD48D3-B809-41A8-9993-953C93332B78}"/>
                  </a:ext>
                </a:extLst>
              </p:cNvPr>
              <p:cNvSpPr/>
              <p:nvPr/>
            </p:nvSpPr>
            <p:spPr>
              <a:xfrm>
                <a:off x="402202" y="3907641"/>
                <a:ext cx="468000" cy="468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DAD48D3-B809-41A8-9993-953C93332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02" y="3907641"/>
                <a:ext cx="468000" cy="468000"/>
              </a:xfrm>
              <a:prstGeom prst="ellipse">
                <a:avLst/>
              </a:prstGeom>
              <a:blipFill>
                <a:blip r:embed="rId3"/>
                <a:stretch>
                  <a:fillRect l="-3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D0C56CF-D116-A415-DABF-668CFFEE1056}"/>
                  </a:ext>
                </a:extLst>
              </p:cNvPr>
              <p:cNvSpPr/>
              <p:nvPr/>
            </p:nvSpPr>
            <p:spPr>
              <a:xfrm>
                <a:off x="-66267" y="4689619"/>
                <a:ext cx="468000" cy="468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D0C56CF-D116-A415-DABF-668CFFEE1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267" y="4689619"/>
                <a:ext cx="468000" cy="468000"/>
              </a:xfrm>
              <a:prstGeom prst="ellipse">
                <a:avLst/>
              </a:prstGeom>
              <a:blipFill>
                <a:blip r:embed="rId4"/>
                <a:stretch>
                  <a:fillRect l="-5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D5967D3-AA35-4C2B-B612-2DC2D13396E6}"/>
                  </a:ext>
                </a:extLst>
              </p:cNvPr>
              <p:cNvSpPr/>
              <p:nvPr/>
            </p:nvSpPr>
            <p:spPr>
              <a:xfrm>
                <a:off x="958249" y="4666418"/>
                <a:ext cx="468000" cy="468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2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GB" sz="2400" spc="-1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D5967D3-AA35-4C2B-B612-2DC2D1339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49" y="4666418"/>
                <a:ext cx="468000" cy="468000"/>
              </a:xfrm>
              <a:prstGeom prst="ellipse">
                <a:avLst/>
              </a:prstGeom>
              <a:blipFill>
                <a:blip r:embed="rId5"/>
                <a:stretch>
                  <a:fillRect l="-5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5A8F578-1998-9990-D0CF-ECD16E08B348}"/>
              </a:ext>
            </a:extLst>
          </p:cNvPr>
          <p:cNvSpPr txBox="1"/>
          <p:nvPr/>
        </p:nvSpPr>
        <p:spPr>
          <a:xfrm>
            <a:off x="448059" y="4460668"/>
            <a:ext cx="66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FDBE001-F1B3-A589-F011-E1EDDF655EF8}"/>
                  </a:ext>
                </a:extLst>
              </p:cNvPr>
              <p:cNvSpPr/>
              <p:nvPr/>
            </p:nvSpPr>
            <p:spPr>
              <a:xfrm>
                <a:off x="1825744" y="4952556"/>
                <a:ext cx="468000" cy="468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FDBE001-F1B3-A589-F011-E1EDDF655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744" y="4952556"/>
                <a:ext cx="468000" cy="468000"/>
              </a:xfrm>
              <a:prstGeom prst="ellipse">
                <a:avLst/>
              </a:prstGeom>
              <a:blipFill>
                <a:blip r:embed="rId6"/>
                <a:stretch>
                  <a:fillRect l="-5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D7A593C-0879-833C-AE4D-69A5493E7576}"/>
                  </a:ext>
                </a:extLst>
              </p:cNvPr>
              <p:cNvSpPr/>
              <p:nvPr/>
            </p:nvSpPr>
            <p:spPr>
              <a:xfrm>
                <a:off x="2767372" y="4946606"/>
                <a:ext cx="468000" cy="468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GB" sz="2400" spc="-1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D7A593C-0879-833C-AE4D-69A5493E7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372" y="4946606"/>
                <a:ext cx="468000" cy="468000"/>
              </a:xfrm>
              <a:prstGeom prst="ellipse">
                <a:avLst/>
              </a:prstGeom>
              <a:blipFill>
                <a:blip r:embed="rId7"/>
                <a:stretch>
                  <a:fillRect l="-8861" r="-3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78DD840-EEFC-14FC-B3E7-A4497E9FEC52}"/>
                  </a:ext>
                </a:extLst>
              </p:cNvPr>
              <p:cNvSpPr/>
              <p:nvPr/>
            </p:nvSpPr>
            <p:spPr>
              <a:xfrm>
                <a:off x="957601" y="5551098"/>
                <a:ext cx="468000" cy="468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spc="-1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78DD840-EEFC-14FC-B3E7-A4497E9FE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01" y="5551098"/>
                <a:ext cx="468000" cy="4680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2B2FE9-BA25-F209-9836-FAEE9911A807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67733" y="4364849"/>
            <a:ext cx="316391" cy="32477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EF5E90-A7A5-668E-0662-3DC41F748C60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15050" y="4364849"/>
            <a:ext cx="377199" cy="301569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585E90-DA23-1DD4-2A4D-6AF89E5E75AD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167733" y="5157619"/>
            <a:ext cx="858405" cy="473273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D4A31D-910B-BF37-CB9C-8E0CF53E9DE6}"/>
              </a:ext>
            </a:extLst>
          </p:cNvPr>
          <p:cNvCxnSpPr>
            <a:cxnSpLocks/>
            <a:stCxn id="19" idx="4"/>
          </p:cNvCxnSpPr>
          <p:nvPr/>
        </p:nvCxnSpPr>
        <p:spPr>
          <a:xfrm flipH="1">
            <a:off x="1191601" y="5134418"/>
            <a:ext cx="648" cy="427937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879874-C094-E7A4-4D51-DE77A8C1322A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1357064" y="5420556"/>
            <a:ext cx="702680" cy="210336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C05987-9752-447B-ABB4-A5D90D4CE0D8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1425601" y="5346069"/>
            <a:ext cx="1410308" cy="450286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8" descr="Multiple users silhouette free vector icons designed by Freepik | Free icons,  People icon, Icon download free">
            <a:extLst>
              <a:ext uri="{FF2B5EF4-FFF2-40B4-BE49-F238E27FC236}">
                <a16:creationId xmlns:a16="http://schemas.microsoft.com/office/drawing/2014/main" id="{5D91037F-CE17-1471-F913-849C3323B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34D5A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66" b="89844" l="3516" r="97266">
                        <a14:foregroundMark x1="47266" y1="41016" x2="53906" y2="39063"/>
                        <a14:foregroundMark x1="19141" y1="21484" x2="19141" y2="21484"/>
                        <a14:foregroundMark x1="52344" y1="39453" x2="52344" y2="39453"/>
                        <a14:foregroundMark x1="51172" y1="32422" x2="44141" y2="35938"/>
                        <a14:foregroundMark x1="46094" y1="37500" x2="63281" y2="39844"/>
                        <a14:foregroundMark x1="47656" y1="38672" x2="44531" y2="39063"/>
                        <a14:foregroundMark x1="62891" y1="36719" x2="64453" y2="39063"/>
                        <a14:foregroundMark x1="63672" y1="37891" x2="63672" y2="40625"/>
                        <a14:foregroundMark x1="58594" y1="24219" x2="59766" y2="27344"/>
                        <a14:foregroundMark x1="73828" y1="21484" x2="73828" y2="21484"/>
                        <a14:foregroundMark x1="73828" y1="21484" x2="73828" y2="21484"/>
                        <a14:foregroundMark x1="87500" y1="56250" x2="87500" y2="56250"/>
                        <a14:foregroundMark x1="87500" y1="56250" x2="87500" y2="56250"/>
                        <a14:foregroundMark x1="85156" y1="52344" x2="91016" y2="62500"/>
                        <a14:foregroundMark x1="96875" y1="53516" x2="97266" y2="64453"/>
                        <a14:foregroundMark x1="23438" y1="48438" x2="13672" y2="65625"/>
                        <a14:foregroundMark x1="13672" y1="65625" x2="13672" y2="65625"/>
                        <a14:foregroundMark x1="3516" y1="52344" x2="3906" y2="6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1" y="2132903"/>
            <a:ext cx="549646" cy="54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2" descr="Distribution Chart Icon Clipart Normal Distribution - Probability  Distribution Icon, HD Png Download - kindpng">
            <a:extLst>
              <a:ext uri="{FF2B5EF4-FFF2-40B4-BE49-F238E27FC236}">
                <a16:creationId xmlns:a16="http://schemas.microsoft.com/office/drawing/2014/main" id="{B63644F5-83A8-17B6-0DD2-8497D5D0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rgbClr val="BE4D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09" b="91435" l="6628" r="95116">
                        <a14:foregroundMark x1="50000" y1="32592" x2="38837" y2="44605"/>
                        <a14:foregroundMark x1="38837" y1="44605" x2="27209" y2="81424"/>
                        <a14:foregroundMark x1="27209" y1="81424" x2="19767" y2="87987"/>
                        <a14:foregroundMark x1="19767" y1="87987" x2="10814" y2="88543"/>
                        <a14:foregroundMark x1="10814" y1="88543" x2="6977" y2="8120"/>
                        <a14:foregroundMark x1="51860" y1="32147" x2="65814" y2="37709"/>
                        <a14:foregroundMark x1="65814" y1="37709" x2="73256" y2="67964"/>
                        <a14:foregroundMark x1="73256" y1="67964" x2="83372" y2="84093"/>
                        <a14:foregroundMark x1="74363" y1="86835" x2="68023" y2="88765"/>
                        <a14:foregroundMark x1="83372" y1="84093" x2="78914" y2="85450"/>
                        <a14:foregroundMark x1="68023" y1="88765" x2="21279" y2="90211"/>
                        <a14:foregroundMark x1="6860" y1="36151" x2="8256" y2="88209"/>
                        <a14:foregroundMark x1="11512" y1="91212" x2="24884" y2="91435"/>
                        <a14:foregroundMark x1="24884" y1="91435" x2="92093" y2="89766"/>
                        <a14:foregroundMark x1="93488" y1="89655" x2="95116" y2="90879"/>
                        <a14:backgroundMark x1="50349" y1="53281" x2="47674" y2="64961"/>
                        <a14:backgroundMark x1="47674" y1="64961" x2="58256" y2="63404"/>
                        <a14:backgroundMark x1="58256" y1="63404" x2="56163" y2="70634"/>
                        <a14:backgroundMark x1="56163" y1="70634" x2="56047" y2="70634"/>
                        <a14:backgroundMark x1="73140" y1="82981" x2="77791" y2="8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60" y="2639130"/>
            <a:ext cx="1546455" cy="13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Box 4106">
            <a:extLst>
              <a:ext uri="{FF2B5EF4-FFF2-40B4-BE49-F238E27FC236}">
                <a16:creationId xmlns:a16="http://schemas.microsoft.com/office/drawing/2014/main" id="{A4FA208C-1971-7B51-7E6E-CDAFAD47B57B}"/>
              </a:ext>
            </a:extLst>
          </p:cNvPr>
          <p:cNvSpPr txBox="1"/>
          <p:nvPr/>
        </p:nvSpPr>
        <p:spPr>
          <a:xfrm>
            <a:off x="10520639" y="3997887"/>
            <a:ext cx="154645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BE4D00">
                    <a:lumMod val="75000"/>
                  </a:srgbClr>
                </a:solidFill>
                <a:effectLst/>
                <a:uLnTx/>
                <a:uFillTx/>
              </a:rPr>
              <a:t>Probability of System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BE4D00">
                    <a:lumMod val="75000"/>
                  </a:srgbClr>
                </a:solidFill>
                <a:effectLst/>
                <a:uLnTx/>
                <a:uFillTx/>
              </a:rPr>
              <a:t>performance</a:t>
            </a:r>
          </a:p>
        </p:txBody>
      </p:sp>
      <p:pic>
        <p:nvPicPr>
          <p:cNvPr id="4113" name="Graphic 4112" descr="Wind Turbines with solid fill">
            <a:extLst>
              <a:ext uri="{FF2B5EF4-FFF2-40B4-BE49-F238E27FC236}">
                <a16:creationId xmlns:a16="http://schemas.microsoft.com/office/drawing/2014/main" id="{973E2F47-D8D9-955D-0383-5AAB2E5529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72191" y="1937840"/>
            <a:ext cx="615418" cy="615418"/>
          </a:xfrm>
          <a:prstGeom prst="rect">
            <a:avLst/>
          </a:prstGeom>
        </p:spPr>
      </p:pic>
      <p:pic>
        <p:nvPicPr>
          <p:cNvPr id="4116" name="Picture 4115">
            <a:extLst>
              <a:ext uri="{FF2B5EF4-FFF2-40B4-BE49-F238E27FC236}">
                <a16:creationId xmlns:a16="http://schemas.microsoft.com/office/drawing/2014/main" id="{22AC1BF4-089D-D796-A8B7-48BE6A0A529A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8756" y="2789826"/>
            <a:ext cx="725030" cy="762694"/>
          </a:xfrm>
          <a:prstGeom prst="rect">
            <a:avLst/>
          </a:prstGeom>
        </p:spPr>
      </p:pic>
      <p:pic>
        <p:nvPicPr>
          <p:cNvPr id="4120" name="Picture 8" descr="43,300+ Uk Map Stock Illustrations, Royalty-Free Vector Graphics &amp; Clip Art  - iStock | Uk map vector, Uk and ireland map, Uk">
            <a:extLst>
              <a:ext uri="{FF2B5EF4-FFF2-40B4-BE49-F238E27FC236}">
                <a16:creationId xmlns:a16="http://schemas.microsoft.com/office/drawing/2014/main" id="{65B0F8EC-7AA4-7198-C6F6-558A3FB5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10" y="1841058"/>
            <a:ext cx="3344662" cy="33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4122">
            <a:extLst>
              <a:ext uri="{FF2B5EF4-FFF2-40B4-BE49-F238E27FC236}">
                <a16:creationId xmlns:a16="http://schemas.microsoft.com/office/drawing/2014/main" id="{650EA16C-E8C1-37FF-9349-E07F9D246BD6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9910" y="2462055"/>
            <a:ext cx="800486" cy="842069"/>
          </a:xfrm>
          <a:prstGeom prst="rect">
            <a:avLst/>
          </a:prstGeom>
        </p:spPr>
      </p:pic>
      <p:pic>
        <p:nvPicPr>
          <p:cNvPr id="4124" name="Graphic 4123" descr="Wind Turbines with solid fill">
            <a:extLst>
              <a:ext uri="{FF2B5EF4-FFF2-40B4-BE49-F238E27FC236}">
                <a16:creationId xmlns:a16="http://schemas.microsoft.com/office/drawing/2014/main" id="{B2CC8E97-FAEF-F6D7-D579-72DC73DFEB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11486" y="2122115"/>
            <a:ext cx="615418" cy="615418"/>
          </a:xfrm>
          <a:prstGeom prst="rect">
            <a:avLst/>
          </a:prstGeom>
        </p:spPr>
      </p:pic>
      <p:pic>
        <p:nvPicPr>
          <p:cNvPr id="4126" name="Picture 8" descr="Multiple users silhouette free vector icons designed by Freepik | Free icons,  People icon, Icon download free">
            <a:extLst>
              <a:ext uri="{FF2B5EF4-FFF2-40B4-BE49-F238E27FC236}">
                <a16:creationId xmlns:a16="http://schemas.microsoft.com/office/drawing/2014/main" id="{45722234-979C-1D47-8F75-D93854E3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66" b="89844" l="3516" r="97266">
                        <a14:foregroundMark x1="47266" y1="41016" x2="53906" y2="39063"/>
                        <a14:foregroundMark x1="19141" y1="21484" x2="19141" y2="21484"/>
                        <a14:foregroundMark x1="52344" y1="39453" x2="52344" y2="39453"/>
                        <a14:foregroundMark x1="51172" y1="32422" x2="44141" y2="35938"/>
                        <a14:foregroundMark x1="46094" y1="37500" x2="63281" y2="39844"/>
                        <a14:foregroundMark x1="47656" y1="38672" x2="44531" y2="39063"/>
                        <a14:foregroundMark x1="62891" y1="36719" x2="64453" y2="39063"/>
                        <a14:foregroundMark x1="63672" y1="37891" x2="63672" y2="40625"/>
                        <a14:foregroundMark x1="58594" y1="24219" x2="59766" y2="27344"/>
                        <a14:foregroundMark x1="73828" y1="21484" x2="73828" y2="21484"/>
                        <a14:foregroundMark x1="73828" y1="21484" x2="73828" y2="21484"/>
                        <a14:foregroundMark x1="87500" y1="56250" x2="87500" y2="56250"/>
                        <a14:foregroundMark x1="87500" y1="56250" x2="87500" y2="56250"/>
                        <a14:foregroundMark x1="85156" y1="52344" x2="91016" y2="62500"/>
                        <a14:foregroundMark x1="96875" y1="53516" x2="97266" y2="64453"/>
                        <a14:foregroundMark x1="23438" y1="48438" x2="13672" y2="65625"/>
                        <a14:foregroundMark x1="13672" y1="65625" x2="13672" y2="65625"/>
                        <a14:foregroundMark x1="3516" y1="52344" x2="3906" y2="6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82" y="4257159"/>
            <a:ext cx="549646" cy="54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4127">
            <a:extLst>
              <a:ext uri="{FF2B5EF4-FFF2-40B4-BE49-F238E27FC236}">
                <a16:creationId xmlns:a16="http://schemas.microsoft.com/office/drawing/2014/main" id="{3F4D1BE8-9822-551A-53D6-11AFFC5240D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7397" y="4042549"/>
            <a:ext cx="798737" cy="840230"/>
          </a:xfrm>
          <a:prstGeom prst="rect">
            <a:avLst/>
          </a:prstGeom>
        </p:spPr>
      </p:pic>
      <p:pic>
        <p:nvPicPr>
          <p:cNvPr id="4129" name="Picture 2" descr="Time Series Icons - Free SVG &amp; PNG Time Series Images - Noun ...">
            <a:extLst>
              <a:ext uri="{FF2B5EF4-FFF2-40B4-BE49-F238E27FC236}">
                <a16:creationId xmlns:a16="http://schemas.microsoft.com/office/drawing/2014/main" id="{526D4347-3C2C-07DF-A47B-B1E45673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91" y="2392028"/>
            <a:ext cx="722941" cy="79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10" descr="150+ Clip Art Of A Roof Damage Stock Illustrations, Royalty-Free Vector  Graphics &amp; Clip Art - iStock">
            <a:extLst>
              <a:ext uri="{FF2B5EF4-FFF2-40B4-BE49-F238E27FC236}">
                <a16:creationId xmlns:a16="http://schemas.microsoft.com/office/drawing/2014/main" id="{F151EE91-68D2-6D08-76B3-E5A936F1D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10" y="1866244"/>
            <a:ext cx="840231" cy="8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10" descr="150+ Clip Art Of A Roof Damage Stock Illustrations, Royalty-Free Vector  Graphics &amp; Clip Art - iStock">
            <a:extLst>
              <a:ext uri="{FF2B5EF4-FFF2-40B4-BE49-F238E27FC236}">
                <a16:creationId xmlns:a16="http://schemas.microsoft.com/office/drawing/2014/main" id="{5D1856C2-21A1-2DA6-6A15-19AB7E7B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64" y="3504807"/>
            <a:ext cx="840231" cy="8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12" descr="Premium Vector | Solar panel icon clipart isolated vector illustration">
            <a:extLst>
              <a:ext uri="{FF2B5EF4-FFF2-40B4-BE49-F238E27FC236}">
                <a16:creationId xmlns:a16="http://schemas.microsoft.com/office/drawing/2014/main" id="{9449634D-4D1E-424F-14F4-82018E71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63" y="1998175"/>
            <a:ext cx="787706" cy="7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12" descr="Premium Vector | Solar panel icon clipart isolated vector illustration">
            <a:extLst>
              <a:ext uri="{FF2B5EF4-FFF2-40B4-BE49-F238E27FC236}">
                <a16:creationId xmlns:a16="http://schemas.microsoft.com/office/drawing/2014/main" id="{8A5129CB-9BE9-8A85-69AD-334F349A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76" y="2337107"/>
            <a:ext cx="787706" cy="7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4133">
            <a:extLst>
              <a:ext uri="{FF2B5EF4-FFF2-40B4-BE49-F238E27FC236}">
                <a16:creationId xmlns:a16="http://schemas.microsoft.com/office/drawing/2014/main" id="{6AACD45F-B3C4-937C-0A12-C387E8CD4DC5}"/>
              </a:ext>
            </a:extLst>
          </p:cNvPr>
          <p:cNvPicPr>
            <a:picLocks noChangeAspect="1"/>
          </p:cNvPicPr>
          <p:nvPr/>
        </p:nvPicPr>
        <p:blipFill>
          <a:blip r:embed="rId15">
            <a:grayscl/>
          </a:blip>
          <a:stretch>
            <a:fillRect/>
          </a:stretch>
        </p:blipFill>
        <p:spPr>
          <a:xfrm>
            <a:off x="5968755" y="4462117"/>
            <a:ext cx="807391" cy="849333"/>
          </a:xfrm>
          <a:prstGeom prst="rect">
            <a:avLst/>
          </a:prstGeom>
        </p:spPr>
      </p:pic>
      <p:sp>
        <p:nvSpPr>
          <p:cNvPr id="4136" name="Arrow: Right 4135">
            <a:extLst>
              <a:ext uri="{FF2B5EF4-FFF2-40B4-BE49-F238E27FC236}">
                <a16:creationId xmlns:a16="http://schemas.microsoft.com/office/drawing/2014/main" id="{8CEB4CE0-8E0F-08AB-2D1B-620BF12C5DD5}"/>
              </a:ext>
            </a:extLst>
          </p:cNvPr>
          <p:cNvSpPr/>
          <p:nvPr/>
        </p:nvSpPr>
        <p:spPr>
          <a:xfrm rot="2103924">
            <a:off x="3875546" y="2911268"/>
            <a:ext cx="1071801" cy="393853"/>
          </a:xfrm>
          <a:prstGeom prst="rightArrow">
            <a:avLst>
              <a:gd name="adj1" fmla="val 50000"/>
              <a:gd name="adj2" fmla="val 41152"/>
            </a:avLst>
          </a:prstGeom>
          <a:solidFill>
            <a:srgbClr val="34D5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37" name="Arrow: Right 4136">
            <a:extLst>
              <a:ext uri="{FF2B5EF4-FFF2-40B4-BE49-F238E27FC236}">
                <a16:creationId xmlns:a16="http://schemas.microsoft.com/office/drawing/2014/main" id="{7EC2AEA7-A449-E148-1B82-551B28DDB0AC}"/>
              </a:ext>
            </a:extLst>
          </p:cNvPr>
          <p:cNvSpPr/>
          <p:nvPr/>
        </p:nvSpPr>
        <p:spPr>
          <a:xfrm rot="19939959">
            <a:off x="3949567" y="4252444"/>
            <a:ext cx="1071801" cy="393853"/>
          </a:xfrm>
          <a:prstGeom prst="rightArrow">
            <a:avLst>
              <a:gd name="adj1" fmla="val 50000"/>
              <a:gd name="adj2" fmla="val 41152"/>
            </a:avLst>
          </a:prstGeom>
          <a:solidFill>
            <a:srgbClr val="34D5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38" name="Arrow: Right 4137">
            <a:extLst>
              <a:ext uri="{FF2B5EF4-FFF2-40B4-BE49-F238E27FC236}">
                <a16:creationId xmlns:a16="http://schemas.microsoft.com/office/drawing/2014/main" id="{5AAF997D-2494-8250-6E10-85CF9264AC64}"/>
              </a:ext>
            </a:extLst>
          </p:cNvPr>
          <p:cNvSpPr/>
          <p:nvPr/>
        </p:nvSpPr>
        <p:spPr>
          <a:xfrm>
            <a:off x="9250212" y="3328242"/>
            <a:ext cx="1071801" cy="393853"/>
          </a:xfrm>
          <a:prstGeom prst="rightArrow">
            <a:avLst>
              <a:gd name="adj1" fmla="val 50000"/>
              <a:gd name="adj2" fmla="val 41152"/>
            </a:avLst>
          </a:prstGeom>
          <a:solidFill>
            <a:srgbClr val="34D5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582592" y="476419"/>
            <a:ext cx="8267494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Where are we now?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A99F6-EEB2-6650-D849-2455C119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98" y="1368175"/>
            <a:ext cx="91344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3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582592" y="476419"/>
            <a:ext cx="8267494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Summary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" name="Google Shape;87;p16">
            <a:extLst>
              <a:ext uri="{FF2B5EF4-FFF2-40B4-BE49-F238E27FC236}">
                <a16:creationId xmlns:a16="http://schemas.microsoft.com/office/drawing/2014/main" id="{06098989-4FB8-72F0-8429-D9E25107476D}"/>
              </a:ext>
            </a:extLst>
          </p:cNvPr>
          <p:cNvSpPr txBox="1"/>
          <p:nvPr/>
        </p:nvSpPr>
        <p:spPr>
          <a:xfrm>
            <a:off x="277402" y="1499621"/>
            <a:ext cx="11496782" cy="400664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4"/>
                </a:solidFill>
                <a:effectLst/>
                <a:latin typeface="Arial"/>
                <a:cs typeface="Arial"/>
              </a:rPr>
              <a:t>Our project will explore </a:t>
            </a:r>
            <a:r>
              <a:rPr lang="en-US" sz="2400" b="1" dirty="0">
                <a:solidFill>
                  <a:schemeClr val="accent4"/>
                </a:solidFill>
                <a:latin typeface="Arial"/>
                <a:cs typeface="Segoe UI"/>
              </a:rPr>
              <a:t>risk-informed redundancy options for energy systems transitioning to net-zero.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Arial"/>
                <a:cs typeface="Segoe UI"/>
              </a:rPr>
              <a:t>We will produce, two datasets, a model and a workflow on the DAFNI platform.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2"/>
                </a:solidFill>
                <a:effectLst/>
                <a:latin typeface="Arial"/>
                <a:cs typeface="Arial"/>
              </a:rPr>
              <a:t>This project is an important methodological step forward in modelling the impact of climate variability and climate change on energy system operations.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The project will help remove key technical barriers for energy system modelers wishing to work with weather and climate data. </a:t>
            </a:r>
            <a:r>
              <a:rPr lang="en-US" sz="2400" b="1" i="0" dirty="0">
                <a:solidFill>
                  <a:schemeClr val="bg2"/>
                </a:solidFill>
                <a:effectLst/>
                <a:latin typeface="Arial"/>
                <a:cs typeface="Arial"/>
              </a:rPr>
              <a:t>  </a:t>
            </a:r>
            <a:endParaRPr lang="en-GB" sz="2400" b="0" i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2"/>
                </a:solidFill>
                <a:latin typeface="Arial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250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7;p16">
            <a:extLst>
              <a:ext uri="{FF2B5EF4-FFF2-40B4-BE49-F238E27FC236}">
                <a16:creationId xmlns:a16="http://schemas.microsoft.com/office/drawing/2014/main" id="{962D079F-CE19-EAA3-1C1A-FF4925C5F50A}"/>
              </a:ext>
            </a:extLst>
          </p:cNvPr>
          <p:cNvSpPr txBox="1"/>
          <p:nvPr/>
        </p:nvSpPr>
        <p:spPr>
          <a:xfrm>
            <a:off x="130899" y="1425678"/>
            <a:ext cx="8581586" cy="400664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Energy systems are becoming more weather-dependent to reach net-zero targets (both demand and supply).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Climate change means we’re seeing more extreme weather events which could damage energy infrastructure.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  <a:latin typeface="Arial"/>
                <a:cs typeface="Arial"/>
              </a:rPr>
              <a:t>It is therefore critical that the amount of redundancy required in energy systems is quantified.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To do this we must use the best-possible weather and climate data, but this is not easy for energy system modelers to work with.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582592" y="476419"/>
            <a:ext cx="6586538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The Project Challenge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2052" name="Picture 4" descr="UK Sees Record Number of Solar Panel and Heat Pump Installs in 2023">
            <a:extLst>
              <a:ext uri="{FF2B5EF4-FFF2-40B4-BE49-F238E27FC236}">
                <a16:creationId xmlns:a16="http://schemas.microsoft.com/office/drawing/2014/main" id="{AC99A329-09E1-5225-F719-BBD0545E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73" y="228013"/>
            <a:ext cx="2991224" cy="19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ddo Estate">
            <a:extLst>
              <a:ext uri="{FF2B5EF4-FFF2-40B4-BE49-F238E27FC236}">
                <a16:creationId xmlns:a16="http://schemas.microsoft.com/office/drawing/2014/main" id="{D2543846-C76A-13ED-3719-9C2B9456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52" y="4171899"/>
            <a:ext cx="2916656" cy="20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ower lines being repaired in Buxton">
            <a:extLst>
              <a:ext uri="{FF2B5EF4-FFF2-40B4-BE49-F238E27FC236}">
                <a16:creationId xmlns:a16="http://schemas.microsoft.com/office/drawing/2014/main" id="{4030586B-3354-C44C-0E69-A5BD5B03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52" y="2370347"/>
            <a:ext cx="2909465" cy="16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3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EE23-342A-CEF5-C012-C2B3D5D25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6;p16">
            <a:extLst>
              <a:ext uri="{FF2B5EF4-FFF2-40B4-BE49-F238E27FC236}">
                <a16:creationId xmlns:a16="http://schemas.microsoft.com/office/drawing/2014/main" id="{B78F210C-1C51-E128-A0F8-AFD2919B922E}"/>
              </a:ext>
            </a:extLst>
          </p:cNvPr>
          <p:cNvSpPr txBox="1">
            <a:spLocks/>
          </p:cNvSpPr>
          <p:nvPr/>
        </p:nvSpPr>
        <p:spPr>
          <a:xfrm>
            <a:off x="683674" y="499746"/>
            <a:ext cx="6586538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Our Team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4922FC-7334-286A-772C-BCC469C0F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8483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E42B05-DA98-957A-873E-9193A2DC6B1D}"/>
              </a:ext>
            </a:extLst>
          </p:cNvPr>
          <p:cNvSpPr txBox="1"/>
          <p:nvPr/>
        </p:nvSpPr>
        <p:spPr>
          <a:xfrm>
            <a:off x="8840910" y="2998530"/>
            <a:ext cx="32900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Dr Colin Manning &amp; Prof Sean Wilkinson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Experts in energy system resilience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CS-NOW project, developing risk indicators for electricity and gas distribution network operators.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5BE20-C6E3-81A0-FFF3-D229DE882DEF}"/>
              </a:ext>
            </a:extLst>
          </p:cNvPr>
          <p:cNvSpPr txBox="1"/>
          <p:nvPr/>
        </p:nvSpPr>
        <p:spPr>
          <a:xfrm>
            <a:off x="313361" y="1505478"/>
            <a:ext cx="2753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Dr Hannah Bloomfield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Expert in European demand, wind power and solar power modelling.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Fellowship project data creation: </a:t>
            </a:r>
            <a:r>
              <a:rPr lang="en-GB" i="1" dirty="0">
                <a:solidFill>
                  <a:schemeClr val="bg1"/>
                </a:solidFill>
              </a:rPr>
              <a:t>How can we move towards climate resilient energy systems?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96213-C491-265A-32DC-2D7196900539}"/>
              </a:ext>
            </a:extLst>
          </p:cNvPr>
          <p:cNvSpPr txBox="1"/>
          <p:nvPr/>
        </p:nvSpPr>
        <p:spPr>
          <a:xfrm>
            <a:off x="8840910" y="171285"/>
            <a:ext cx="3720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Dr Ji-Eun Byun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Expert in modelling system redundancy.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Flexible python toolkit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 to assess this for transport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systems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7A1ECA-26EC-8FCC-D007-91065E76D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4583" y="1504876"/>
            <a:ext cx="1922092" cy="2000079"/>
          </a:xfrm>
          <a:prstGeom prst="rect">
            <a:avLst/>
          </a:prstGeom>
        </p:spPr>
      </p:pic>
      <p:pic>
        <p:nvPicPr>
          <p:cNvPr id="1028" name="Picture 4" descr="Which bridge came first - the Tyne or Sydney Harbour? | Facebook">
            <a:extLst>
              <a:ext uri="{FF2B5EF4-FFF2-40B4-BE49-F238E27FC236}">
                <a16:creationId xmlns:a16="http://schemas.microsoft.com/office/drawing/2014/main" id="{664C77F2-0DFC-CD4B-E7E5-84B8873E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9" y="3762338"/>
            <a:ext cx="1940781" cy="18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B7D8DA4-0763-EB98-E2E6-715A3FD41200}"/>
              </a:ext>
            </a:extLst>
          </p:cNvPr>
          <p:cNvSpPr/>
          <p:nvPr/>
        </p:nvSpPr>
        <p:spPr>
          <a:xfrm>
            <a:off x="5607123" y="2827906"/>
            <a:ext cx="593044" cy="607643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C6FEBB6-B13D-7C46-865C-6B54C721B97E}"/>
              </a:ext>
            </a:extLst>
          </p:cNvPr>
          <p:cNvSpPr/>
          <p:nvPr/>
        </p:nvSpPr>
        <p:spPr>
          <a:xfrm>
            <a:off x="71085" y="4744879"/>
            <a:ext cx="593044" cy="607643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AB400-3015-2328-5129-E49D26D0B685}"/>
              </a:ext>
            </a:extLst>
          </p:cNvPr>
          <p:cNvSpPr txBox="1"/>
          <p:nvPr/>
        </p:nvSpPr>
        <p:spPr>
          <a:xfrm>
            <a:off x="664129" y="4812103"/>
            <a:ext cx="375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/>
                </a:solidFill>
              </a:rPr>
              <a:t>BRINES</a:t>
            </a:r>
          </a:p>
        </p:txBody>
      </p:sp>
      <p:pic>
        <p:nvPicPr>
          <p:cNvPr id="3" name="Picture 2" descr="Staff Profile | School of Engineering ...">
            <a:extLst>
              <a:ext uri="{FF2B5EF4-FFF2-40B4-BE49-F238E27FC236}">
                <a16:creationId xmlns:a16="http://schemas.microsoft.com/office/drawing/2014/main" id="{53E30337-0E73-7ECF-B6F0-616B93989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11" y="3786225"/>
            <a:ext cx="1661097" cy="18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EBA21F6-B08B-41C9-9791-55ECF4B6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57" y="1504891"/>
            <a:ext cx="2031768" cy="20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4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582591" y="476419"/>
            <a:ext cx="7184671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Datasets for DAFNI platform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7C862-393C-36D3-43E7-AC14605B8BD6}"/>
              </a:ext>
            </a:extLst>
          </p:cNvPr>
          <p:cNvSpPr txBox="1"/>
          <p:nvPr/>
        </p:nvSpPr>
        <p:spPr>
          <a:xfrm>
            <a:off x="241988" y="1351508"/>
            <a:ext cx="58540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solidFill>
                  <a:schemeClr val="bg1"/>
                </a:solidFill>
              </a:rPr>
              <a:t>Security of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Hourly Electricity demand, wind power and solar PV data from ERA5 reanalysis.</a:t>
            </a:r>
            <a:br>
              <a:rPr lang="en-GB" sz="2200" dirty="0">
                <a:solidFill>
                  <a:schemeClr val="bg1"/>
                </a:solidFill>
              </a:rPr>
            </a:br>
            <a:r>
              <a:rPr lang="en-GB" sz="2200" dirty="0">
                <a:solidFill>
                  <a:schemeClr val="bg1"/>
                </a:solidFill>
              </a:rPr>
              <a:t>(Bloomfield et al., 2022)</a:t>
            </a:r>
            <a:br>
              <a:rPr lang="en-GB" sz="2200" dirty="0">
                <a:solidFill>
                  <a:schemeClr val="bg1"/>
                </a:solidFill>
              </a:rPr>
            </a:br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b="1" u="sng" dirty="0">
                <a:solidFill>
                  <a:schemeClr val="bg1"/>
                </a:solidFill>
              </a:rPr>
              <a:t>Infrastructure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Daily indicators of extreme weather (wind gusts, maximum temperatures, maximum precipitation).</a:t>
            </a:r>
            <a:br>
              <a:rPr lang="en-GB" sz="2200" dirty="0">
                <a:solidFill>
                  <a:schemeClr val="bg1"/>
                </a:solidFill>
              </a:rPr>
            </a:br>
            <a:r>
              <a:rPr lang="en-GB" sz="2200" dirty="0">
                <a:solidFill>
                  <a:schemeClr val="bg1"/>
                </a:solidFill>
              </a:rPr>
              <a:t>Manning et al., (in prep)</a:t>
            </a:r>
            <a:br>
              <a:rPr lang="en-GB" sz="2200" dirty="0">
                <a:solidFill>
                  <a:schemeClr val="bg1"/>
                </a:solidFill>
              </a:rPr>
            </a:br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b="1" u="sng" dirty="0">
                <a:solidFill>
                  <a:schemeClr val="bg1"/>
                </a:solidFill>
              </a:rPr>
              <a:t>And again with UKCP18 data over the UK</a:t>
            </a:r>
          </a:p>
        </p:txBody>
      </p:sp>
      <p:pic>
        <p:nvPicPr>
          <p:cNvPr id="1026" name="Picture 2" descr="Welcome to UKCP">
            <a:extLst>
              <a:ext uri="{FF2B5EF4-FFF2-40B4-BE49-F238E27FC236}">
                <a16:creationId xmlns:a16="http://schemas.microsoft.com/office/drawing/2014/main" id="{07296C27-81AD-6CBF-22A2-DF3637A8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67" y="476419"/>
            <a:ext cx="49720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5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7;p16">
            <a:extLst>
              <a:ext uri="{FF2B5EF4-FFF2-40B4-BE49-F238E27FC236}">
                <a16:creationId xmlns:a16="http://schemas.microsoft.com/office/drawing/2014/main" id="{962D079F-CE19-EAA3-1C1A-FF4925C5F50A}"/>
              </a:ext>
            </a:extLst>
          </p:cNvPr>
          <p:cNvSpPr txBox="1"/>
          <p:nvPr/>
        </p:nvSpPr>
        <p:spPr>
          <a:xfrm>
            <a:off x="469946" y="1735927"/>
            <a:ext cx="3752733" cy="400664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4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There are huge </a:t>
            </a:r>
            <a:r>
              <a:rPr lang="en-GB" sz="2400" b="1" i="0" u="sng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technical barrie</a:t>
            </a:r>
            <a:r>
              <a:rPr lang="en-GB" sz="2400" b="1" u="sng" dirty="0">
                <a:solidFill>
                  <a:schemeClr val="bg2"/>
                </a:solidFill>
                <a:latin typeface="Arial" panose="020B0604020202020204" pitchFamily="34" charset="0"/>
              </a:rPr>
              <a:t>rs </a:t>
            </a:r>
            <a:r>
              <a:rPr lang="en-GB" sz="2400" dirty="0">
                <a:solidFill>
                  <a:schemeClr val="bg2"/>
                </a:solidFill>
                <a:latin typeface="Arial" panose="020B0604020202020204" pitchFamily="34" charset="0"/>
              </a:rPr>
              <a:t>for energy modellers who are unfamiliar with climate data. This project will allow new users access to a wide variety of energy-relevant climate data.</a:t>
            </a:r>
            <a:endParaRPr lang="en-GB" sz="2400" b="0" i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b="1" dirty="0">
                <a:latin typeface="Arial"/>
                <a:cs typeface="Arial"/>
              </a:rPr>
              <a:t>  </a:t>
            </a:r>
          </a:p>
        </p:txBody>
      </p:sp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582592" y="476419"/>
            <a:ext cx="9590108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Why is this useful?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5122" name="Picture 2" descr="Fig. 3.">
            <a:extLst>
              <a:ext uri="{FF2B5EF4-FFF2-40B4-BE49-F238E27FC236}">
                <a16:creationId xmlns:a16="http://schemas.microsoft.com/office/drawing/2014/main" id="{1CC8E476-EB61-4C4F-6C27-0217F2DB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2" y="1610168"/>
            <a:ext cx="6204328" cy="368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CFE68A-E193-B53B-39F2-BF80FBADF12C}"/>
              </a:ext>
            </a:extLst>
          </p:cNvPr>
          <p:cNvSpPr txBox="1"/>
          <p:nvPr/>
        </p:nvSpPr>
        <p:spPr>
          <a:xfrm>
            <a:off x="0" y="5641925"/>
            <a:ext cx="11578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Bloomfield,  et al.,(2021). </a:t>
            </a:r>
            <a:r>
              <a:rPr lang="en-GB" sz="1400" b="1" i="1" u="none" strike="noStrike" dirty="0">
                <a:effectLst/>
                <a:highlight>
                  <a:srgbClr val="00FFFF"/>
                </a:highlight>
                <a:latin typeface="PT Sans" panose="020B0503020203020204" pitchFamily="34" charset="0"/>
              </a:rPr>
              <a:t>https://doi.org/10.1175/BAMS-D-20-0256.1</a:t>
            </a:r>
            <a:endParaRPr lang="en-GB" sz="1400" b="1" i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957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582591" y="476419"/>
            <a:ext cx="7184671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What can you do with these?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B950D-2465-48FE-C715-085CF261F42C}"/>
              </a:ext>
            </a:extLst>
          </p:cNvPr>
          <p:cNvSpPr txBox="1"/>
          <p:nvPr/>
        </p:nvSpPr>
        <p:spPr>
          <a:xfrm>
            <a:off x="267128" y="1680698"/>
            <a:ext cx="5263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>
                <a:solidFill>
                  <a:schemeClr val="bg1"/>
                </a:solidFill>
              </a:rPr>
              <a:t>Security of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Hourly Electricity demand, wind power and solar PV data from ERA5 reanalysis.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(similar to Bloomfield et al., 2022)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D2B16-5EDB-E82D-7386-0DF24BE68910}"/>
              </a:ext>
            </a:extLst>
          </p:cNvPr>
          <p:cNvSpPr txBox="1"/>
          <p:nvPr/>
        </p:nvSpPr>
        <p:spPr>
          <a:xfrm>
            <a:off x="267128" y="3342080"/>
            <a:ext cx="6102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Changes in power system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Increasing wind power and solar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Electrification of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Reduction of gas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Storage?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5CE56-0562-8B02-9C65-1F33DA7BC50B}"/>
              </a:ext>
            </a:extLst>
          </p:cNvPr>
          <p:cNvSpPr txBox="1"/>
          <p:nvPr/>
        </p:nvSpPr>
        <p:spPr>
          <a:xfrm>
            <a:off x="71919" y="5177302"/>
            <a:ext cx="8198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https://essd.copernicus.org/articles/14/2749/2022/essd-14-2749-2022.html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C4A3A2-1137-EBF5-33DC-08BF272A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262" y="28891"/>
            <a:ext cx="4324350" cy="3190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7992F4-135E-003D-93B6-022AC9A1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262" y="3342080"/>
            <a:ext cx="42767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6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582591" y="476419"/>
            <a:ext cx="7184671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What can you do with these?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2" name="Picture 2" descr="A map of united kingdom with different logos&#10;&#10;Description automatically generated">
            <a:extLst>
              <a:ext uri="{FF2B5EF4-FFF2-40B4-BE49-F238E27FC236}">
                <a16:creationId xmlns:a16="http://schemas.microsoft.com/office/drawing/2014/main" id="{08C59E00-5ED8-0CD6-5192-83D008B4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62" y="3429000"/>
            <a:ext cx="4002328" cy="33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A map of uk with different colored states&#10;&#10;Description automatically generated">
            <a:extLst>
              <a:ext uri="{FF2B5EF4-FFF2-40B4-BE49-F238E27FC236}">
                <a16:creationId xmlns:a16="http://schemas.microsoft.com/office/drawing/2014/main" id="{9D1C1AEC-0A02-16FD-BCD9-9DB2F9A8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62" y="321956"/>
            <a:ext cx="4002328" cy="28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D944EB1B-A779-2324-678B-FFD588156C17}"/>
              </a:ext>
            </a:extLst>
          </p:cNvPr>
          <p:cNvSpPr txBox="1"/>
          <p:nvPr/>
        </p:nvSpPr>
        <p:spPr>
          <a:xfrm>
            <a:off x="199248" y="1838729"/>
            <a:ext cx="7044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u="sng" dirty="0">
                <a:solidFill>
                  <a:schemeClr val="bg1"/>
                </a:solidFill>
              </a:rPr>
              <a:t>Time series of variables for each Electricity and Gas DNO</a:t>
            </a:r>
            <a:br>
              <a:rPr lang="en-GB" sz="2400" b="1" dirty="0">
                <a:solidFill>
                  <a:schemeClr val="bg1"/>
                </a:solidFill>
              </a:rPr>
            </a:br>
            <a:endParaRPr lang="en-GB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Hourly mean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Hourly mean accumulated rainfall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3-Hourly 98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percentile wind gust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wind gust that at least 2% of grid squares exceed in a given hour</a:t>
            </a:r>
          </a:p>
        </p:txBody>
      </p:sp>
    </p:spTree>
    <p:extLst>
      <p:ext uri="{BB962C8B-B14F-4D97-AF65-F5344CB8AC3E}">
        <p14:creationId xmlns:p14="http://schemas.microsoft.com/office/powerpoint/2010/main" val="77957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582591" y="476419"/>
            <a:ext cx="7184671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What can you do with these?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10" name="Picture 2" descr="A map of united kingdom with different logos&#10;&#10;Description automatically generated">
            <a:extLst>
              <a:ext uri="{FF2B5EF4-FFF2-40B4-BE49-F238E27FC236}">
                <a16:creationId xmlns:a16="http://schemas.microsoft.com/office/drawing/2014/main" id="{29A37893-602A-04A3-3630-E2ADDEE7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82" y="0"/>
            <a:ext cx="2125260" cy="17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F43D0F1-77A5-9753-2BCA-EA22398B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55" y="1262231"/>
            <a:ext cx="6441936" cy="55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1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4A9-A86C-825A-261D-AFE4D9248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1EED9444-155C-90BD-54EA-38E0BD674AAB}"/>
              </a:ext>
            </a:extLst>
          </p:cNvPr>
          <p:cNvSpPr txBox="1">
            <a:spLocks/>
          </p:cNvSpPr>
          <p:nvPr/>
        </p:nvSpPr>
        <p:spPr>
          <a:xfrm>
            <a:off x="582592" y="476419"/>
            <a:ext cx="10287466" cy="785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50" dirty="0">
                <a:solidFill>
                  <a:schemeClr val="bg1"/>
                </a:solidFill>
                <a:latin typeface="Arial"/>
                <a:ea typeface="+mn-ea"/>
                <a:cs typeface="Arial"/>
                <a:sym typeface="Cabin"/>
              </a:rPr>
              <a:t>An example event: Storm Arwen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6D4AE-4E92-A093-6B84-16A922497904}"/>
              </a:ext>
            </a:extLst>
          </p:cNvPr>
          <p:cNvSpPr txBox="1"/>
          <p:nvPr/>
        </p:nvSpPr>
        <p:spPr>
          <a:xfrm>
            <a:off x="7294926" y="5571266"/>
            <a:ext cx="4746236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Solutions: </a:t>
            </a:r>
          </a:p>
          <a:p>
            <a:r>
              <a:rPr lang="en-GB" dirty="0"/>
              <a:t>- position wind farms more distributed locations </a:t>
            </a:r>
          </a:p>
          <a:p>
            <a:r>
              <a:rPr lang="en-GB" dirty="0"/>
              <a:t>- Source energy from Europe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838DA-FA7F-B0B0-DD05-B56437E92759}"/>
              </a:ext>
            </a:extLst>
          </p:cNvPr>
          <p:cNvSpPr txBox="1"/>
          <p:nvPr/>
        </p:nvSpPr>
        <p:spPr>
          <a:xfrm>
            <a:off x="449999" y="1888116"/>
            <a:ext cx="138223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strong winds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143AC-2A5B-57AE-4DE5-2E9F64616078}"/>
              </a:ext>
            </a:extLst>
          </p:cNvPr>
          <p:cNvSpPr txBox="1"/>
          <p:nvPr/>
        </p:nvSpPr>
        <p:spPr>
          <a:xfrm>
            <a:off x="3535542" y="1371416"/>
            <a:ext cx="142789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Asset failures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2373D4-A705-451B-8FBE-D05122917EC4}"/>
              </a:ext>
            </a:extLst>
          </p:cNvPr>
          <p:cNvCxnSpPr>
            <a:cxnSpLocks/>
          </p:cNvCxnSpPr>
          <p:nvPr/>
        </p:nvCxnSpPr>
        <p:spPr>
          <a:xfrm flipV="1">
            <a:off x="1847782" y="1539984"/>
            <a:ext cx="1492078" cy="5480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41D387-E92E-A8CC-F5B0-C4246C1AABF0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6615928" y="3913145"/>
            <a:ext cx="2172890" cy="123053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11FCF07-9ED4-0E16-F05B-73664AD63346}"/>
              </a:ext>
            </a:extLst>
          </p:cNvPr>
          <p:cNvSpPr txBox="1"/>
          <p:nvPr/>
        </p:nvSpPr>
        <p:spPr>
          <a:xfrm>
            <a:off x="7671220" y="1761567"/>
            <a:ext cx="223519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Loss of supply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07BD24-F95A-27AE-0696-EC4D7A0CACBD}"/>
              </a:ext>
            </a:extLst>
          </p:cNvPr>
          <p:cNvSpPr txBox="1"/>
          <p:nvPr/>
        </p:nvSpPr>
        <p:spPr>
          <a:xfrm>
            <a:off x="3310933" y="4959018"/>
            <a:ext cx="330499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Higher demand for heating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DAC896-EFB3-BF03-542C-14414F045CAE}"/>
              </a:ext>
            </a:extLst>
          </p:cNvPr>
          <p:cNvSpPr txBox="1"/>
          <p:nvPr/>
        </p:nvSpPr>
        <p:spPr>
          <a:xfrm>
            <a:off x="252812" y="4176329"/>
            <a:ext cx="193399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Cold temperatures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5C99C9-1BA2-6FED-5638-E3314EE35D9B}"/>
              </a:ext>
            </a:extLst>
          </p:cNvPr>
          <p:cNvSpPr txBox="1"/>
          <p:nvPr/>
        </p:nvSpPr>
        <p:spPr>
          <a:xfrm>
            <a:off x="3144230" y="2309505"/>
            <a:ext cx="330499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Reduced wind energy as turbines switched off in strong winds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F69EC5-A43C-8C93-89B0-9F093BE38988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1832237" y="2072782"/>
            <a:ext cx="1311993" cy="55988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2BE5D78-33E2-CF43-4699-87F6BD45B248}"/>
              </a:ext>
            </a:extLst>
          </p:cNvPr>
          <p:cNvSpPr txBox="1"/>
          <p:nvPr/>
        </p:nvSpPr>
        <p:spPr>
          <a:xfrm>
            <a:off x="3310934" y="3559265"/>
            <a:ext cx="3304995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Difficult conditions for event response teams (potential risks to EV fleet in future)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F28C54-7E14-2D14-1BC7-221AD7EE9380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2186803" y="4020930"/>
            <a:ext cx="1124131" cy="33389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F1A898-7057-18BE-C41F-24FBE1CD132E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>
            <a:off x="2186803" y="4360995"/>
            <a:ext cx="1124130" cy="78268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35799D4-8CD4-A868-C397-BB0BA9A01C42}"/>
              </a:ext>
            </a:extLst>
          </p:cNvPr>
          <p:cNvSpPr txBox="1"/>
          <p:nvPr/>
        </p:nvSpPr>
        <p:spPr>
          <a:xfrm>
            <a:off x="8412803" y="3486150"/>
            <a:ext cx="268188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Difficulty meeting demand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F7B6C83-17A1-DE58-444C-F169935EA9D7}"/>
              </a:ext>
            </a:extLst>
          </p:cNvPr>
          <p:cNvCxnSpPr>
            <a:cxnSpLocks/>
          </p:cNvCxnSpPr>
          <p:nvPr/>
        </p:nvCxnSpPr>
        <p:spPr>
          <a:xfrm flipV="1">
            <a:off x="6615928" y="2257448"/>
            <a:ext cx="1254749" cy="176498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A40768-9F53-FE95-D494-14E418800E9E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963430" y="1580077"/>
            <a:ext cx="2707790" cy="3661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440220-4872-2334-A828-6293FD59512F}"/>
              </a:ext>
            </a:extLst>
          </p:cNvPr>
          <p:cNvCxnSpPr>
            <a:cxnSpLocks/>
          </p:cNvCxnSpPr>
          <p:nvPr/>
        </p:nvCxnSpPr>
        <p:spPr>
          <a:xfrm flipV="1">
            <a:off x="6449226" y="2087995"/>
            <a:ext cx="1156531" cy="56599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BD95D367-A02C-4C1A-B0A0-5CBA9AD87829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788818" y="2197396"/>
            <a:ext cx="964929" cy="128875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>
            <a:extLst>
              <a:ext uri="{FF2B5EF4-FFF2-40B4-BE49-F238E27FC236}">
                <a16:creationId xmlns:a16="http://schemas.microsoft.com/office/drawing/2014/main" id="{A9E8E99E-9DDB-8206-79E1-9F53112E0430}"/>
              </a:ext>
            </a:extLst>
          </p:cNvPr>
          <p:cNvSpPr txBox="1"/>
          <p:nvPr/>
        </p:nvSpPr>
        <p:spPr>
          <a:xfrm>
            <a:off x="5376865" y="5440329"/>
            <a:ext cx="6815135" cy="147732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Solutions for reduced wind energy: </a:t>
            </a:r>
          </a:p>
          <a:p>
            <a:r>
              <a:rPr lang="en-GB" dirty="0"/>
              <a:t>- position wind farms in various locations </a:t>
            </a:r>
          </a:p>
          <a:p>
            <a:r>
              <a:rPr lang="en-GB" dirty="0"/>
              <a:t>- Source energy from Europe</a:t>
            </a:r>
          </a:p>
          <a:p>
            <a:r>
              <a:rPr lang="en-GB" dirty="0"/>
              <a:t>- increase storage or interconnectors, where can we obtain supply?</a:t>
            </a:r>
          </a:p>
          <a:p>
            <a:r>
              <a:rPr lang="en-GB" dirty="0"/>
              <a:t>- storage planning and what could be done with existing infrastructure </a:t>
            </a:r>
          </a:p>
        </p:txBody>
      </p:sp>
      <p:sp>
        <p:nvSpPr>
          <p:cNvPr id="2050" name="TextBox 2049">
            <a:extLst>
              <a:ext uri="{FF2B5EF4-FFF2-40B4-BE49-F238E27FC236}">
                <a16:creationId xmlns:a16="http://schemas.microsoft.com/office/drawing/2014/main" id="{E2562A9C-F8F1-AAB3-9925-4C372BC5CECA}"/>
              </a:ext>
            </a:extLst>
          </p:cNvPr>
          <p:cNvSpPr txBox="1"/>
          <p:nvPr/>
        </p:nvSpPr>
        <p:spPr>
          <a:xfrm>
            <a:off x="7666833" y="1259201"/>
            <a:ext cx="223519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Reduced redundancy</a:t>
            </a:r>
          </a:p>
        </p:txBody>
      </p:sp>
      <p:cxnSp>
        <p:nvCxnSpPr>
          <p:cNvPr id="2051" name="Straight Arrow Connector 2050">
            <a:extLst>
              <a:ext uri="{FF2B5EF4-FFF2-40B4-BE49-F238E27FC236}">
                <a16:creationId xmlns:a16="http://schemas.microsoft.com/office/drawing/2014/main" id="{6F168D44-E2DC-0B85-F41F-563481251AAB}"/>
              </a:ext>
            </a:extLst>
          </p:cNvPr>
          <p:cNvCxnSpPr>
            <a:cxnSpLocks/>
            <a:endCxn id="2050" idx="1"/>
          </p:cNvCxnSpPr>
          <p:nvPr/>
        </p:nvCxnSpPr>
        <p:spPr>
          <a:xfrm flipV="1">
            <a:off x="4926312" y="1443867"/>
            <a:ext cx="2740521" cy="10357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59667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master without logo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5EE2FFFAF2947BEFB6D2A9E2A1DB5" ma:contentTypeVersion="19" ma:contentTypeDescription="Create a new document." ma:contentTypeScope="" ma:versionID="ea0e69f87652aeb592fddd77f94ab240">
  <xsd:schema xmlns:xsd="http://www.w3.org/2001/XMLSchema" xmlns:xs="http://www.w3.org/2001/XMLSchema" xmlns:p="http://schemas.microsoft.com/office/2006/metadata/properties" xmlns:ns2="337e5bc2-2713-4f7c-ac33-667c8c7d6476" xmlns:ns3="5862f945-c35f-40d4-8549-e734715c9364" targetNamespace="http://schemas.microsoft.com/office/2006/metadata/properties" ma:root="true" ma:fieldsID="d4e1c114551842a5eb9c62284944713f" ns2:_="" ns3:_="">
    <xsd:import namespace="337e5bc2-2713-4f7c-ac33-667c8c7d6476"/>
    <xsd:import namespace="5862f945-c35f-40d4-8549-e734715c9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nten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e5bc2-2713-4f7c-ac33-667c8c7d6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ent" ma:index="24" nillable="true" ma:displayName="content" ma:description="first presentation - Tim Yates" ma:format="Dropdown" ma:internalName="content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2f945-c35f-40d4-8549-e734715c9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4a0a0e-4355-4652-9088-3e69931c7d7a}" ma:internalName="TaxCatchAll" ma:showField="CatchAllData" ma:web="5862f945-c35f-40d4-8549-e734715c9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62f945-c35f-40d4-8549-e734715c9364" xsi:nil="true"/>
    <lcf76f155ced4ddcb4097134ff3c332f xmlns="337e5bc2-2713-4f7c-ac33-667c8c7d6476">
      <Terms xmlns="http://schemas.microsoft.com/office/infopath/2007/PartnerControls"/>
    </lcf76f155ced4ddcb4097134ff3c332f>
    <content xmlns="337e5bc2-2713-4f7c-ac33-667c8c7d6476" xsi:nil="true"/>
  </documentManagement>
</p:properties>
</file>

<file path=customXml/itemProps1.xml><?xml version="1.0" encoding="utf-8"?>
<ds:datastoreItem xmlns:ds="http://schemas.openxmlformats.org/officeDocument/2006/customXml" ds:itemID="{38992D83-3C8E-419D-9AAE-E0C928A1DA1B}">
  <ds:schemaRefs>
    <ds:schemaRef ds:uri="337e5bc2-2713-4f7c-ac33-667c8c7d6476"/>
    <ds:schemaRef ds:uri="5862f945-c35f-40d4-8549-e734715c93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832F057-85BC-4DCD-9581-926499349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F7B3DB-01A0-481C-91CF-DA512541C6D7}">
  <ds:schemaRefs>
    <ds:schemaRef ds:uri="337e5bc2-2713-4f7c-ac33-667c8c7d6476"/>
    <ds:schemaRef ds:uri="5862f945-c35f-40d4-8549-e734715c93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717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PT Sans</vt:lpstr>
      <vt:lpstr>Wingdings</vt:lpstr>
      <vt:lpstr>Font and logo master</vt:lpstr>
      <vt:lpstr>Font master without logo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Hannah Bloomfield</cp:lastModifiedBy>
  <cp:revision>37</cp:revision>
  <dcterms:created xsi:type="dcterms:W3CDTF">2019-09-17T08:04:08Z</dcterms:created>
  <dcterms:modified xsi:type="dcterms:W3CDTF">2024-09-09T11:03:13Z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0x010100E075EE2FFFAF2947BEFB6D2A9E2A1DB5</vt:lpwstr>
  </property>
  <property fmtid="{D5CDD505-2E9C-101B-9397-08002B2CF9AE}" pid="3" name="_dlc_DocIdItemGuid">
    <vt:lpwstr>30baac1e-471e-4619-8462-569711db581c</vt:lpwstr>
  </property>
  <property fmtid="{D5CDD505-2E9C-101B-9397-08002B2CF9AE}" pid="4" name="MediaServiceImageTags">
    <vt:lpwstr/>
  </property>
</Properties>
</file>