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9" r:id="rId2"/>
    <p:sldId id="479" r:id="rId3"/>
    <p:sldId id="566" r:id="rId4"/>
    <p:sldId id="567" r:id="rId5"/>
    <p:sldId id="569" r:id="rId6"/>
    <p:sldId id="480" r:id="rId7"/>
    <p:sldId id="570" r:id="rId8"/>
    <p:sldId id="571" r:id="rId9"/>
    <p:sldId id="572" r:id="rId10"/>
    <p:sldId id="573" r:id="rId11"/>
    <p:sldId id="576" r:id="rId12"/>
    <p:sldId id="579" r:id="rId13"/>
    <p:sldId id="280" r:id="rId14"/>
    <p:sldId id="506" r:id="rId15"/>
    <p:sldId id="260" r:id="rId16"/>
    <p:sldId id="580" r:id="rId17"/>
    <p:sldId id="263" r:id="rId18"/>
    <p:sldId id="581" r:id="rId19"/>
    <p:sldId id="582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69" r:id="rId29"/>
    <p:sldId id="584" r:id="rId30"/>
    <p:sldId id="585" r:id="rId31"/>
    <p:sldId id="586" r:id="rId32"/>
    <p:sldId id="587" r:id="rId33"/>
    <p:sldId id="476" r:id="rId34"/>
    <p:sldId id="47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F7643F-91CD-4A1B-AEED-96FD85C19E00}" v="1" dt="2024-09-08T22:46:25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87427" autoAdjust="0"/>
  </p:normalViewPr>
  <p:slideViewPr>
    <p:cSldViewPr snapToGrid="0">
      <p:cViewPr varScale="1">
        <p:scale>
          <a:sx n="88" d="100"/>
          <a:sy n="88" d="100"/>
        </p:scale>
        <p:origin x="82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ssilis Glenis" userId="790fa712-67b4-4a9f-88bb-b4a4a1199d5e" providerId="ADAL" clId="{E7F7643F-91CD-4A1B-AEED-96FD85C19E00}"/>
    <pc:docChg chg="modSld">
      <pc:chgData name="Vassilis Glenis" userId="790fa712-67b4-4a9f-88bb-b4a4a1199d5e" providerId="ADAL" clId="{E7F7643F-91CD-4A1B-AEED-96FD85C19E00}" dt="2024-09-08T22:46:25.897" v="6"/>
      <pc:docMkLst>
        <pc:docMk/>
      </pc:docMkLst>
      <pc:sldChg chg="modNotesTx">
        <pc:chgData name="Vassilis Glenis" userId="790fa712-67b4-4a9f-88bb-b4a4a1199d5e" providerId="ADAL" clId="{E7F7643F-91CD-4A1B-AEED-96FD85C19E00}" dt="2024-09-08T22:44:17.707" v="4" actId="6549"/>
        <pc:sldMkLst>
          <pc:docMk/>
          <pc:sldMk cId="2162051041" sldId="280"/>
        </pc:sldMkLst>
      </pc:sldChg>
      <pc:sldChg chg="modNotesTx">
        <pc:chgData name="Vassilis Glenis" userId="790fa712-67b4-4a9f-88bb-b4a4a1199d5e" providerId="ADAL" clId="{E7F7643F-91CD-4A1B-AEED-96FD85C19E00}" dt="2024-09-08T22:44:43.233" v="5" actId="6549"/>
        <pc:sldMkLst>
          <pc:docMk/>
          <pc:sldMk cId="3731511069" sldId="476"/>
        </pc:sldMkLst>
      </pc:sldChg>
      <pc:sldChg chg="addSp modSp">
        <pc:chgData name="Vassilis Glenis" userId="790fa712-67b4-4a9f-88bb-b4a4a1199d5e" providerId="ADAL" clId="{E7F7643F-91CD-4A1B-AEED-96FD85C19E00}" dt="2024-09-08T22:46:25.897" v="6"/>
        <pc:sldMkLst>
          <pc:docMk/>
          <pc:sldMk cId="778375106" sldId="478"/>
        </pc:sldMkLst>
        <pc:picChg chg="add mod">
          <ac:chgData name="Vassilis Glenis" userId="790fa712-67b4-4a9f-88bb-b4a4a1199d5e" providerId="ADAL" clId="{E7F7643F-91CD-4A1B-AEED-96FD85C19E00}" dt="2024-09-08T22:46:25.897" v="6"/>
          <ac:picMkLst>
            <pc:docMk/>
            <pc:sldMk cId="778375106" sldId="478"/>
            <ac:picMk id="2" creationId="{4EBEEDED-A41B-EB46-5A0F-A272E6638516}"/>
          </ac:picMkLst>
        </pc:picChg>
      </pc:sldChg>
      <pc:sldChg chg="modNotesTx">
        <pc:chgData name="Vassilis Glenis" userId="790fa712-67b4-4a9f-88bb-b4a4a1199d5e" providerId="ADAL" clId="{E7F7643F-91CD-4A1B-AEED-96FD85C19E00}" dt="2024-09-08T22:43:44.329" v="0" actId="6549"/>
        <pc:sldMkLst>
          <pc:docMk/>
          <pc:sldMk cId="841565562" sldId="479"/>
        </pc:sldMkLst>
      </pc:sldChg>
      <pc:sldChg chg="modNotesTx">
        <pc:chgData name="Vassilis Glenis" userId="790fa712-67b4-4a9f-88bb-b4a4a1199d5e" providerId="ADAL" clId="{E7F7643F-91CD-4A1B-AEED-96FD85C19E00}" dt="2024-09-08T22:43:50.020" v="1" actId="6549"/>
        <pc:sldMkLst>
          <pc:docMk/>
          <pc:sldMk cId="594506603" sldId="567"/>
        </pc:sldMkLst>
      </pc:sldChg>
      <pc:sldChg chg="modNotesTx">
        <pc:chgData name="Vassilis Glenis" userId="790fa712-67b4-4a9f-88bb-b4a4a1199d5e" providerId="ADAL" clId="{E7F7643F-91CD-4A1B-AEED-96FD85C19E00}" dt="2024-09-08T22:44:03.564" v="2" actId="6549"/>
        <pc:sldMkLst>
          <pc:docMk/>
          <pc:sldMk cId="1630593220" sldId="572"/>
        </pc:sldMkLst>
      </pc:sldChg>
      <pc:sldChg chg="modNotesTx">
        <pc:chgData name="Vassilis Glenis" userId="790fa712-67b4-4a9f-88bb-b4a4a1199d5e" providerId="ADAL" clId="{E7F7643F-91CD-4A1B-AEED-96FD85C19E00}" dt="2024-09-08T22:44:09.811" v="3" actId="6549"/>
        <pc:sldMkLst>
          <pc:docMk/>
          <pc:sldMk cId="3169375957" sldId="5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BE66F-F7D7-4DAD-BCA3-ABAA2682215C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46C56-20DD-4C58-8459-D462F89D1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70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11661-0CE0-42F1-B5D7-12336551602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759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8E0B9-A302-4E66-A9BD-1C70319E8D2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791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Notes: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24565-330D-4E64-A96E-49C7873082C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299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11661-0CE0-42F1-B5D7-123365516025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510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11661-0CE0-42F1-B5D7-123365516025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088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11661-0CE0-42F1-B5D7-123365516025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441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11661-0CE0-42F1-B5D7-123365516025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674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11661-0CE0-42F1-B5D7-123365516025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208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11661-0CE0-42F1-B5D7-123365516025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868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C5EF4-0ABF-4A08-826C-D311747A325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444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11661-0CE0-42F1-B5D7-123365516025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442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C5EF4-0ABF-4A08-826C-D311747A325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459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11661-0CE0-42F1-B5D7-12336551602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643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11661-0CE0-42F1-B5D7-123365516025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906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11661-0CE0-42F1-B5D7-123365516025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798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11661-0CE0-42F1-B5D7-123365516025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450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3258-BC14-4BC9-9A2D-7756C2A39FE2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C305A-DC5A-4F29-A6DD-DE439D53A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387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3258-BC14-4BC9-9A2D-7756C2A39FE2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C305A-DC5A-4F29-A6DD-DE439D53A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227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3258-BC14-4BC9-9A2D-7756C2A39FE2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C305A-DC5A-4F29-A6DD-DE439D53A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103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5">
            <a:extLst>
              <a:ext uri="{FF2B5EF4-FFF2-40B4-BE49-F238E27FC236}">
                <a16:creationId xmlns:a16="http://schemas.microsoft.com/office/drawing/2014/main" id="{6108BDAC-53BD-C9D3-45E4-9954D1F7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807030"/>
            <a:ext cx="10515600" cy="88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1BCA-057F-6E1D-A798-7BA1A68F8A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701" y="1857374"/>
            <a:ext cx="11074670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71FCE0F-700D-2853-DCC9-1B91F9045AD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08/09/2024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7849-C6C6-9345-3286-D68FB32199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FFD38-3D4B-172A-C2DD-E57859ADDD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667405-35A2-E73D-5A39-AD81287A3C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571" y="186311"/>
            <a:ext cx="9045575" cy="422275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Derailed Light" panose="020B0403030101060003" pitchFamily="34" charset="0"/>
              </a:defRPr>
            </a:lvl1pPr>
            <a:lvl2pPr marL="457205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 dirty="0"/>
              <a:t>Presentation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9007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3258-BC14-4BC9-9A2D-7756C2A39FE2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C305A-DC5A-4F29-A6DD-DE439D53A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782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3258-BC14-4BC9-9A2D-7756C2A39FE2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C305A-DC5A-4F29-A6DD-DE439D53A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623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3258-BC14-4BC9-9A2D-7756C2A39FE2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C305A-DC5A-4F29-A6DD-DE439D53A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870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3258-BC14-4BC9-9A2D-7756C2A39FE2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C305A-DC5A-4F29-A6DD-DE439D53A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633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3258-BC14-4BC9-9A2D-7756C2A39FE2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C305A-DC5A-4F29-A6DD-DE439D53A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467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3258-BC14-4BC9-9A2D-7756C2A39FE2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C305A-DC5A-4F29-A6DD-DE439D53A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03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3258-BC14-4BC9-9A2D-7756C2A39FE2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C305A-DC5A-4F29-A6DD-DE439D53A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74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3258-BC14-4BC9-9A2D-7756C2A39FE2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C305A-DC5A-4F29-A6DD-DE439D53A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646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73258-BC14-4BC9-9A2D-7756C2A39FE2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C305A-DC5A-4F29-A6DD-DE439D53A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24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5425" y="1133476"/>
            <a:ext cx="9172575" cy="5362574"/>
          </a:xfrm>
        </p:spPr>
        <p:txBody>
          <a:bodyPr>
            <a:normAutofit fontScale="90000"/>
          </a:bodyPr>
          <a:lstStyle/>
          <a:p>
            <a:br>
              <a:rPr lang="en-GB" sz="3600" b="1" dirty="0"/>
            </a:br>
            <a:br>
              <a:rPr lang="en-GB" sz="3600" b="1" dirty="0"/>
            </a:br>
            <a:br>
              <a:rPr lang="en-GB" sz="3600" b="1" dirty="0"/>
            </a:br>
            <a:r>
              <a:rPr lang="en-GB" sz="2800" b="1" dirty="0"/>
              <a:t>Sewer Overflow Flood Risk Analysis </a:t>
            </a:r>
            <a:r>
              <a:rPr lang="en-GB" sz="2800" b="1" dirty="0" err="1"/>
              <a:t>MOdel</a:t>
            </a:r>
            <a:r>
              <a:rPr lang="en-GB" sz="2800" b="1" dirty="0"/>
              <a:t> Dafni Enabled</a:t>
            </a:r>
            <a:br>
              <a:rPr lang="en-GB" sz="3600" b="1" dirty="0"/>
            </a:br>
            <a:br>
              <a:rPr lang="en-GB" sz="3600" b="1" dirty="0"/>
            </a:br>
            <a:br>
              <a:rPr lang="en-GB" sz="3600" b="1" dirty="0"/>
            </a:br>
            <a:br>
              <a:rPr lang="en-GB" sz="3600" b="1" dirty="0"/>
            </a:br>
            <a:r>
              <a:rPr lang="en-GB" sz="2200" b="1" dirty="0"/>
              <a:t>Vassilis Glenis, Claire Walsh, Chris Kilsby </a:t>
            </a:r>
            <a:br>
              <a:rPr lang="en-GB" sz="2200" b="1" dirty="0"/>
            </a:br>
            <a:r>
              <a:rPr lang="en-GB" sz="2200" b="1" dirty="0"/>
              <a:t>James Mckenna, Christos Iliadis, Stephen Birkinshaw</a:t>
            </a:r>
            <a:br>
              <a:rPr lang="en-GB" sz="3200" dirty="0"/>
            </a:br>
            <a:br>
              <a:rPr lang="en-GB" sz="3200" dirty="0"/>
            </a:br>
            <a:br>
              <a:rPr lang="en-GB" sz="3200" dirty="0"/>
            </a:br>
            <a:r>
              <a:rPr lang="en-GB" sz="2200" b="1" dirty="0"/>
              <a:t>Newcastle University</a:t>
            </a:r>
            <a:br>
              <a:rPr lang="en-GB" sz="3600" dirty="0"/>
            </a:br>
            <a:endParaRPr lang="en-GB" sz="3600" dirty="0"/>
          </a:p>
        </p:txBody>
      </p:sp>
      <p:pic>
        <p:nvPicPr>
          <p:cNvPr id="3" name="Google Shape;120;p1" descr="D:\Laptop\Conferences &amp; Papers\newcastle_master_col.jpg">
            <a:extLst>
              <a:ext uri="{FF2B5EF4-FFF2-40B4-BE49-F238E27FC236}">
                <a16:creationId xmlns:a16="http://schemas.microsoft.com/office/drawing/2014/main" id="{812BE434-CB6A-CB20-50A9-1CCD7413C6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48019" y="275300"/>
            <a:ext cx="2160240" cy="75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3671FF-6839-6EA9-CED7-856D8C099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41" y="302980"/>
            <a:ext cx="1689144" cy="83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38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61452" y="32840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Aim of the project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650" y="881287"/>
            <a:ext cx="107823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/>
              <a:t>Develop and demonstrate a platform on DAFNI for understanding and simulating urban drainage for any UK city. </a:t>
            </a:r>
          </a:p>
          <a:p>
            <a:pPr algn="just"/>
            <a:endParaRPr lang="en-GB" sz="2000" dirty="0"/>
          </a:p>
          <a:p>
            <a:pPr algn="just"/>
            <a:endParaRPr lang="en-GB" sz="2000" dirty="0"/>
          </a:p>
          <a:p>
            <a:pPr algn="just"/>
            <a:r>
              <a:rPr lang="en-GB" sz="2000" dirty="0"/>
              <a:t>Functionality to design and test a range of strategies to mitigate Storm Overflows spills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837040-6E20-3384-E9D8-B58B0E40C1BB}"/>
              </a:ext>
            </a:extLst>
          </p:cNvPr>
          <p:cNvSpPr txBox="1"/>
          <p:nvPr/>
        </p:nvSpPr>
        <p:spPr>
          <a:xfrm>
            <a:off x="628650" y="2861155"/>
            <a:ext cx="104017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/>
              <a:t>How?</a:t>
            </a:r>
          </a:p>
          <a:p>
            <a:pPr algn="just"/>
            <a:endParaRPr lang="en-GB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Extend functionality to allow users to assess the effectiveness of blue-green mitigation features</a:t>
            </a:r>
          </a:p>
          <a:p>
            <a:pPr algn="just"/>
            <a:endParaRPr lang="en-GB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Optimise BGI design using a Genetic Algorithm tool to optimise the location of BGI to allow users to assess flood and storm overflow risk </a:t>
            </a:r>
          </a:p>
          <a:p>
            <a:pPr algn="just"/>
            <a:endParaRPr lang="en-GB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Develop and demonstrate a platform on DAFNI for understanding and simulating urban drainage for any UK city. </a:t>
            </a:r>
          </a:p>
          <a:p>
            <a:pPr algn="just"/>
            <a:endParaRPr lang="en-GB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Functionality to design and test a range of strategies to mitigate Storm Overflows spills</a:t>
            </a:r>
          </a:p>
        </p:txBody>
      </p:sp>
    </p:spTree>
    <p:extLst>
      <p:ext uri="{BB962C8B-B14F-4D97-AF65-F5344CB8AC3E}">
        <p14:creationId xmlns:p14="http://schemas.microsoft.com/office/powerpoint/2010/main" val="3169375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91AAB-3F5C-80CC-511E-F82CD81E37A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5038" y="6144840"/>
            <a:ext cx="11074670" cy="3708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		</a:t>
            </a:r>
            <a:r>
              <a:rPr lang="en-US" sz="2600" dirty="0"/>
              <a:t>Permeable Surfaces: Intervention		  Impact</a:t>
            </a:r>
            <a:endParaRPr lang="en-GB" sz="2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D4B51A-0168-D980-560A-86369ACBD2C7}"/>
              </a:ext>
            </a:extLst>
          </p:cNvPr>
          <p:cNvSpPr txBox="1">
            <a:spLocks/>
          </p:cNvSpPr>
          <p:nvPr/>
        </p:nvSpPr>
        <p:spPr>
          <a:xfrm>
            <a:off x="1561452" y="32840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solidFill>
                  <a:schemeClr val="tx1"/>
                </a:solidFill>
              </a:rPr>
              <a:t>Extended functionality and modelling of blue-green features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93042E-21B5-013F-3447-E6ABECD6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758"/>
            <a:ext cx="12192000" cy="54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55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37667" y="2413182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/>
              <a:t>Multi-Objective Optimisation Algorithms for </a:t>
            </a:r>
          </a:p>
          <a:p>
            <a:pPr algn="ctr"/>
            <a:r>
              <a:rPr lang="en-GB" sz="3200" b="1" dirty="0"/>
              <a:t>Automated Design</a:t>
            </a:r>
          </a:p>
          <a:p>
            <a:pPr algn="ctr"/>
            <a:endParaRPr lang="en-GB" sz="3200" b="1" dirty="0"/>
          </a:p>
          <a:p>
            <a:pPr algn="ctr"/>
            <a:r>
              <a:rPr lang="en-GB" sz="3200" b="1" dirty="0"/>
              <a:t>i.e. where to put the interventions?</a:t>
            </a:r>
          </a:p>
          <a:p>
            <a:pPr algn="ctr"/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815640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09DD8C98-086E-14A5-F95F-9821D005405B}"/>
              </a:ext>
            </a:extLst>
          </p:cNvPr>
          <p:cNvGrpSpPr/>
          <p:nvPr/>
        </p:nvGrpSpPr>
        <p:grpSpPr>
          <a:xfrm>
            <a:off x="337981" y="3352064"/>
            <a:ext cx="4564800" cy="2721600"/>
            <a:chOff x="554400" y="1094400"/>
            <a:chExt cx="4564800" cy="2721600"/>
          </a:xfrm>
        </p:grpSpPr>
        <p:pic>
          <p:nvPicPr>
            <p:cNvPr id="3" name="Picture 2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0D3057BC-CA54-0612-35AB-27E8D460E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8746" r="10653" b="8861"/>
            <a:stretch/>
          </p:blipFill>
          <p:spPr>
            <a:xfrm>
              <a:off x="554400" y="1094400"/>
              <a:ext cx="4564800" cy="27216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F5CD8F-D283-6834-9A2E-D667F1924D4B}"/>
                </a:ext>
              </a:extLst>
            </p:cNvPr>
            <p:cNvSpPr txBox="1"/>
            <p:nvPr/>
          </p:nvSpPr>
          <p:spPr>
            <a:xfrm>
              <a:off x="1692000" y="1094400"/>
              <a:ext cx="3770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BC59F9-7A16-3D41-D1CE-6664A3B48DDD}"/>
                </a:ext>
              </a:extLst>
            </p:cNvPr>
            <p:cNvSpPr txBox="1"/>
            <p:nvPr/>
          </p:nvSpPr>
          <p:spPr>
            <a:xfrm>
              <a:off x="973200" y="1693200"/>
              <a:ext cx="3770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42FF8C-57B3-60CA-6167-3BC07B608640}"/>
                </a:ext>
              </a:extLst>
            </p:cNvPr>
            <p:cNvSpPr txBox="1"/>
            <p:nvPr/>
          </p:nvSpPr>
          <p:spPr>
            <a:xfrm>
              <a:off x="1880513" y="1636775"/>
              <a:ext cx="3770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35CFF0-9EFA-5D06-E3D6-228E42C35FB7}"/>
                </a:ext>
              </a:extLst>
            </p:cNvPr>
            <p:cNvSpPr txBox="1"/>
            <p:nvPr/>
          </p:nvSpPr>
          <p:spPr>
            <a:xfrm>
              <a:off x="2836800" y="1636775"/>
              <a:ext cx="3770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84CF98-7A20-2D5F-95EE-27E385DE1D5A}"/>
                </a:ext>
              </a:extLst>
            </p:cNvPr>
            <p:cNvSpPr txBox="1"/>
            <p:nvPr/>
          </p:nvSpPr>
          <p:spPr>
            <a:xfrm>
              <a:off x="1350226" y="2146185"/>
              <a:ext cx="3770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118DDE-516C-4F3D-DE22-B7BAA36B2D06}"/>
                </a:ext>
              </a:extLst>
            </p:cNvPr>
            <p:cNvSpPr txBox="1"/>
            <p:nvPr/>
          </p:nvSpPr>
          <p:spPr>
            <a:xfrm>
              <a:off x="2222287" y="2146185"/>
              <a:ext cx="3770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C85DAE-1177-0501-F548-BBF55C36D5E8}"/>
                </a:ext>
              </a:extLst>
            </p:cNvPr>
            <p:cNvSpPr txBox="1"/>
            <p:nvPr/>
          </p:nvSpPr>
          <p:spPr>
            <a:xfrm>
              <a:off x="3053365" y="2146185"/>
              <a:ext cx="3770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8C4CC3-6734-464D-6830-B2374CBF4E0E}"/>
                </a:ext>
              </a:extLst>
            </p:cNvPr>
            <p:cNvSpPr txBox="1"/>
            <p:nvPr/>
          </p:nvSpPr>
          <p:spPr>
            <a:xfrm>
              <a:off x="3756212" y="2146185"/>
              <a:ext cx="3770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B58DA1-A930-FB63-8721-1054CC5742C3}"/>
                </a:ext>
              </a:extLst>
            </p:cNvPr>
            <p:cNvSpPr txBox="1"/>
            <p:nvPr/>
          </p:nvSpPr>
          <p:spPr>
            <a:xfrm>
              <a:off x="1806748" y="2528985"/>
              <a:ext cx="3770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AF4AC8-E30A-C518-2644-32214F9D1953}"/>
                </a:ext>
              </a:extLst>
            </p:cNvPr>
            <p:cNvSpPr txBox="1"/>
            <p:nvPr/>
          </p:nvSpPr>
          <p:spPr>
            <a:xfrm>
              <a:off x="2925134" y="2594087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95D180-FA42-8BBC-344E-95563827A5DD}"/>
                </a:ext>
              </a:extLst>
            </p:cNvPr>
            <p:cNvSpPr txBox="1"/>
            <p:nvPr/>
          </p:nvSpPr>
          <p:spPr>
            <a:xfrm>
              <a:off x="3585451" y="2719482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19DC59-ADED-48EC-EFC2-5C3F787445F4}"/>
                </a:ext>
              </a:extLst>
            </p:cNvPr>
            <p:cNvSpPr txBox="1"/>
            <p:nvPr/>
          </p:nvSpPr>
          <p:spPr>
            <a:xfrm>
              <a:off x="4133238" y="2905780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5ADCF9F-4A67-E698-3754-4DCDA375182C}"/>
              </a:ext>
            </a:extLst>
          </p:cNvPr>
          <p:cNvGrpSpPr/>
          <p:nvPr/>
        </p:nvGrpSpPr>
        <p:grpSpPr>
          <a:xfrm>
            <a:off x="3681333" y="-21874"/>
            <a:ext cx="4820550" cy="2939633"/>
            <a:chOff x="4982846" y="684377"/>
            <a:chExt cx="4820550" cy="293963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0AD88A-5A50-F031-ED74-B038A64CE2F2}"/>
                </a:ext>
              </a:extLst>
            </p:cNvPr>
            <p:cNvSpPr txBox="1"/>
            <p:nvPr/>
          </p:nvSpPr>
          <p:spPr>
            <a:xfrm>
              <a:off x="4982846" y="1552165"/>
              <a:ext cx="48205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/>
                <a:t>[0, 0, 0, 0, 0, 0, 0, 0, 0, 0, 0, 0]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6389E34-32F3-978A-8523-AF9D5DF4578C}"/>
                </a:ext>
              </a:extLst>
            </p:cNvPr>
            <p:cNvGrpSpPr/>
            <p:nvPr/>
          </p:nvGrpSpPr>
          <p:grpSpPr>
            <a:xfrm>
              <a:off x="4982846" y="684377"/>
              <a:ext cx="4644220" cy="2939633"/>
              <a:chOff x="4982846" y="684377"/>
              <a:chExt cx="4644220" cy="293963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A1CF96-908E-412D-8528-9981A9B12403}"/>
                  </a:ext>
                </a:extLst>
              </p:cNvPr>
              <p:cNvSpPr txBox="1"/>
              <p:nvPr/>
            </p:nvSpPr>
            <p:spPr>
              <a:xfrm rot="16200000">
                <a:off x="4836612" y="1054933"/>
                <a:ext cx="877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/>
                  <a:t>Zone 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FF8519-9F07-525A-3E81-9B6AE424958D}"/>
                  </a:ext>
                </a:extLst>
              </p:cNvPr>
              <p:cNvSpPr txBox="1"/>
              <p:nvPr/>
            </p:nvSpPr>
            <p:spPr>
              <a:xfrm rot="16200000">
                <a:off x="5205945" y="1054932"/>
                <a:ext cx="877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/>
                  <a:t>Zone 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F2DAD2-BC43-DA8F-232D-5E20274730EC}"/>
                  </a:ext>
                </a:extLst>
              </p:cNvPr>
              <p:cNvSpPr txBox="1"/>
              <p:nvPr/>
            </p:nvSpPr>
            <p:spPr>
              <a:xfrm rot="16200000">
                <a:off x="5572933" y="1054931"/>
                <a:ext cx="877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/>
                  <a:t>Zone 3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2AD6641-E7EB-71E1-F663-68C1FEFA32BA}"/>
                  </a:ext>
                </a:extLst>
              </p:cNvPr>
              <p:cNvSpPr txBox="1"/>
              <p:nvPr/>
            </p:nvSpPr>
            <p:spPr>
              <a:xfrm rot="16200000">
                <a:off x="5935066" y="1054930"/>
                <a:ext cx="877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/>
                  <a:t>Zone 4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7A7362-91C9-FEFB-1E0A-51BE39231899}"/>
                  </a:ext>
                </a:extLst>
              </p:cNvPr>
              <p:cNvSpPr txBox="1"/>
              <p:nvPr/>
            </p:nvSpPr>
            <p:spPr>
              <a:xfrm rot="16200000">
                <a:off x="6297199" y="1054933"/>
                <a:ext cx="877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/>
                  <a:t>Zone 5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C4DDBF-0FB9-7C5B-E27B-5212D41F4631}"/>
                  </a:ext>
                </a:extLst>
              </p:cNvPr>
              <p:cNvSpPr txBox="1"/>
              <p:nvPr/>
            </p:nvSpPr>
            <p:spPr>
              <a:xfrm rot="16200000">
                <a:off x="6666532" y="1054932"/>
                <a:ext cx="877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/>
                  <a:t>Zone 6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3DA9C9C-EF28-10D1-E132-AA5D538CC5AF}"/>
                  </a:ext>
                </a:extLst>
              </p:cNvPr>
              <p:cNvSpPr txBox="1"/>
              <p:nvPr/>
            </p:nvSpPr>
            <p:spPr>
              <a:xfrm rot="16200000">
                <a:off x="7033520" y="1054931"/>
                <a:ext cx="877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/>
                  <a:t>Zone 7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146D82D-34F3-4D62-86E2-37BF570A207E}"/>
                  </a:ext>
                </a:extLst>
              </p:cNvPr>
              <p:cNvSpPr txBox="1"/>
              <p:nvPr/>
            </p:nvSpPr>
            <p:spPr>
              <a:xfrm rot="16200000">
                <a:off x="7381253" y="1054930"/>
                <a:ext cx="877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/>
                  <a:t>Zone 8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AD59D6D-1FEA-99E1-A117-CB5E2C4258ED}"/>
                  </a:ext>
                </a:extLst>
              </p:cNvPr>
              <p:cNvSpPr txBox="1"/>
              <p:nvPr/>
            </p:nvSpPr>
            <p:spPr>
              <a:xfrm rot="16200000">
                <a:off x="7757786" y="1065132"/>
                <a:ext cx="877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/>
                  <a:t>Zone 9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3F33749-C610-D3AE-86E7-B321612E573E}"/>
                  </a:ext>
                </a:extLst>
              </p:cNvPr>
              <p:cNvSpPr txBox="1"/>
              <p:nvPr/>
            </p:nvSpPr>
            <p:spPr>
              <a:xfrm rot="16200000">
                <a:off x="8065403" y="1007531"/>
                <a:ext cx="1001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/>
                  <a:t>Zone 10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B440573-84EA-F07D-8D11-D7F9AD2D9661}"/>
                  </a:ext>
                </a:extLst>
              </p:cNvPr>
              <p:cNvSpPr txBox="1"/>
              <p:nvPr/>
            </p:nvSpPr>
            <p:spPr>
              <a:xfrm rot="16200000">
                <a:off x="8425191" y="1000330"/>
                <a:ext cx="1001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/>
                  <a:t>Zone 11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EAC942-23BD-D2E9-1D3B-0AA6E44C92F5}"/>
                  </a:ext>
                </a:extLst>
              </p:cNvPr>
              <p:cNvSpPr txBox="1"/>
              <p:nvPr/>
            </p:nvSpPr>
            <p:spPr>
              <a:xfrm rot="16200000">
                <a:off x="8787324" y="1000329"/>
                <a:ext cx="1001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/>
                  <a:t>Zone 12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2A1E9CE-4E2B-242B-9D52-44C72BB2B26C}"/>
                  </a:ext>
                </a:extLst>
              </p:cNvPr>
              <p:cNvSpPr txBox="1"/>
              <p:nvPr/>
            </p:nvSpPr>
            <p:spPr>
              <a:xfrm>
                <a:off x="4982846" y="3100790"/>
                <a:ext cx="46442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/>
                  <a:t>[1, 1, 1, 1, 1, 1, 1, 1, 1, 1, 1, 1]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A7999FF-8526-4549-2AF5-0728588A34FD}"/>
                  </a:ext>
                </a:extLst>
              </p:cNvPr>
              <p:cNvSpPr/>
              <p:nvPr/>
            </p:nvSpPr>
            <p:spPr>
              <a:xfrm>
                <a:off x="5177246" y="811243"/>
                <a:ext cx="198211" cy="27216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50ED3C3-DD6C-2C30-B6C6-FE8B5ECA0F99}"/>
                  </a:ext>
                </a:extLst>
              </p:cNvPr>
              <p:cNvSpPr/>
              <p:nvPr/>
            </p:nvSpPr>
            <p:spPr>
              <a:xfrm>
                <a:off x="5539956" y="808241"/>
                <a:ext cx="198211" cy="27216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9206F3A-F63A-266C-A064-4AC516E97DD7}"/>
                  </a:ext>
                </a:extLst>
              </p:cNvPr>
              <p:cNvSpPr/>
              <p:nvPr/>
            </p:nvSpPr>
            <p:spPr>
              <a:xfrm>
                <a:off x="5902106" y="815441"/>
                <a:ext cx="198211" cy="27216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BFE3C88-3798-AF5A-B7B1-B0448507BD9C}"/>
                  </a:ext>
                </a:extLst>
              </p:cNvPr>
              <p:cNvSpPr/>
              <p:nvPr/>
            </p:nvSpPr>
            <p:spPr>
              <a:xfrm>
                <a:off x="6270701" y="801041"/>
                <a:ext cx="198211" cy="27216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CCDB8FC-7FCB-8B4B-A57A-ACDCEC149A29}"/>
                  </a:ext>
                </a:extLst>
              </p:cNvPr>
              <p:cNvSpPr/>
              <p:nvPr/>
            </p:nvSpPr>
            <p:spPr>
              <a:xfrm>
                <a:off x="6632096" y="801041"/>
                <a:ext cx="198211" cy="27216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394CF7F-C058-FBCE-278D-625ECDE31A11}"/>
                  </a:ext>
                </a:extLst>
              </p:cNvPr>
              <p:cNvSpPr/>
              <p:nvPr/>
            </p:nvSpPr>
            <p:spPr>
              <a:xfrm>
                <a:off x="7000538" y="801287"/>
                <a:ext cx="198211" cy="27216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15EB207-A516-E83A-C32E-49FA928BE328}"/>
                  </a:ext>
                </a:extLst>
              </p:cNvPr>
              <p:cNvSpPr/>
              <p:nvPr/>
            </p:nvSpPr>
            <p:spPr>
              <a:xfrm>
                <a:off x="7362516" y="801287"/>
                <a:ext cx="198211" cy="27216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CCA2D64-F37F-45C7-B1C5-9E45A213DD19}"/>
                  </a:ext>
                </a:extLst>
              </p:cNvPr>
              <p:cNvSpPr/>
              <p:nvPr/>
            </p:nvSpPr>
            <p:spPr>
              <a:xfrm>
                <a:off x="7724549" y="801287"/>
                <a:ext cx="198211" cy="27216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482BA2A-DB6C-5CB2-FF80-0D59D1879F65}"/>
                  </a:ext>
                </a:extLst>
              </p:cNvPr>
              <p:cNvSpPr/>
              <p:nvPr/>
            </p:nvSpPr>
            <p:spPr>
              <a:xfrm>
                <a:off x="8093245" y="801041"/>
                <a:ext cx="198211" cy="27216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FCF2261-5CFA-3E7D-4C0D-73480F6BF31B}"/>
                  </a:ext>
                </a:extLst>
              </p:cNvPr>
              <p:cNvSpPr/>
              <p:nvPr/>
            </p:nvSpPr>
            <p:spPr>
              <a:xfrm>
                <a:off x="8461125" y="794087"/>
                <a:ext cx="198211" cy="27216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DC5D682-58F3-968D-922B-0097923E39B9}"/>
                  </a:ext>
                </a:extLst>
              </p:cNvPr>
              <p:cNvSpPr/>
              <p:nvPr/>
            </p:nvSpPr>
            <p:spPr>
              <a:xfrm>
                <a:off x="8823275" y="794087"/>
                <a:ext cx="198211" cy="27216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EB7911A-B4CD-3F4F-E06B-2026E65E4919}"/>
                  </a:ext>
                </a:extLst>
              </p:cNvPr>
              <p:cNvSpPr/>
              <p:nvPr/>
            </p:nvSpPr>
            <p:spPr>
              <a:xfrm>
                <a:off x="9181742" y="779687"/>
                <a:ext cx="198211" cy="27216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6CD42EE-6FDE-019C-2026-6C5BBDE965EB}"/>
              </a:ext>
            </a:extLst>
          </p:cNvPr>
          <p:cNvSpPr txBox="1"/>
          <p:nvPr/>
        </p:nvSpPr>
        <p:spPr>
          <a:xfrm>
            <a:off x="8163895" y="969242"/>
            <a:ext cx="313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No interventions in any zone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48DFDC2-E777-F3E1-9A13-54D8BEBB91EF}"/>
              </a:ext>
            </a:extLst>
          </p:cNvPr>
          <p:cNvSpPr txBox="1"/>
          <p:nvPr/>
        </p:nvSpPr>
        <p:spPr>
          <a:xfrm>
            <a:off x="8168540" y="2505682"/>
            <a:ext cx="280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Interventions in all zones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B9DFCB2-1C6C-8AF0-886D-1C37A81B0571}"/>
              </a:ext>
            </a:extLst>
          </p:cNvPr>
          <p:cNvCxnSpPr/>
          <p:nvPr/>
        </p:nvCxnSpPr>
        <p:spPr>
          <a:xfrm>
            <a:off x="3557654" y="960102"/>
            <a:ext cx="1982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C6B9B1B-8778-5AE7-690F-5FFCEEBA6600}"/>
              </a:ext>
            </a:extLst>
          </p:cNvPr>
          <p:cNvCxnSpPr/>
          <p:nvPr/>
        </p:nvCxnSpPr>
        <p:spPr>
          <a:xfrm>
            <a:off x="3557654" y="2864849"/>
            <a:ext cx="1982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4A40883-E6E9-1C41-7053-1B459A3F0DDC}"/>
              </a:ext>
            </a:extLst>
          </p:cNvPr>
          <p:cNvCxnSpPr>
            <a:cxnSpLocks/>
          </p:cNvCxnSpPr>
          <p:nvPr/>
        </p:nvCxnSpPr>
        <p:spPr>
          <a:xfrm>
            <a:off x="3564159" y="960102"/>
            <a:ext cx="0" cy="19131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3122CA45-37DD-FC5D-D592-E79D4015C386}"/>
              </a:ext>
            </a:extLst>
          </p:cNvPr>
          <p:cNvSpPr txBox="1"/>
          <p:nvPr/>
        </p:nvSpPr>
        <p:spPr>
          <a:xfrm>
            <a:off x="-20873" y="1737659"/>
            <a:ext cx="366081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2</a:t>
            </a:r>
            <a:r>
              <a:rPr lang="en-GB" sz="2800" baseline="30000">
                <a:solidFill>
                  <a:srgbClr val="FF0000"/>
                </a:solidFill>
              </a:rPr>
              <a:t>No. Zones </a:t>
            </a:r>
            <a:r>
              <a:rPr lang="en-GB" sz="2800">
                <a:solidFill>
                  <a:srgbClr val="FF0000"/>
                </a:solidFill>
              </a:rPr>
              <a:t>Combinations</a:t>
            </a:r>
            <a:endParaRPr lang="en-GB" sz="2800" baseline="30000">
              <a:solidFill>
                <a:srgbClr val="FF00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08E75F5-E274-1736-60B3-A5D2FDA6D322}"/>
              </a:ext>
            </a:extLst>
          </p:cNvPr>
          <p:cNvSpPr txBox="1"/>
          <p:nvPr/>
        </p:nvSpPr>
        <p:spPr>
          <a:xfrm rot="5400000">
            <a:off x="3460860" y="1463134"/>
            <a:ext cx="13547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/>
              <a:t>…….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504D60E-D29E-587E-2A14-8806DF2EFEF4}"/>
              </a:ext>
            </a:extLst>
          </p:cNvPr>
          <p:cNvSpPr txBox="1"/>
          <p:nvPr/>
        </p:nvSpPr>
        <p:spPr>
          <a:xfrm rot="5400000">
            <a:off x="3822060" y="1464334"/>
            <a:ext cx="13547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/>
              <a:t>…….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470E321-8BE4-8370-0013-5E1668E9BC7E}"/>
              </a:ext>
            </a:extLst>
          </p:cNvPr>
          <p:cNvSpPr txBox="1"/>
          <p:nvPr/>
        </p:nvSpPr>
        <p:spPr>
          <a:xfrm rot="5400000">
            <a:off x="4183260" y="1465534"/>
            <a:ext cx="13547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/>
              <a:t>…….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20DFBFC-1120-0FC5-046B-792B3A1D1A1B}"/>
              </a:ext>
            </a:extLst>
          </p:cNvPr>
          <p:cNvSpPr txBox="1"/>
          <p:nvPr/>
        </p:nvSpPr>
        <p:spPr>
          <a:xfrm rot="5400000">
            <a:off x="4551660" y="1459534"/>
            <a:ext cx="13547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/>
              <a:t>…….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CB23348-76B8-51BB-7378-9A2DB1E1F8C0}"/>
              </a:ext>
            </a:extLst>
          </p:cNvPr>
          <p:cNvSpPr txBox="1"/>
          <p:nvPr/>
        </p:nvSpPr>
        <p:spPr>
          <a:xfrm rot="5400000">
            <a:off x="4912860" y="1460734"/>
            <a:ext cx="13547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/>
              <a:t>…….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6BBFEA-E19B-B51C-0082-1E95F77B36AC}"/>
              </a:ext>
            </a:extLst>
          </p:cNvPr>
          <p:cNvSpPr txBox="1"/>
          <p:nvPr/>
        </p:nvSpPr>
        <p:spPr>
          <a:xfrm rot="5400000">
            <a:off x="5281260" y="1461934"/>
            <a:ext cx="13547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/>
              <a:t>…….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5F002DA-75D1-2F34-1CA8-900AC7600430}"/>
              </a:ext>
            </a:extLst>
          </p:cNvPr>
          <p:cNvSpPr txBox="1"/>
          <p:nvPr/>
        </p:nvSpPr>
        <p:spPr>
          <a:xfrm rot="5400000">
            <a:off x="5642460" y="1455934"/>
            <a:ext cx="13547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/>
              <a:t>…….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B8287C1-B967-CF7B-E064-506B94AE94D5}"/>
              </a:ext>
            </a:extLst>
          </p:cNvPr>
          <p:cNvSpPr txBox="1"/>
          <p:nvPr/>
        </p:nvSpPr>
        <p:spPr>
          <a:xfrm rot="5400000">
            <a:off x="6003660" y="1457134"/>
            <a:ext cx="13547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/>
              <a:t>…….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354C69F-DD0F-15B9-A915-257CF3394B2C}"/>
              </a:ext>
            </a:extLst>
          </p:cNvPr>
          <p:cNvSpPr txBox="1"/>
          <p:nvPr/>
        </p:nvSpPr>
        <p:spPr>
          <a:xfrm rot="5400000">
            <a:off x="6372060" y="1458334"/>
            <a:ext cx="13547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/>
              <a:t>…….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8D461CD-86F8-6B5E-12BD-E64752140376}"/>
              </a:ext>
            </a:extLst>
          </p:cNvPr>
          <p:cNvSpPr txBox="1"/>
          <p:nvPr/>
        </p:nvSpPr>
        <p:spPr>
          <a:xfrm rot="5400000">
            <a:off x="6740460" y="1459534"/>
            <a:ext cx="13547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/>
              <a:t>…….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15E612B-2812-2B6F-ECBB-CF9A4298A821}"/>
              </a:ext>
            </a:extLst>
          </p:cNvPr>
          <p:cNvSpPr txBox="1"/>
          <p:nvPr/>
        </p:nvSpPr>
        <p:spPr>
          <a:xfrm rot="5400000">
            <a:off x="7101660" y="1467934"/>
            <a:ext cx="13547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/>
              <a:t>…….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E7E92BA-E806-1E62-180D-FA291CEDA054}"/>
              </a:ext>
            </a:extLst>
          </p:cNvPr>
          <p:cNvSpPr txBox="1"/>
          <p:nvPr/>
        </p:nvSpPr>
        <p:spPr>
          <a:xfrm rot="5400000">
            <a:off x="7457088" y="1470445"/>
            <a:ext cx="13547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/>
              <a:t>…….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45109938-473D-9F07-7271-D0B870AC26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2"/>
          <a:stretch/>
        </p:blipFill>
        <p:spPr>
          <a:xfrm>
            <a:off x="5305949" y="2871032"/>
            <a:ext cx="6384120" cy="3986964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B7BCAD8-E2CB-0B2B-A90D-6A5815B0F5D7}"/>
              </a:ext>
            </a:extLst>
          </p:cNvPr>
          <p:cNvCxnSpPr>
            <a:cxnSpLocks/>
          </p:cNvCxnSpPr>
          <p:nvPr/>
        </p:nvCxnSpPr>
        <p:spPr>
          <a:xfrm>
            <a:off x="9611406" y="2873249"/>
            <a:ext cx="1904074" cy="3015509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4D27383-9F1B-CDD8-46B9-D5EB09A2737D}"/>
              </a:ext>
            </a:extLst>
          </p:cNvPr>
          <p:cNvCxnSpPr>
            <a:cxnSpLocks/>
            <a:stCxn id="58" idx="2"/>
          </p:cNvCxnSpPr>
          <p:nvPr/>
        </p:nvCxnSpPr>
        <p:spPr>
          <a:xfrm flipH="1">
            <a:off x="5807713" y="1338574"/>
            <a:ext cx="3921803" cy="1944626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051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D4435DA-CD4A-0723-AE4F-9FE4599FD8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t="4449" r="9764" b="7716"/>
          <a:stretch/>
        </p:blipFill>
        <p:spPr>
          <a:xfrm>
            <a:off x="0" y="2279"/>
            <a:ext cx="12192000" cy="420384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9E0C5F9-897A-95B5-38C6-A289D9973FBE}"/>
              </a:ext>
            </a:extLst>
          </p:cNvPr>
          <p:cNvSpPr txBox="1">
            <a:spLocks/>
          </p:cNvSpPr>
          <p:nvPr/>
        </p:nvSpPr>
        <p:spPr>
          <a:xfrm>
            <a:off x="0" y="4380292"/>
            <a:ext cx="6096000" cy="208018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SPEA 2 &amp; NSGA II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Fixed population size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Use distance metrics to encourage spread of solutions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Seeks Pareto optimal set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9003DFA-36FB-6E89-040A-DE82159538F2}"/>
              </a:ext>
            </a:extLst>
          </p:cNvPr>
          <p:cNvSpPr txBox="1">
            <a:spLocks/>
          </p:cNvSpPr>
          <p:nvPr/>
        </p:nvSpPr>
        <p:spPr>
          <a:xfrm>
            <a:off x="6294000" y="4368412"/>
            <a:ext cx="5898000" cy="208018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sng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ε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-MOEA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Dynamic population size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Objective space divided into hypercubes to ensure spread of solutions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Seeks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ε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-Pareto optimal set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79685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C6EC2-394A-E32F-978B-FFF973E2A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425"/>
            <a:ext cx="10953206" cy="5110752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/>
              <a:t>More efficient than standard NSGA-II and SPEA 2 algorithms</a:t>
            </a:r>
          </a:p>
          <a:p>
            <a:endParaRPr lang="en-GB" sz="2200" dirty="0"/>
          </a:p>
          <a:p>
            <a:r>
              <a:rPr lang="en-GB" sz="2200" dirty="0"/>
              <a:t>Use of epsilon dominance concepts enables a practitioner to customise the number of optimal options the algorithm will seek</a:t>
            </a:r>
          </a:p>
          <a:p>
            <a:endParaRPr lang="en-GB" sz="2200" dirty="0"/>
          </a:p>
          <a:p>
            <a:r>
              <a:rPr lang="en-GB" sz="2200" dirty="0"/>
              <a:t>Finding entirety of the Pareto set is costly and inefficient since practitioners are dealing with uncertainty whereby small differences in neighbouring solutions are meaningless</a:t>
            </a:r>
          </a:p>
          <a:p>
            <a:endParaRPr lang="en-GB" sz="2200" dirty="0"/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Key features:</a:t>
            </a:r>
          </a:p>
          <a:p>
            <a:pPr marL="0" indent="0">
              <a:buNone/>
            </a:pPr>
            <a:endParaRPr lang="en-GB" sz="2200" b="1" dirty="0"/>
          </a:p>
          <a:p>
            <a:r>
              <a:rPr lang="en-GB" sz="2200" dirty="0"/>
              <a:t>Adaptive population sizing</a:t>
            </a:r>
          </a:p>
          <a:p>
            <a:endParaRPr lang="en-GB" sz="2200" dirty="0"/>
          </a:p>
          <a:p>
            <a:r>
              <a:rPr lang="en-GB" sz="2200" dirty="0"/>
              <a:t>Self-termination criteria based on convergence</a:t>
            </a:r>
          </a:p>
          <a:p>
            <a:endParaRPr lang="en-GB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317977-A118-788D-1358-DCD2907BAF82}"/>
              </a:ext>
            </a:extLst>
          </p:cNvPr>
          <p:cNvSpPr txBox="1">
            <a:spLocks/>
          </p:cNvSpPr>
          <p:nvPr/>
        </p:nvSpPr>
        <p:spPr>
          <a:xfrm>
            <a:off x="1561452" y="32840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Epsilon MOEA   </a:t>
            </a:r>
          </a:p>
        </p:txBody>
      </p:sp>
    </p:spTree>
    <p:extLst>
      <p:ext uri="{BB962C8B-B14F-4D97-AF65-F5344CB8AC3E}">
        <p14:creationId xmlns:p14="http://schemas.microsoft.com/office/powerpoint/2010/main" val="1494391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showing the height of the earth&#10;&#10;Description automatically generated">
            <a:extLst>
              <a:ext uri="{FF2B5EF4-FFF2-40B4-BE49-F238E27FC236}">
                <a16:creationId xmlns:a16="http://schemas.microsoft.com/office/drawing/2014/main" id="{D930D55C-F82C-5A2E-7C40-AD102B698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87" y="1222494"/>
            <a:ext cx="7210425" cy="5485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CEBE25-9F53-A67D-85A8-0576F151621F}"/>
              </a:ext>
            </a:extLst>
          </p:cNvPr>
          <p:cNvSpPr txBox="1">
            <a:spLocks/>
          </p:cNvSpPr>
          <p:nvPr/>
        </p:nvSpPr>
        <p:spPr>
          <a:xfrm>
            <a:off x="1561452" y="32840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solidFill>
                  <a:schemeClr val="tx1"/>
                </a:solidFill>
              </a:rPr>
              <a:t>Detention basins</a:t>
            </a:r>
          </a:p>
        </p:txBody>
      </p:sp>
    </p:spTree>
    <p:extLst>
      <p:ext uri="{BB962C8B-B14F-4D97-AF65-F5344CB8AC3E}">
        <p14:creationId xmlns:p14="http://schemas.microsoft.com/office/powerpoint/2010/main" val="2437797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id of numbers with blue dots&#10;&#10;Description automatically generated">
            <a:extLst>
              <a:ext uri="{FF2B5EF4-FFF2-40B4-BE49-F238E27FC236}">
                <a16:creationId xmlns:a16="http://schemas.microsoft.com/office/drawing/2014/main" id="{220B2EF3-61A8-90D7-B63F-6C5AD4635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7184" r="9694" b="7102"/>
          <a:stretch/>
        </p:blipFill>
        <p:spPr>
          <a:xfrm>
            <a:off x="112957" y="1922104"/>
            <a:ext cx="12079043" cy="40494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C4AB01-365B-50A2-7FD4-B98CB3081E15}"/>
              </a:ext>
            </a:extLst>
          </p:cNvPr>
          <p:cNvSpPr txBox="1"/>
          <p:nvPr/>
        </p:nvSpPr>
        <p:spPr>
          <a:xfrm>
            <a:off x="3284375" y="1552772"/>
            <a:ext cx="6055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Max 100 solutions -&gt; total simulations ~ 6000 taking ~weeks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CE520B5-47A5-BA03-5D9F-18770BCBE87E}"/>
              </a:ext>
            </a:extLst>
          </p:cNvPr>
          <p:cNvSpPr txBox="1">
            <a:spLocks/>
          </p:cNvSpPr>
          <p:nvPr/>
        </p:nvSpPr>
        <p:spPr>
          <a:xfrm>
            <a:off x="1561452" y="32840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Example solutions</a:t>
            </a:r>
          </a:p>
        </p:txBody>
      </p:sp>
    </p:spTree>
    <p:extLst>
      <p:ext uri="{BB962C8B-B14F-4D97-AF65-F5344CB8AC3E}">
        <p14:creationId xmlns:p14="http://schemas.microsoft.com/office/powerpoint/2010/main" val="743588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4A181D-7478-ABAC-1E5A-4EBC0EE73CF8}"/>
              </a:ext>
            </a:extLst>
          </p:cNvPr>
          <p:cNvSpPr txBox="1"/>
          <p:nvPr/>
        </p:nvSpPr>
        <p:spPr>
          <a:xfrm>
            <a:off x="3284375" y="1552772"/>
            <a:ext cx="575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Max 10 solutions -&gt; total simulations ~ 250 taking ~1 day</a:t>
            </a:r>
          </a:p>
        </p:txBody>
      </p:sp>
      <p:pic>
        <p:nvPicPr>
          <p:cNvPr id="8" name="Picture 7" descr="A graph with blue dots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DA35A529-20C4-BED4-E4BA-70D7738AE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7" t="6204" r="9541" b="7428"/>
          <a:stretch/>
        </p:blipFill>
        <p:spPr>
          <a:xfrm>
            <a:off x="0" y="1996112"/>
            <a:ext cx="12192000" cy="4110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48F69-94D9-0796-73E0-D24A8E43E757}"/>
              </a:ext>
            </a:extLst>
          </p:cNvPr>
          <p:cNvSpPr txBox="1">
            <a:spLocks/>
          </p:cNvSpPr>
          <p:nvPr/>
        </p:nvSpPr>
        <p:spPr>
          <a:xfrm>
            <a:off x="1561452" y="32840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Example solutions</a:t>
            </a:r>
          </a:p>
        </p:txBody>
      </p:sp>
    </p:spTree>
    <p:extLst>
      <p:ext uri="{BB962C8B-B14F-4D97-AF65-F5344CB8AC3E}">
        <p14:creationId xmlns:p14="http://schemas.microsoft.com/office/powerpoint/2010/main" val="160186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dots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4B4FEE00-0C93-D6B9-3296-03BFB6BB7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 t="6464" r="9700" b="6176"/>
          <a:stretch/>
        </p:blipFill>
        <p:spPr>
          <a:xfrm>
            <a:off x="986972" y="3423487"/>
            <a:ext cx="10203543" cy="3488063"/>
          </a:xfrm>
          <a:prstGeom prst="rect">
            <a:avLst/>
          </a:prstGeom>
        </p:spPr>
      </p:pic>
      <p:pic>
        <p:nvPicPr>
          <p:cNvPr id="5" name="Picture 4" descr="A grid of numbers with blue dots&#10;&#10;Description automatically generated">
            <a:extLst>
              <a:ext uri="{FF2B5EF4-FFF2-40B4-BE49-F238E27FC236}">
                <a16:creationId xmlns:a16="http://schemas.microsoft.com/office/drawing/2014/main" id="{BE3BE13E-1C7B-3538-582C-2125C5258B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7000" r="9792" b="7000"/>
          <a:stretch/>
        </p:blipFill>
        <p:spPr>
          <a:xfrm>
            <a:off x="1002958" y="-14514"/>
            <a:ext cx="10187557" cy="342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63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61452" y="32840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Aim of the project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0190" y="1043212"/>
            <a:ext cx="52866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2000" dirty="0"/>
          </a:p>
          <a:p>
            <a:pPr algn="just"/>
            <a:r>
              <a:rPr lang="en-GB" sz="2000" dirty="0"/>
              <a:t>Develop and demonstrate a platform on DAFNI for understanding and simulating urban drainage for any UK city. </a:t>
            </a:r>
          </a:p>
          <a:p>
            <a:pPr algn="just"/>
            <a:endParaRPr lang="en-GB" sz="2000" dirty="0"/>
          </a:p>
          <a:p>
            <a:pPr algn="just"/>
            <a:endParaRPr lang="en-GB" sz="2000" dirty="0"/>
          </a:p>
          <a:p>
            <a:pPr algn="just"/>
            <a:endParaRPr lang="en-GB" sz="2000" dirty="0"/>
          </a:p>
          <a:p>
            <a:pPr algn="just"/>
            <a:r>
              <a:rPr lang="en-GB" sz="2000" dirty="0"/>
              <a:t>Functionality to design and test a range of strategies to mitigate Storm Overflows spills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7B6C9-07FB-A361-CBD0-147C5F444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58"/>
          <a:stretch/>
        </p:blipFill>
        <p:spPr bwMode="auto">
          <a:xfrm>
            <a:off x="6214654" y="1263015"/>
            <a:ext cx="5593080" cy="4331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1565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C688170A-2AD9-7CFC-6298-6983B94F3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16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B75CBA09-B03D-8936-3DDD-8B7C6071C3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99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D866E314-8627-10E0-4D87-3A5C042D5B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45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0774F3DF-7748-BEBB-C792-3A22736146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21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91DC7FEE-3FAD-D9A2-75DA-97545C132C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13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9E47E18E-808E-FAF6-9E08-7CBD48729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82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64E25AFE-1A9B-4B16-081D-13A656ECD3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20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EA03868E-C097-7DF4-08EC-1B6C7884C0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42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20B8B950-073E-1EF0-059D-CA652688A4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53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37667" y="2413182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/>
              <a:t>Benefits / impact of the project</a:t>
            </a:r>
          </a:p>
          <a:p>
            <a:pPr algn="ctr"/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689745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91AAB-3F5C-80CC-511E-F82CD81E37A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701" y="1314450"/>
            <a:ext cx="11074670" cy="4736519"/>
          </a:xfrm>
        </p:spPr>
        <p:txBody>
          <a:bodyPr/>
          <a:lstStyle/>
          <a:p>
            <a:pPr marL="0" indent="0" algn="just" rtl="0" fontAlgn="base">
              <a:buNone/>
            </a:pPr>
            <a:r>
              <a:rPr lang="en-GB" sz="2000" dirty="0" err="1"/>
              <a:t>CityCAT</a:t>
            </a:r>
            <a:r>
              <a:rPr lang="en-GB" sz="2000" dirty="0"/>
              <a:t> is a software tool for modelling, analysis and visualisation of surface water flooding. </a:t>
            </a:r>
            <a:r>
              <a:rPr lang="en-US" sz="2000" dirty="0"/>
              <a:t>​</a:t>
            </a:r>
          </a:p>
          <a:p>
            <a:pPr marL="0" indent="0" algn="just" rtl="0" fontAlgn="base">
              <a:buNone/>
            </a:pPr>
            <a:r>
              <a:rPr lang="en-GB" sz="2000" dirty="0"/>
              <a:t>​</a:t>
            </a:r>
          </a:p>
          <a:p>
            <a:pPr marL="0" indent="0" algn="just" rtl="0" fontAlgn="base">
              <a:buNone/>
            </a:pPr>
            <a:r>
              <a:rPr lang="en-GB" sz="2000" dirty="0"/>
              <a:t>It enables assessment of combined pluvial and fluvial flood risk and effects of different flood alleviation measures.</a:t>
            </a:r>
            <a:endParaRPr lang="en-US" sz="2000" dirty="0"/>
          </a:p>
          <a:p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DA15BB-37DB-722F-909C-C013D88B07ED}"/>
              </a:ext>
            </a:extLst>
          </p:cNvPr>
          <p:cNvSpPr txBox="1">
            <a:spLocks/>
          </p:cNvSpPr>
          <p:nvPr/>
        </p:nvSpPr>
        <p:spPr>
          <a:xfrm>
            <a:off x="1561452" y="32840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City Catchment Analysis Tool - </a:t>
            </a:r>
            <a:r>
              <a:rPr lang="en-GB" sz="3200" dirty="0" err="1"/>
              <a:t>CityCat</a:t>
            </a:r>
            <a:endParaRPr lang="en-GB" sz="3200" dirty="0"/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AE4B143B-9F1A-FEC7-E862-E9108016E613}"/>
              </a:ext>
            </a:extLst>
          </p:cNvPr>
          <p:cNvSpPr txBox="1">
            <a:spLocks/>
          </p:cNvSpPr>
          <p:nvPr/>
        </p:nvSpPr>
        <p:spPr>
          <a:xfrm>
            <a:off x="520701" y="2560959"/>
            <a:ext cx="3722526" cy="41935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rtlCol="0" anchor="ctr" anchorCtr="0">
            <a:no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GB" sz="2000" dirty="0">
                <a:solidFill>
                  <a:schemeClr val="tx1"/>
                </a:solidFill>
              </a:rPr>
              <a:t>INPUTS</a:t>
            </a:r>
          </a:p>
          <a:p>
            <a:pPr marL="342900" indent="-342900" fontAlgn="base">
              <a:defRPr/>
            </a:pPr>
            <a:r>
              <a:rPr lang="en-GB" sz="2000" dirty="0">
                <a:solidFill>
                  <a:schemeClr val="tx1"/>
                </a:solidFill>
              </a:rPr>
              <a:t>Topography</a:t>
            </a:r>
          </a:p>
          <a:p>
            <a:pPr marL="342900" indent="-342900" fontAlgn="base">
              <a:defRPr/>
            </a:pPr>
            <a:r>
              <a:rPr lang="en-GB" sz="2000" dirty="0">
                <a:solidFill>
                  <a:schemeClr val="tx1"/>
                </a:solidFill>
              </a:rPr>
              <a:t>Basemap (buildings, greenspaces &amp; linear features)</a:t>
            </a:r>
          </a:p>
          <a:p>
            <a:pPr marL="342900" indent="-342900" fontAlgn="base">
              <a:defRPr/>
            </a:pPr>
            <a:r>
              <a:rPr lang="en-GB" sz="2000" dirty="0">
                <a:solidFill>
                  <a:schemeClr val="tx1"/>
                </a:solidFill>
              </a:rPr>
              <a:t>Drainage pipe network</a:t>
            </a:r>
          </a:p>
          <a:p>
            <a:pPr marL="342900" indent="-342900" fontAlgn="base">
              <a:defRPr/>
            </a:pPr>
            <a:r>
              <a:rPr lang="en-GB" sz="2000" dirty="0">
                <a:solidFill>
                  <a:schemeClr val="tx1"/>
                </a:solidFill>
              </a:rPr>
              <a:t>Rainfall</a:t>
            </a:r>
          </a:p>
          <a:p>
            <a:pPr marL="342900" indent="-342900" fontAlgn="base">
              <a:defRPr/>
            </a:pPr>
            <a:r>
              <a:rPr lang="en-GB" sz="2000" dirty="0">
                <a:solidFill>
                  <a:schemeClr val="tx1"/>
                </a:solidFill>
              </a:rPr>
              <a:t>Flow boundary conditions  </a:t>
            </a: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367B420A-A895-DFC5-2155-6E725A32EC08}"/>
              </a:ext>
            </a:extLst>
          </p:cNvPr>
          <p:cNvSpPr txBox="1">
            <a:spLocks/>
          </p:cNvSpPr>
          <p:nvPr/>
        </p:nvSpPr>
        <p:spPr>
          <a:xfrm>
            <a:off x="4482316" y="2631565"/>
            <a:ext cx="3722526" cy="41935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rtlCol="0" anchor="ctr" anchorCtr="0"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-22860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22860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-22860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-22860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-22860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-22860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-22860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-22860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2000" dirty="0">
                <a:solidFill>
                  <a:schemeClr val="tx1"/>
                </a:solidFill>
              </a:rPr>
              <a:t>MODEL PROCESSES</a:t>
            </a:r>
            <a:r>
              <a:rPr lang="en-US" sz="2000" dirty="0">
                <a:solidFill>
                  <a:schemeClr val="tx1"/>
                </a:solidFill>
              </a:rPr>
              <a:t>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Numerical grid </a:t>
            </a:r>
            <a:r>
              <a:rPr lang="en-US" sz="2000" dirty="0">
                <a:solidFill>
                  <a:schemeClr val="tx1"/>
                </a:solidFill>
              </a:rPr>
              <a:t>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Flow model</a:t>
            </a:r>
            <a:r>
              <a:rPr lang="en-US" sz="2000" dirty="0">
                <a:solidFill>
                  <a:schemeClr val="tx1"/>
                </a:solidFill>
              </a:rPr>
              <a:t>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Infiltration model</a:t>
            </a:r>
            <a:r>
              <a:rPr lang="en-US" sz="2000" dirty="0">
                <a:solidFill>
                  <a:schemeClr val="tx1"/>
                </a:solidFill>
              </a:rPr>
              <a:t>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Roof storage</a:t>
            </a:r>
            <a:r>
              <a:rPr lang="en-US" sz="2000" dirty="0">
                <a:solidFill>
                  <a:schemeClr val="tx1"/>
                </a:solidFill>
              </a:rPr>
              <a:t>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Sewer network (fully coupled with the surface flow model)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4925B703-DE2A-D00F-4186-5189A7979138}"/>
              </a:ext>
            </a:extLst>
          </p:cNvPr>
          <p:cNvSpPr txBox="1">
            <a:spLocks/>
          </p:cNvSpPr>
          <p:nvPr/>
        </p:nvSpPr>
        <p:spPr>
          <a:xfrm>
            <a:off x="8443932" y="2202473"/>
            <a:ext cx="3722526" cy="41935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rtlCol="0" anchor="ctr" anchorCtr="0"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-22860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22860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-22860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-22860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-22860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-22860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-22860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-22860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2000" dirty="0">
                <a:solidFill>
                  <a:schemeClr val="tx1"/>
                </a:solidFill>
              </a:rPr>
              <a:t>OUTPUTS</a:t>
            </a:r>
            <a:r>
              <a:rPr lang="en-US" sz="2000" dirty="0">
                <a:solidFill>
                  <a:schemeClr val="tx1"/>
                </a:solidFill>
              </a:rPr>
              <a:t>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Maps and time series of flow depths &amp; velocity vectors</a:t>
            </a:r>
            <a:r>
              <a:rPr lang="en-US" sz="2000" dirty="0">
                <a:solidFill>
                  <a:schemeClr val="tx1"/>
                </a:solidFill>
              </a:rPr>
              <a:t>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Flow conditions in the pipe network (surcharged pipes)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81CD557-43BF-E2F9-DEC9-0958E8AF0480}"/>
              </a:ext>
            </a:extLst>
          </p:cNvPr>
          <p:cNvSpPr/>
          <p:nvPr/>
        </p:nvSpPr>
        <p:spPr>
          <a:xfrm>
            <a:off x="1200890" y="6378420"/>
            <a:ext cx="10285378" cy="376134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482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FA1099-ABE7-70E2-E408-88FEF6B66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690" y="604340"/>
            <a:ext cx="7614188" cy="606491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392CEFB-B05F-0F56-00CB-33ED267CEB60}"/>
              </a:ext>
            </a:extLst>
          </p:cNvPr>
          <p:cNvSpPr txBox="1">
            <a:spLocks/>
          </p:cNvSpPr>
          <p:nvPr/>
        </p:nvSpPr>
        <p:spPr>
          <a:xfrm>
            <a:off x="1561452" y="32840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Northumbrian Water – Innovation festival</a:t>
            </a:r>
          </a:p>
        </p:txBody>
      </p:sp>
    </p:spTree>
    <p:extLst>
      <p:ext uri="{BB962C8B-B14F-4D97-AF65-F5344CB8AC3E}">
        <p14:creationId xmlns:p14="http://schemas.microsoft.com/office/powerpoint/2010/main" val="1323933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392CEFB-B05F-0F56-00CB-33ED267CEB60}"/>
              </a:ext>
            </a:extLst>
          </p:cNvPr>
          <p:cNvSpPr txBox="1">
            <a:spLocks/>
          </p:cNvSpPr>
          <p:nvPr/>
        </p:nvSpPr>
        <p:spPr>
          <a:xfrm>
            <a:off x="1561452" y="32840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Newcastle City Council</a:t>
            </a:r>
          </a:p>
          <a:p>
            <a:pPr algn="ctr"/>
            <a:r>
              <a:rPr lang="en-GB" sz="3200" dirty="0"/>
              <a:t>Pilot Blue-Green City Project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A35F730-595F-C48C-CB84-0C2EF5A263C7}"/>
              </a:ext>
            </a:extLst>
          </p:cNvPr>
          <p:cNvSpPr txBox="1">
            <a:spLocks/>
          </p:cNvSpPr>
          <p:nvPr/>
        </p:nvSpPr>
        <p:spPr>
          <a:xfrm>
            <a:off x="838200" y="1777727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buNone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optimisation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tool will be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used </a:t>
            </a: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</a:rPr>
              <a:t>to automate the optioneering of flood intervention features.</a:t>
            </a:r>
          </a:p>
          <a:p>
            <a:pPr marL="0" indent="0" algn="l" rtl="0" fontAlgn="base">
              <a:buNone/>
            </a:pPr>
            <a:endParaRPr lang="en-US" sz="2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First phase: manage surface water from the Town Moore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Second phase: Hunters </a:t>
            </a: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Moor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&amp;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Pandon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Burn diverting surface water from Arthur’s Hill away from Gallowgate and the city </a:t>
            </a: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centre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Longer-term: introduction of green corridors</a:t>
            </a:r>
            <a:endParaRPr lang="en-US" sz="2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sz="2200" dirty="0"/>
          </a:p>
          <a:p>
            <a:endParaRPr lang="en-GB" sz="22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17534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37667" y="2413182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/>
              <a:t>Next steps</a:t>
            </a:r>
          </a:p>
          <a:p>
            <a:pPr algn="ctr"/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351667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0857" y="1794054"/>
            <a:ext cx="967785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dirty="0"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Develop a tool to better visualise and use the (surface and pipe) drainage network for model set up and analysis of results </a:t>
            </a:r>
          </a:p>
          <a:p>
            <a:pPr marL="342900" indent="-342900" algn="just">
              <a:buFontTx/>
              <a:buChar char="-"/>
            </a:pPr>
            <a:endParaRPr lang="en-GB" dirty="0">
              <a:latin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en-GB" dirty="0"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D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evelop a methodology to flexibly explore a wide range of rainfall events and design constraints.</a:t>
            </a:r>
            <a:endParaRPr lang="en-GB" sz="2000" dirty="0"/>
          </a:p>
          <a:p>
            <a:pPr algn="just"/>
            <a:endParaRPr lang="en-GB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946D652-34CD-900C-2D6C-4A68B658C784}"/>
              </a:ext>
            </a:extLst>
          </p:cNvPr>
          <p:cNvSpPr txBox="1">
            <a:spLocks/>
          </p:cNvSpPr>
          <p:nvPr/>
        </p:nvSpPr>
        <p:spPr>
          <a:xfrm>
            <a:off x="1561452" y="32840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731511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0;p1" descr="D:\Laptop\Conferences &amp; Papers\newcastle_master_col.jpg">
            <a:extLst>
              <a:ext uri="{FF2B5EF4-FFF2-40B4-BE49-F238E27FC236}">
                <a16:creationId xmlns:a16="http://schemas.microsoft.com/office/drawing/2014/main" id="{812BE434-CB6A-CB20-50A9-1CCD7413C6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48019" y="275300"/>
            <a:ext cx="2160240" cy="7584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25D410-8EBF-AFC9-9C97-77892F7B6A6A}"/>
              </a:ext>
            </a:extLst>
          </p:cNvPr>
          <p:cNvSpPr txBox="1"/>
          <p:nvPr/>
        </p:nvSpPr>
        <p:spPr>
          <a:xfrm>
            <a:off x="1828800" y="1355979"/>
            <a:ext cx="80581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2200" b="1" dirty="0"/>
          </a:p>
          <a:p>
            <a:pPr algn="ctr"/>
            <a:endParaRPr lang="en-GB" sz="2200" b="1" dirty="0"/>
          </a:p>
          <a:p>
            <a:pPr algn="ctr"/>
            <a:endParaRPr lang="en-GB" sz="2200" b="1" dirty="0"/>
          </a:p>
          <a:p>
            <a:pPr algn="ctr"/>
            <a:endParaRPr lang="en-GB" sz="2200" b="1" dirty="0"/>
          </a:p>
          <a:p>
            <a:pPr algn="ctr"/>
            <a:endParaRPr lang="en-GB" sz="2200" b="1" dirty="0"/>
          </a:p>
          <a:p>
            <a:pPr algn="ctr"/>
            <a:r>
              <a:rPr lang="en-GB" sz="2200" b="1" dirty="0"/>
              <a:t>Sewer Overflow Flood Risk Analysis </a:t>
            </a:r>
            <a:r>
              <a:rPr lang="en-GB" sz="2200" b="1" dirty="0" err="1"/>
              <a:t>MOdel</a:t>
            </a:r>
            <a:r>
              <a:rPr lang="en-GB" sz="2200" b="1" dirty="0"/>
              <a:t> Dafni Enabled</a:t>
            </a:r>
            <a:br>
              <a:rPr lang="en-GB" sz="2200" b="1" dirty="0"/>
            </a:br>
            <a:endParaRPr lang="en-GB" sz="2200" b="1" dirty="0"/>
          </a:p>
          <a:p>
            <a:pPr algn="ctr"/>
            <a:endParaRPr lang="en-GB" sz="2400" b="1" dirty="0"/>
          </a:p>
          <a:p>
            <a:pPr algn="ctr"/>
            <a:endParaRPr lang="en-GB" sz="2400" b="1" dirty="0"/>
          </a:p>
          <a:p>
            <a:pPr algn="ctr"/>
            <a:endParaRPr lang="en-GB" sz="2400" b="1" dirty="0"/>
          </a:p>
          <a:p>
            <a:pPr algn="ctr"/>
            <a:endParaRPr lang="en-GB" sz="2400" b="1" dirty="0"/>
          </a:p>
          <a:p>
            <a:pPr algn="ctr"/>
            <a:br>
              <a:rPr lang="en-GB" sz="2400" dirty="0"/>
            </a:br>
            <a:r>
              <a:rPr lang="en-GB" sz="1600" dirty="0"/>
              <a:t>vassilis.glenis@newcastle.ac.uk</a:t>
            </a:r>
            <a:br>
              <a:rPr lang="en-GB" sz="2400" dirty="0"/>
            </a:b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BEEDED-A41B-EB46-5A0F-A272E6638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41" y="302980"/>
            <a:ext cx="1689144" cy="83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75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61452" y="32840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/>
              <a:t>CityCat</a:t>
            </a:r>
            <a:r>
              <a:rPr lang="en-US" sz="3200" dirty="0"/>
              <a:t> – Drainage network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114425" y="699591"/>
            <a:ext cx="591502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>
              <a:latin typeface="Arial" pitchFamily="34" charset="0"/>
              <a:cs typeface="Arial" pitchFamily="34" charset="0"/>
            </a:endParaRPr>
          </a:p>
          <a:p>
            <a:endParaRPr lang="en-GB" sz="2000" b="1" dirty="0">
              <a:latin typeface="Arial" pitchFamily="34" charset="0"/>
              <a:cs typeface="Arial" pitchFamily="34" charset="0"/>
            </a:endParaRPr>
          </a:p>
          <a:p>
            <a:endParaRPr lang="en-GB" sz="2000" b="1" dirty="0">
              <a:latin typeface="Arial" pitchFamily="34" charset="0"/>
              <a:cs typeface="Arial" pitchFamily="34" charset="0"/>
            </a:endParaRPr>
          </a:p>
          <a:p>
            <a:endParaRPr lang="en-GB" sz="20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GB" sz="2000" dirty="0"/>
              <a:t>Subsurface drainage model can handle realistic conditions, i.e. both free-surface and pressurised flows as well as two-way flows</a:t>
            </a:r>
          </a:p>
          <a:p>
            <a:pPr algn="just"/>
            <a:endParaRPr lang="en-GB" sz="2000" dirty="0"/>
          </a:p>
          <a:p>
            <a:pPr algn="just"/>
            <a:r>
              <a:rPr lang="en-GB" sz="2000" dirty="0"/>
              <a:t>Model scenarios such as pluvial flooding due to blocked sewers and flooding from sewers due to insufficient capacity. </a:t>
            </a:r>
          </a:p>
          <a:p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B9EBB-593B-EDE3-3CDB-7F2EF4545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2444432"/>
            <a:ext cx="4733925" cy="242983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8C26C2-DCE7-E0BA-A2FA-7B8EC8CF41EE}"/>
              </a:ext>
            </a:extLst>
          </p:cNvPr>
          <p:cNvSpPr txBox="1"/>
          <p:nvPr/>
        </p:nvSpPr>
        <p:spPr>
          <a:xfrm>
            <a:off x="8972550" y="5059661"/>
            <a:ext cx="1543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Bertsch (2019)</a:t>
            </a:r>
          </a:p>
        </p:txBody>
      </p:sp>
    </p:spTree>
    <p:extLst>
      <p:ext uri="{BB962C8B-B14F-4D97-AF65-F5344CB8AC3E}">
        <p14:creationId xmlns:p14="http://schemas.microsoft.com/office/powerpoint/2010/main" val="594506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342" y="624003"/>
            <a:ext cx="5803900" cy="5609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0838" y="624003"/>
            <a:ext cx="5784113" cy="560999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3E8F398-E3C4-E386-709F-53C9F66C3164}"/>
              </a:ext>
            </a:extLst>
          </p:cNvPr>
          <p:cNvSpPr txBox="1">
            <a:spLocks/>
          </p:cNvSpPr>
          <p:nvPr/>
        </p:nvSpPr>
        <p:spPr>
          <a:xfrm>
            <a:off x="1561452" y="32840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/>
              <a:t>CityCat</a:t>
            </a:r>
            <a:r>
              <a:rPr lang="en-US" sz="3200" dirty="0"/>
              <a:t> – Drainage network</a:t>
            </a:r>
            <a:endParaRPr lang="en-GB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F2C0D8-F4CF-CE4E-3146-7DB27C69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526" y="5972175"/>
            <a:ext cx="8267700" cy="714375"/>
          </a:xfrm>
        </p:spPr>
        <p:txBody>
          <a:bodyPr>
            <a:normAutofit/>
          </a:bodyPr>
          <a:lstStyle/>
          <a:p>
            <a:r>
              <a:rPr lang="en-GB" sz="2000" dirty="0"/>
              <a:t>Surface flow model only vs Fully-coupled surface and drainage network model</a:t>
            </a:r>
          </a:p>
        </p:txBody>
      </p:sp>
    </p:spTree>
    <p:extLst>
      <p:ext uri="{BB962C8B-B14F-4D97-AF65-F5344CB8AC3E}">
        <p14:creationId xmlns:p14="http://schemas.microsoft.com/office/powerpoint/2010/main" val="2544427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low_vectors">
            <a:hlinkClick r:id="" action="ppaction://media"/>
            <a:extLst>
              <a:ext uri="{FF2B5EF4-FFF2-40B4-BE49-F238E27FC236}">
                <a16:creationId xmlns:a16="http://schemas.microsoft.com/office/drawing/2014/main" id="{83941DAC-5045-110B-54D8-BD811A04D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875" r="6875"/>
          <a:stretch/>
        </p:blipFill>
        <p:spPr>
          <a:xfrm>
            <a:off x="838200" y="0"/>
            <a:ext cx="1051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7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3E8F398-E3C4-E386-709F-53C9F66C3164}"/>
              </a:ext>
            </a:extLst>
          </p:cNvPr>
          <p:cNvSpPr txBox="1">
            <a:spLocks/>
          </p:cNvSpPr>
          <p:nvPr/>
        </p:nvSpPr>
        <p:spPr>
          <a:xfrm>
            <a:off x="1561452" y="32840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/>
              <a:t>CityCat</a:t>
            </a:r>
            <a:r>
              <a:rPr lang="en-US" sz="3200" dirty="0"/>
              <a:t> – Blue-Green infrastructure </a:t>
            </a:r>
            <a:endParaRPr lang="en-GB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D25604-982D-1295-77D2-6959C645E4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t="7924"/>
          <a:stretch/>
        </p:blipFill>
        <p:spPr>
          <a:xfrm>
            <a:off x="1513883" y="918707"/>
            <a:ext cx="9354142" cy="51433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02BB1D-FC8A-639E-C8B1-574C0DCE896F}"/>
              </a:ext>
            </a:extLst>
          </p:cNvPr>
          <p:cNvSpPr txBox="1"/>
          <p:nvPr/>
        </p:nvSpPr>
        <p:spPr>
          <a:xfrm>
            <a:off x="3295196" y="6354376"/>
            <a:ext cx="1657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Intervention</a:t>
            </a:r>
            <a:endParaRPr lang="en-GB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1F098D-5E4B-3DBF-4C26-327C41259657}"/>
              </a:ext>
            </a:extLst>
          </p:cNvPr>
          <p:cNvSpPr txBox="1"/>
          <p:nvPr/>
        </p:nvSpPr>
        <p:spPr>
          <a:xfrm>
            <a:off x="7687684" y="6323598"/>
            <a:ext cx="1133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Impact</a:t>
            </a:r>
            <a:endParaRPr lang="en-GB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06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37667" y="2413182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/>
              <a:t>CityCat</a:t>
            </a:r>
            <a:r>
              <a:rPr lang="en-GB" sz="3200" b="1" dirty="0"/>
              <a:t> on DAFNI</a:t>
            </a:r>
          </a:p>
        </p:txBody>
      </p:sp>
    </p:spTree>
    <p:extLst>
      <p:ext uri="{BB962C8B-B14F-4D97-AF65-F5344CB8AC3E}">
        <p14:creationId xmlns:p14="http://schemas.microsoft.com/office/powerpoint/2010/main" val="926922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61452" y="32840"/>
            <a:ext cx="9116665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 err="1"/>
              <a:t>CityCat</a:t>
            </a:r>
            <a:r>
              <a:rPr lang="en-GB" sz="3200" dirty="0"/>
              <a:t> on DAFNI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99696" y="862237"/>
            <a:ext cx="9620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2000" dirty="0"/>
          </a:p>
          <a:p>
            <a:pPr algn="just"/>
            <a:r>
              <a:rPr lang="en-GB" sz="2000" dirty="0" err="1"/>
              <a:t>CityCat</a:t>
            </a:r>
            <a:r>
              <a:rPr lang="en-GB" sz="2000" dirty="0"/>
              <a:t> was deployed on DAFNI (</a:t>
            </a:r>
            <a:r>
              <a:rPr lang="en-GB" sz="2000" dirty="0" err="1"/>
              <a:t>OpenCLIM</a:t>
            </a:r>
            <a:r>
              <a:rPr lang="en-GB" sz="2000" dirty="0"/>
              <a:t> project)</a:t>
            </a:r>
          </a:p>
          <a:p>
            <a:pPr algn="just"/>
            <a:endParaRPr lang="en-GB" sz="2000" dirty="0"/>
          </a:p>
          <a:p>
            <a:pPr algn="just"/>
            <a:r>
              <a:rPr lang="en-GB" sz="2000" dirty="0"/>
              <a:t>The existing “Urban flooding workflow” allows users to run models to assess flood risk</a:t>
            </a:r>
          </a:p>
          <a:p>
            <a:pPr algn="just"/>
            <a:endParaRPr lang="en-GB" sz="2000" dirty="0"/>
          </a:p>
          <a:p>
            <a:pPr algn="just"/>
            <a:r>
              <a:rPr lang="en-GB" sz="2000" dirty="0"/>
              <a:t>Models can be setup for any city in the UK for a range of storm events</a:t>
            </a:r>
          </a:p>
          <a:p>
            <a:pPr algn="just"/>
            <a:endParaRPr lang="en-GB" sz="2000" dirty="0"/>
          </a:p>
          <a:p>
            <a:pPr algn="just"/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6EA33-E678-9405-FBBE-D9EDF313C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495" y="3608387"/>
            <a:ext cx="6576352" cy="321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93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75EE2FFFAF2947BEFB6D2A9E2A1DB5" ma:contentTypeVersion="19" ma:contentTypeDescription="Create a new document." ma:contentTypeScope="" ma:versionID="ea0e69f87652aeb592fddd77f94ab240">
  <xsd:schema xmlns:xsd="http://www.w3.org/2001/XMLSchema" xmlns:xs="http://www.w3.org/2001/XMLSchema" xmlns:p="http://schemas.microsoft.com/office/2006/metadata/properties" xmlns:ns2="337e5bc2-2713-4f7c-ac33-667c8c7d6476" xmlns:ns3="5862f945-c35f-40d4-8549-e734715c9364" targetNamespace="http://schemas.microsoft.com/office/2006/metadata/properties" ma:root="true" ma:fieldsID="d4e1c114551842a5eb9c62284944713f" ns2:_="" ns3:_="">
    <xsd:import namespace="337e5bc2-2713-4f7c-ac33-667c8c7d6476"/>
    <xsd:import namespace="5862f945-c35f-40d4-8549-e734715c93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content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7e5bc2-2713-4f7c-ac33-667c8c7d6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ntent" ma:index="24" nillable="true" ma:displayName="content" ma:description="first presentation - Tim Yates" ma:format="Dropdown" ma:internalName="content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2f945-c35f-40d4-8549-e734715c93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c4a0a0e-4355-4652-9088-3e69931c7d7a}" ma:internalName="TaxCatchAll" ma:showField="CatchAllData" ma:web="5862f945-c35f-40d4-8549-e734715c93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B9F48C-A4CB-4400-A36E-D988B850991A}"/>
</file>

<file path=customXml/itemProps2.xml><?xml version="1.0" encoding="utf-8"?>
<ds:datastoreItem xmlns:ds="http://schemas.openxmlformats.org/officeDocument/2006/customXml" ds:itemID="{BA9F2DBA-94DE-43FE-8AC3-6CBB4AC0D5A3}"/>
</file>

<file path=docProps/app.xml><?xml version="1.0" encoding="utf-8"?>
<Properties xmlns="http://schemas.openxmlformats.org/officeDocument/2006/extended-properties" xmlns:vt="http://schemas.openxmlformats.org/officeDocument/2006/docPropsVTypes">
  <TotalTime>3899</TotalTime>
  <Words>841</Words>
  <Application>Microsoft Office PowerPoint</Application>
  <PresentationFormat>Widescreen</PresentationFormat>
  <Paragraphs>185</Paragraphs>
  <Slides>34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Aptos Display</vt:lpstr>
      <vt:lpstr>Arial</vt:lpstr>
      <vt:lpstr>Calibri</vt:lpstr>
      <vt:lpstr>Calibri Light</vt:lpstr>
      <vt:lpstr>Derailed Light</vt:lpstr>
      <vt:lpstr>Segoe UI</vt:lpstr>
      <vt:lpstr>Office Theme</vt:lpstr>
      <vt:lpstr>   Sewer Overflow Flood Risk Analysis MOdel Dafni Enabled    Vassilis Glenis, Claire Walsh, Chris Kilsby  James Mckenna, Christos Iliadis, Stephen Birkinshaw   Newcastle University </vt:lpstr>
      <vt:lpstr>PowerPoint Presentation</vt:lpstr>
      <vt:lpstr>PowerPoint Presentation</vt:lpstr>
      <vt:lpstr>PowerPoint Presentation</vt:lpstr>
      <vt:lpstr>Surface flow model only vs Fully-coupled surface and drainage network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Coupled 1D/2D hydrodynamic modelling in CityCAT</dc:title>
  <dc:creator>Robert Bertsch (PGR)</dc:creator>
  <cp:lastModifiedBy>Vassilis Glenis</cp:lastModifiedBy>
  <cp:revision>49</cp:revision>
  <dcterms:created xsi:type="dcterms:W3CDTF">2018-06-20T08:34:34Z</dcterms:created>
  <dcterms:modified xsi:type="dcterms:W3CDTF">2024-09-08T22:46:34Z</dcterms:modified>
</cp:coreProperties>
</file>