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699" r:id="rId4"/>
    <p:sldMasterId id="2147483706" r:id="rId5"/>
    <p:sldMasterId id="2147483713" r:id="rId6"/>
    <p:sldMasterId id="2147483720" r:id="rId7"/>
    <p:sldMasterId id="2147483725" r:id="rId8"/>
    <p:sldMasterId id="2147483739" r:id="rId9"/>
  </p:sldMasterIdLst>
  <p:notesMasterIdLst>
    <p:notesMasterId r:id="rId26"/>
  </p:notesMasterIdLst>
  <p:sldIdLst>
    <p:sldId id="258" r:id="rId10"/>
    <p:sldId id="879" r:id="rId11"/>
    <p:sldId id="888" r:id="rId12"/>
    <p:sldId id="907" r:id="rId13"/>
    <p:sldId id="913" r:id="rId14"/>
    <p:sldId id="914" r:id="rId15"/>
    <p:sldId id="917" r:id="rId16"/>
    <p:sldId id="915" r:id="rId17"/>
    <p:sldId id="916" r:id="rId18"/>
    <p:sldId id="918" r:id="rId19"/>
    <p:sldId id="910" r:id="rId20"/>
    <p:sldId id="920" r:id="rId21"/>
    <p:sldId id="921" r:id="rId22"/>
    <p:sldId id="919" r:id="rId23"/>
    <p:sldId id="263" r:id="rId24"/>
    <p:sldId id="898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B4B6"/>
    <a:srgbClr val="008000"/>
    <a:srgbClr val="FFA5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38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D2947-12AF-40A9-AFB6-5C11783E3439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7756F-8531-4AFE-8029-0B7D1C61B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536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DB439-7817-4167-B0DA-D194F12E65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11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DB439-7817-4167-B0DA-D194F12E65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08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484314"/>
            <a:ext cx="11328400" cy="13684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068638"/>
            <a:ext cx="11328400" cy="30972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245225"/>
            <a:ext cx="11328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pic>
        <p:nvPicPr>
          <p:cNvPr id="6" name="Picture 15" descr="DarkPurple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"/>
            <a:ext cx="12190476" cy="6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65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258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30218" y="908050"/>
            <a:ext cx="2829983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267" y="908050"/>
            <a:ext cx="8286751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824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6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4719"/>
            <a:ext cx="10515600" cy="27022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192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999" y="384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198362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098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484314"/>
            <a:ext cx="11328400" cy="13684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068638"/>
            <a:ext cx="11328400" cy="30972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245225"/>
            <a:ext cx="11328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pic>
        <p:nvPicPr>
          <p:cNvPr id="4111" name="Picture 15" descr="DarkPurple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94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600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28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267" y="2708276"/>
            <a:ext cx="5558367" cy="345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834" y="2708276"/>
            <a:ext cx="5558367" cy="345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750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19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51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747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755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813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13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173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30218" y="908050"/>
            <a:ext cx="2829983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267" y="908050"/>
            <a:ext cx="8286751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1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6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4719"/>
            <a:ext cx="10515600" cy="27022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192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999" y="384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532849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484316"/>
            <a:ext cx="11328400" cy="13684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068638"/>
            <a:ext cx="11328400" cy="30972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245225"/>
            <a:ext cx="11328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en-GB"/>
          </a:p>
        </p:txBody>
      </p:sp>
      <p:pic>
        <p:nvPicPr>
          <p:cNvPr id="4111" name="Picture 15" descr="DarkPurple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29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082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84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269" y="2708278"/>
            <a:ext cx="5558367" cy="345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835" y="2708278"/>
            <a:ext cx="5558367" cy="345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6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542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833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92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035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218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86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177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30219" y="908050"/>
            <a:ext cx="2829983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269" y="908050"/>
            <a:ext cx="8286751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992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6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4719"/>
            <a:ext cx="10515600" cy="27022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192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999" y="384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694916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26291"/>
            <a:ext cx="617220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26291"/>
            <a:ext cx="3932237" cy="4993416"/>
          </a:xfrm>
        </p:spPr>
        <p:txBody>
          <a:bodyPr>
            <a:normAutofit/>
          </a:bodyPr>
          <a:lstStyle>
            <a:lvl1pPr marL="0" indent="0">
              <a:buNone/>
              <a:defRPr sz="4267">
                <a:solidFill>
                  <a:srgbClr val="4B38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12192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723997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92646"/>
            <a:ext cx="10515600" cy="905087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6175"/>
            <a:ext cx="5181600" cy="43307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46174"/>
            <a:ext cx="5181600" cy="4330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12192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4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267" y="2708276"/>
            <a:ext cx="5558367" cy="345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834" y="2708276"/>
            <a:ext cx="5558367" cy="345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13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reframe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4951"/>
            <a:ext cx="10515600" cy="905087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82914"/>
            <a:ext cx="5181600" cy="34940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682913"/>
            <a:ext cx="5181600" cy="3494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11"/>
            <a:ext cx="12192000" cy="545864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tx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008921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484314"/>
            <a:ext cx="11328400" cy="13684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068638"/>
            <a:ext cx="11328400" cy="30972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245225"/>
            <a:ext cx="11328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79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11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6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4719"/>
            <a:ext cx="10515600" cy="27022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192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999" y="384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1793514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26291"/>
            <a:ext cx="617220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26291"/>
            <a:ext cx="3932237" cy="4993416"/>
          </a:xfrm>
        </p:spPr>
        <p:txBody>
          <a:bodyPr>
            <a:normAutofit/>
          </a:bodyPr>
          <a:lstStyle>
            <a:lvl1pPr marL="0" indent="0">
              <a:buNone/>
              <a:defRPr sz="4267">
                <a:solidFill>
                  <a:srgbClr val="4B38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12192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233047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92646"/>
            <a:ext cx="10515600" cy="905087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6175"/>
            <a:ext cx="5181600" cy="43307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46174"/>
            <a:ext cx="5181600" cy="4330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12192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94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reframe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4951"/>
            <a:ext cx="10515600" cy="905087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82914"/>
            <a:ext cx="5181600" cy="34940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682913"/>
            <a:ext cx="5181600" cy="3494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11"/>
            <a:ext cx="12192000" cy="545864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tx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079187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484314"/>
            <a:ext cx="11328400" cy="13684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068638"/>
            <a:ext cx="11328400" cy="30972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245225"/>
            <a:ext cx="11328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477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626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6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4719"/>
            <a:ext cx="10515600" cy="27022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192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999" y="384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74942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6607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26291"/>
            <a:ext cx="617220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26291"/>
            <a:ext cx="3932237" cy="4993416"/>
          </a:xfrm>
        </p:spPr>
        <p:txBody>
          <a:bodyPr>
            <a:normAutofit/>
          </a:bodyPr>
          <a:lstStyle>
            <a:lvl1pPr marL="0" indent="0">
              <a:buNone/>
              <a:defRPr sz="4267">
                <a:solidFill>
                  <a:srgbClr val="4B38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12192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744580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92646"/>
            <a:ext cx="10515600" cy="905087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6175"/>
            <a:ext cx="5181600" cy="43307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46174"/>
            <a:ext cx="5181600" cy="4330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12192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1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reframe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4951"/>
            <a:ext cx="10515600" cy="905087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82914"/>
            <a:ext cx="5181600" cy="34940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682913"/>
            <a:ext cx="5181600" cy="3494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11"/>
            <a:ext cx="12192000" cy="545864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tx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981319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484314"/>
            <a:ext cx="11328400" cy="13684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068638"/>
            <a:ext cx="11328400" cy="30972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245225"/>
            <a:ext cx="11328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68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802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6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4719"/>
            <a:ext cx="10515600" cy="27022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192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999" y="384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86427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26291"/>
            <a:ext cx="617220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26291"/>
            <a:ext cx="3932237" cy="4993416"/>
          </a:xfrm>
        </p:spPr>
        <p:txBody>
          <a:bodyPr>
            <a:normAutofit/>
          </a:bodyPr>
          <a:lstStyle>
            <a:lvl1pPr marL="0" indent="0">
              <a:buNone/>
              <a:defRPr sz="4267">
                <a:solidFill>
                  <a:srgbClr val="4B38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12192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7115558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92646"/>
            <a:ext cx="10515600" cy="905087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6175"/>
            <a:ext cx="5181600" cy="43307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46174"/>
            <a:ext cx="5181600" cy="4330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12192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501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reframe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4951"/>
            <a:ext cx="10515600" cy="905087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82914"/>
            <a:ext cx="5181600" cy="34940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682913"/>
            <a:ext cx="5181600" cy="3494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11"/>
            <a:ext cx="12192000" cy="545864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tx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711227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126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5937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2" y="4581129"/>
            <a:ext cx="10894913" cy="1187847"/>
          </a:xfrm>
        </p:spPr>
        <p:txBody>
          <a:bodyPr/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372" y="2906713"/>
            <a:ext cx="108949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3530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267" y="2708276"/>
            <a:ext cx="5558367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834" y="2708276"/>
            <a:ext cx="5558367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9867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1533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14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9677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36712"/>
            <a:ext cx="4011084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36712"/>
            <a:ext cx="6815667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44825"/>
            <a:ext cx="4011084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9263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4725144"/>
            <a:ext cx="9273547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371" y="612775"/>
            <a:ext cx="927354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371" y="5517232"/>
            <a:ext cx="9273547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3189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925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30218" y="908050"/>
            <a:ext cx="2829983" cy="5257800"/>
          </a:xfrm>
        </p:spPr>
        <p:txBody>
          <a:bodyPr vert="eaVert"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267" y="908050"/>
            <a:ext cx="8286751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24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2765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9E699-4B72-4E2D-AD9E-42484E06CAD5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A8D9-9735-4876-A1D2-A2729DE36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407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6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4719"/>
            <a:ext cx="10515600" cy="27022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12192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999" y="384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4922970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8280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771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2" y="4581129"/>
            <a:ext cx="10894913" cy="1187847"/>
          </a:xfrm>
        </p:spPr>
        <p:txBody>
          <a:bodyPr/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372" y="2906713"/>
            <a:ext cx="108949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5038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267" y="2708276"/>
            <a:ext cx="5558367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834" y="2708276"/>
            <a:ext cx="5558367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2832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0468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44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9443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36712"/>
            <a:ext cx="4011084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36712"/>
            <a:ext cx="6815667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844825"/>
            <a:ext cx="4011084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1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3131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4725144"/>
            <a:ext cx="9273547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371" y="612775"/>
            <a:ext cx="927354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371" y="5517232"/>
            <a:ext cx="9273547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8898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104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30218" y="908050"/>
            <a:ext cx="2829983" cy="5257800"/>
          </a:xfrm>
        </p:spPr>
        <p:txBody>
          <a:bodyPr vert="eaVert"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267" y="908050"/>
            <a:ext cx="8286751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3558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484314"/>
            <a:ext cx="11328400" cy="13684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068638"/>
            <a:ext cx="11328400" cy="30972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" y="6245225"/>
            <a:ext cx="11328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62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50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0267" y="908050"/>
            <a:ext cx="11319933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0267" y="2708276"/>
            <a:ext cx="11319933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16117" y="6337300"/>
            <a:ext cx="134408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52AED6-B16F-42F0-BB9B-11A4BE929685}" type="slidenum">
              <a:rPr lang="en-GB" smtClean="0"/>
              <a:t>‹#›</a:t>
            </a:fld>
            <a:endParaRPr lang="en-GB"/>
          </a:p>
        </p:txBody>
      </p:sp>
      <p:pic>
        <p:nvPicPr>
          <p:cNvPr id="3087" name="Picture 15" descr="DarkPurple9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"/>
            <a:ext cx="12190476" cy="6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71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0267" y="908050"/>
            <a:ext cx="11319933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0267" y="2708276"/>
            <a:ext cx="11319933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16117" y="6337300"/>
            <a:ext cx="134408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  <p:pic>
        <p:nvPicPr>
          <p:cNvPr id="3087" name="Picture 15" descr="DarkPurple9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61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0268" y="908050"/>
            <a:ext cx="11319933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0268" y="2708278"/>
            <a:ext cx="11319933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16117" y="6337300"/>
            <a:ext cx="134408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F3817038-F3C3-4245-AF89-EEAF461BB8DF}" type="slidenum">
              <a:rPr lang="en-GB" smtClean="0"/>
              <a:t>‹#›</a:t>
            </a:fld>
            <a:endParaRPr lang="en-GB"/>
          </a:p>
        </p:txBody>
      </p:sp>
      <p:pic>
        <p:nvPicPr>
          <p:cNvPr id="3087" name="Picture 15" descr="DarkPurple9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1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25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Arial" panose="020B0604020202020204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Arial" panose="020B0604020202020204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Arial" panose="020B0604020202020204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Arial" panose="020B0604020202020204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00989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0249" y="220779"/>
            <a:ext cx="4289120" cy="9399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6933"/>
            <a:endParaRPr lang="en-GB" sz="1333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6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997" indent="-119997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33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00989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0249" y="220779"/>
            <a:ext cx="4289120" cy="9399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6933"/>
            <a:endParaRPr lang="en-GB" sz="1333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020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997" indent="-119997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33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00989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0249" y="220779"/>
            <a:ext cx="4289120" cy="9399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6933"/>
            <a:endParaRPr lang="en-GB" sz="1333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95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997" indent="-119997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33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00989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0249" y="220779"/>
            <a:ext cx="4289120" cy="9399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6933"/>
            <a:endParaRPr lang="en-GB" sz="1333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463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997" indent="-119997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33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9997" indent="-119997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33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350" y="900001"/>
            <a:ext cx="11319933" cy="1008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350" y="1980000"/>
            <a:ext cx="11319933" cy="41767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16117" y="6337300"/>
            <a:ext cx="1344083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3470DBC-018A-4E93-8BDB-974416241B1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master_outline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81328"/>
            <a:ext cx="617637" cy="288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5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526D368-3279-4280-A160-C55982450A96}"/>
              </a:ext>
            </a:extLst>
          </p:cNvPr>
          <p:cNvSpPr txBox="1">
            <a:spLocks/>
          </p:cNvSpPr>
          <p:nvPr/>
        </p:nvSpPr>
        <p:spPr>
          <a:xfrm>
            <a:off x="220249" y="220779"/>
            <a:ext cx="4289120" cy="9399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6933"/>
            <a:endParaRPr lang="en-GB" sz="1333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331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350" y="900001"/>
            <a:ext cx="11319933" cy="1008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350" y="1980000"/>
            <a:ext cx="11319933" cy="41767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16117" y="6337300"/>
            <a:ext cx="1344083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9484F0-BCDB-41F5-A3BA-860AFE25BB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master_outline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81328"/>
            <a:ext cx="617637" cy="288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6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cid:7ed3c485-6236-4f48-be59-405cc032f1c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now, slope">
            <a:extLst>
              <a:ext uri="{FF2B5EF4-FFF2-40B4-BE49-F238E27FC236}">
                <a16:creationId xmlns:a16="http://schemas.microsoft.com/office/drawing/2014/main" id="{BC7C8C1A-F369-405F-DEA9-16AA4D2FD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42D507-40E7-3442-EE76-C356170AE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661" y="3021285"/>
            <a:ext cx="11626439" cy="1095736"/>
          </a:xfrm>
        </p:spPr>
        <p:txBody>
          <a:bodyPr/>
          <a:lstStyle/>
          <a:p>
            <a:pPr algn="ctr"/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Small Changes, QUANT and AI Resilience</a:t>
            </a:r>
            <a:b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(SCQUAIR)</a:t>
            </a:r>
            <a:endParaRPr lang="en-GB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9D091-2B21-64F4-105D-099372A29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5727421"/>
            <a:ext cx="11328400" cy="1063154"/>
          </a:xfrm>
        </p:spPr>
        <p:txBody>
          <a:bodyPr/>
          <a:lstStyle/>
          <a:p>
            <a:pPr algn="ctr"/>
            <a:r>
              <a:rPr lang="en-US" sz="2000" b="1" dirty="0"/>
              <a:t>Bartlett Centre for Advanced Spatial Analysis, UCL</a:t>
            </a:r>
          </a:p>
          <a:p>
            <a:pPr algn="ctr"/>
            <a:r>
              <a:rPr lang="en-US" sz="2000" b="1" dirty="0"/>
              <a:t>10 September 2024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3EE23EE-D06E-BCBC-A00C-C5427483E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050" y="486235"/>
            <a:ext cx="1155289" cy="1401323"/>
          </a:xfrm>
          <a:prstGeom prst="rect">
            <a:avLst/>
          </a:prstGeom>
        </p:spPr>
      </p:pic>
      <p:pic>
        <p:nvPicPr>
          <p:cNvPr id="12" name="Picture 11" descr="A close-up of a logo">
            <a:extLst>
              <a:ext uri="{FF2B5EF4-FFF2-40B4-BE49-F238E27FC236}">
                <a16:creationId xmlns:a16="http://schemas.microsoft.com/office/drawing/2014/main" id="{009FF3A5-9AB7-30C4-916B-C16DA5971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1" y="592087"/>
            <a:ext cx="2730204" cy="11375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8D8AA-3DEA-068C-B7AF-E3AF455D6BCC}"/>
              </a:ext>
            </a:extLst>
          </p:cNvPr>
          <p:cNvSpPr txBox="1"/>
          <p:nvPr/>
        </p:nvSpPr>
        <p:spPr>
          <a:xfrm>
            <a:off x="743318" y="4331143"/>
            <a:ext cx="3521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Richard Milton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2EEF0-434C-F4C8-0879-C9B73CA13535}"/>
              </a:ext>
            </a:extLst>
          </p:cNvPr>
          <p:cNvSpPr txBox="1"/>
          <p:nvPr/>
        </p:nvSpPr>
        <p:spPr>
          <a:xfrm>
            <a:off x="8159128" y="4331142"/>
            <a:ext cx="3683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 Michael Batty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7C1E9F-75CA-E13D-BF88-DD32C0034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25" y="1677612"/>
            <a:ext cx="3181350" cy="1085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A7EA55-B971-81EB-22F3-91088CAF097A}"/>
              </a:ext>
            </a:extLst>
          </p:cNvPr>
          <p:cNvSpPr txBox="1"/>
          <p:nvPr/>
        </p:nvSpPr>
        <p:spPr>
          <a:xfrm>
            <a:off x="3746764" y="4958360"/>
            <a:ext cx="1825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Xinyi Liu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67CAC9-728F-F9E6-272B-7B7661CD318E}"/>
              </a:ext>
            </a:extLst>
          </p:cNvPr>
          <p:cNvSpPr txBox="1"/>
          <p:nvPr/>
        </p:nvSpPr>
        <p:spPr>
          <a:xfrm>
            <a:off x="5939692" y="4958360"/>
            <a:ext cx="416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Yuet Yung Lung (Alison)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62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7F8B6-9052-49D7-86B8-FBF95A075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Visualisation</a:t>
            </a:r>
            <a:r>
              <a:rPr lang="en-US" dirty="0"/>
              <a:t> of Rail Scenarios</a:t>
            </a:r>
            <a:endParaRPr lang="en-GB" dirty="0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C4259F89-353E-98FA-FA70-2A1A8CD90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52" y="732541"/>
            <a:ext cx="3867920" cy="6661417"/>
          </a:xfrm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8ADB11ED-0150-1D9D-19B9-6B20D24A4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" y="705650"/>
            <a:ext cx="3867920" cy="6661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7E046-CE64-3192-D99C-29ADB5CBE505}"/>
              </a:ext>
            </a:extLst>
          </p:cNvPr>
          <p:cNvSpPr txBox="1"/>
          <p:nvPr/>
        </p:nvSpPr>
        <p:spPr>
          <a:xfrm>
            <a:off x="3990909" y="1992177"/>
            <a:ext cx="4242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What impact statistics do we need to show to a human urban planner to enable them to make better scenarios and how do we </a:t>
            </a:r>
            <a:r>
              <a:rPr lang="en-US" sz="2400" dirty="0" err="1">
                <a:latin typeface="+mn-lt"/>
              </a:rPr>
              <a:t>visualise</a:t>
            </a:r>
            <a:r>
              <a:rPr lang="en-US" sz="2400" dirty="0">
                <a:latin typeface="+mn-lt"/>
              </a:rPr>
              <a:t> the data?</a:t>
            </a:r>
            <a:endParaRPr lang="en-GB" sz="24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026DF5-88D2-B55A-327B-38E75F61015D}"/>
              </a:ext>
            </a:extLst>
          </p:cNvPr>
          <p:cNvSpPr txBox="1"/>
          <p:nvPr/>
        </p:nvSpPr>
        <p:spPr>
          <a:xfrm>
            <a:off x="4117275" y="5184039"/>
            <a:ext cx="3614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Network changes (seconds)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0CAB7-7130-270A-30CD-1763D5F5DF44}"/>
              </a:ext>
            </a:extLst>
          </p:cNvPr>
          <p:cNvSpPr txBox="1"/>
          <p:nvPr/>
        </p:nvSpPr>
        <p:spPr>
          <a:xfrm>
            <a:off x="4776703" y="5832958"/>
            <a:ext cx="3582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Mode change (count  of people)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A8DC3F8-B8FE-9A37-57ED-FC9C33718EA2}"/>
              </a:ext>
            </a:extLst>
          </p:cNvPr>
          <p:cNvSpPr/>
          <p:nvPr/>
        </p:nvSpPr>
        <p:spPr>
          <a:xfrm>
            <a:off x="8291152" y="5806067"/>
            <a:ext cx="503191" cy="470727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445A961-1F58-8CC3-AAE2-2AA6FA633384}"/>
              </a:ext>
            </a:extLst>
          </p:cNvPr>
          <p:cNvSpPr/>
          <p:nvPr/>
        </p:nvSpPr>
        <p:spPr>
          <a:xfrm rot="10800000">
            <a:off x="3571122" y="5148731"/>
            <a:ext cx="503191" cy="470727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14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FDC97-2D46-CB23-7B36-D8CF260F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Centre Data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E8520-4602-9AA3-559E-ECA597E3B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136" y="737419"/>
            <a:ext cx="3195924" cy="6068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9192B-0459-3E68-4254-F89C98A38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95" y="1539631"/>
            <a:ext cx="7726832" cy="4984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2B59D4-3181-92D3-3A8C-9502F05FF3EE}"/>
              </a:ext>
            </a:extLst>
          </p:cNvPr>
          <p:cNvSpPr txBox="1"/>
          <p:nvPr/>
        </p:nvSpPr>
        <p:spPr>
          <a:xfrm>
            <a:off x="1310279" y="1662534"/>
            <a:ext cx="98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London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89862-54C6-0F08-720B-10D39C12FFFA}"/>
              </a:ext>
            </a:extLst>
          </p:cNvPr>
          <p:cNvSpPr txBox="1"/>
          <p:nvPr/>
        </p:nvSpPr>
        <p:spPr>
          <a:xfrm>
            <a:off x="6003427" y="1685979"/>
            <a:ext cx="148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Manchester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F162DA-81F1-F3C3-660A-2E22EAEC69DD}"/>
              </a:ext>
            </a:extLst>
          </p:cNvPr>
          <p:cNvSpPr txBox="1"/>
          <p:nvPr/>
        </p:nvSpPr>
        <p:spPr>
          <a:xfrm>
            <a:off x="1510975" y="4278625"/>
            <a:ext cx="98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Leeds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DE4E5-76AC-1F7C-4380-69C0FE6B60C2}"/>
              </a:ext>
            </a:extLst>
          </p:cNvPr>
          <p:cNvSpPr txBox="1"/>
          <p:nvPr/>
        </p:nvSpPr>
        <p:spPr>
          <a:xfrm>
            <a:off x="6002280" y="4253652"/>
            <a:ext cx="125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Liverpool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69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9776C4-363B-DFEA-A35C-30919DCBD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99" r="1" b="16142"/>
          <a:stretch/>
        </p:blipFill>
        <p:spPr>
          <a:xfrm>
            <a:off x="120650" y="754063"/>
            <a:ext cx="11950700" cy="603567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A2556-FBB1-FDBC-391E-5FBCC7508CF5}"/>
              </a:ext>
            </a:extLst>
          </p:cNvPr>
          <p:cNvSpPr txBox="1"/>
          <p:nvPr/>
        </p:nvSpPr>
        <p:spPr>
          <a:xfrm>
            <a:off x="-2010" y="708103"/>
            <a:ext cx="3607420" cy="138499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UK2070 Commission: Tyne Tees Cluster and Existing Rail Stations</a:t>
            </a:r>
            <a:endParaRPr lang="en-GB" sz="2800" b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CD96ED-80BB-3A81-B586-8747FD8666E8}"/>
              </a:ext>
            </a:extLst>
          </p:cNvPr>
          <p:cNvSpPr txBox="1"/>
          <p:nvPr/>
        </p:nvSpPr>
        <p:spPr>
          <a:xfrm>
            <a:off x="183962" y="5302437"/>
            <a:ext cx="136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</a:rPr>
              <a:t>Existing rail stations</a:t>
            </a:r>
            <a:endParaRPr lang="en-GB" b="1" dirty="0"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74D2C0-EFAA-9E9F-3415-B8707E20116F}"/>
              </a:ext>
            </a:extLst>
          </p:cNvPr>
          <p:cNvSpPr/>
          <p:nvPr/>
        </p:nvSpPr>
        <p:spPr>
          <a:xfrm>
            <a:off x="1219200" y="5625602"/>
            <a:ext cx="328246" cy="323166"/>
          </a:xfrm>
          <a:prstGeom prst="ellipse">
            <a:avLst/>
          </a:prstGeom>
          <a:solidFill>
            <a:srgbClr val="ABB4B6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D5AB72-52B4-458F-6C0E-734B8969A977}"/>
              </a:ext>
            </a:extLst>
          </p:cNvPr>
          <p:cNvCxnSpPr>
            <a:cxnSpLocks/>
          </p:cNvCxnSpPr>
          <p:nvPr/>
        </p:nvCxnSpPr>
        <p:spPr>
          <a:xfrm flipV="1">
            <a:off x="1547446" y="5378187"/>
            <a:ext cx="254254" cy="2474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6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474F7-14AE-68FA-0954-D1DBF4C6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Changes</a:t>
            </a:r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91444E-ECE6-0E03-C5FC-EF6497354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92" y="2758407"/>
            <a:ext cx="6538689" cy="3916956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52BAF0C9-E36C-26B0-F38D-1096C2427B73}"/>
              </a:ext>
            </a:extLst>
          </p:cNvPr>
          <p:cNvGrpSpPr/>
          <p:nvPr/>
        </p:nvGrpSpPr>
        <p:grpSpPr>
          <a:xfrm>
            <a:off x="7166184" y="5390882"/>
            <a:ext cx="3294245" cy="227729"/>
            <a:chOff x="7894344" y="3062164"/>
            <a:chExt cx="3294245" cy="22772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ABBE5C2-652D-F213-5EAF-60E0E4B3D39B}"/>
                </a:ext>
              </a:extLst>
            </p:cNvPr>
            <p:cNvCxnSpPr>
              <a:cxnSpLocks noChangeAspect="1"/>
              <a:stCxn id="6" idx="6"/>
              <a:endCxn id="36" idx="2"/>
            </p:cNvCxnSpPr>
            <p:nvPr/>
          </p:nvCxnSpPr>
          <p:spPr>
            <a:xfrm>
              <a:off x="8093449" y="3167133"/>
              <a:ext cx="2896035" cy="59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B6BE21-010B-75F2-C638-9A6B5211A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4344" y="3062164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6004D03-04F8-07A1-8B49-B09DAD25A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028" y="3072214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C8DA6-EDB6-0D0F-E549-EE14FF3D75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7625" y="3062164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59BC5E1-28BD-BA74-ED7B-470889AFE7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6821" y="3062164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ED0FBAF-7EF5-45FD-60F8-581CA28564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9091" y="3072640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E800C01-B270-3838-DBD9-C1303B5FC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7297" y="3079955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F267847-0688-9D8C-E37E-C689255B24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34709" y="3079955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9322F63-BC8B-9A91-83EF-F3C4811937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89484" y="3062759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2DF1167-B53A-8AAF-E587-26837C0A63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5165" y="3072214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883F942-3968-1CAA-CA7B-9648AB6A8B76}"/>
              </a:ext>
            </a:extLst>
          </p:cNvPr>
          <p:cNvGrpSpPr/>
          <p:nvPr/>
        </p:nvGrpSpPr>
        <p:grpSpPr>
          <a:xfrm>
            <a:off x="7161567" y="4788939"/>
            <a:ext cx="3294245" cy="227729"/>
            <a:chOff x="7894344" y="3654815"/>
            <a:chExt cx="3294245" cy="22772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EDC987A-E727-53F1-FD18-230C2062CA76}"/>
                </a:ext>
              </a:extLst>
            </p:cNvPr>
            <p:cNvCxnSpPr>
              <a:cxnSpLocks noChangeAspect="1"/>
              <a:stCxn id="54" idx="6"/>
              <a:endCxn id="61" idx="2"/>
            </p:cNvCxnSpPr>
            <p:nvPr/>
          </p:nvCxnSpPr>
          <p:spPr>
            <a:xfrm>
              <a:off x="8093449" y="3759784"/>
              <a:ext cx="2896035" cy="59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F747D7C-36A4-583B-B8C6-F015A8FFA4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4344" y="3654815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865A5E6-9247-A847-E6D5-ECAEDC930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9028" y="3664865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F26C817-D696-0079-AE12-50ACAF48A8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6821" y="3654815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F3F2623-A632-887D-3036-857D163A92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7297" y="3672606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F076CD8-5DB2-1E1E-3C2E-95CAD2B22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89484" y="3655410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605571A-85EC-01FA-D93D-3EDFB2CDFD04}"/>
              </a:ext>
            </a:extLst>
          </p:cNvPr>
          <p:cNvGrpSpPr/>
          <p:nvPr/>
        </p:nvGrpSpPr>
        <p:grpSpPr>
          <a:xfrm>
            <a:off x="7166185" y="4132886"/>
            <a:ext cx="3294245" cy="227729"/>
            <a:chOff x="7894344" y="4264662"/>
            <a:chExt cx="3294245" cy="22772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2A4FD12-506F-03A5-65DA-D1B1D392AFDA}"/>
                </a:ext>
              </a:extLst>
            </p:cNvPr>
            <p:cNvCxnSpPr>
              <a:cxnSpLocks noChangeAspect="1"/>
              <a:stCxn id="64" idx="6"/>
              <a:endCxn id="71" idx="2"/>
            </p:cNvCxnSpPr>
            <p:nvPr/>
          </p:nvCxnSpPr>
          <p:spPr>
            <a:xfrm>
              <a:off x="8093449" y="4369631"/>
              <a:ext cx="2896035" cy="59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72E6FA8-D7AD-B630-8279-5E0EB34B6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4344" y="4264662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E24C6E4-040C-AA7F-C076-51FEECC338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7297" y="4282453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0D24261-9C9B-AE2D-D79B-D79B0DA47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89484" y="4265257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1C37BA3-7645-C2AA-83A0-0722ACC57693}"/>
              </a:ext>
            </a:extLst>
          </p:cNvPr>
          <p:cNvGrpSpPr/>
          <p:nvPr/>
        </p:nvGrpSpPr>
        <p:grpSpPr>
          <a:xfrm>
            <a:off x="7166185" y="3487656"/>
            <a:ext cx="3200376" cy="219988"/>
            <a:chOff x="7894344" y="4852506"/>
            <a:chExt cx="3200376" cy="219988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365853D-9B8C-B67F-8C2A-67AEF28B8092}"/>
                </a:ext>
              </a:extLst>
            </p:cNvPr>
            <p:cNvCxnSpPr>
              <a:cxnSpLocks noChangeAspect="1"/>
              <a:stCxn id="74" idx="6"/>
            </p:cNvCxnSpPr>
            <p:nvPr/>
          </p:nvCxnSpPr>
          <p:spPr>
            <a:xfrm>
              <a:off x="8093449" y="4957475"/>
              <a:ext cx="3001271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2DD99E2-B1A1-0BAA-41B6-E0C4C6F89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4344" y="4852506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351C8C0-3777-E7F8-7B21-6920132569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5165" y="4862556"/>
              <a:ext cx="199105" cy="20993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CB11EC4C-5123-4607-CA4D-B5D7060E4626}"/>
              </a:ext>
            </a:extLst>
          </p:cNvPr>
          <p:cNvSpPr txBox="1"/>
          <p:nvPr/>
        </p:nvSpPr>
        <p:spPr>
          <a:xfrm>
            <a:off x="643867" y="1758462"/>
            <a:ext cx="5313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Testing the same route, but with different station spacing: 5KM, 10KM, 20KM and 30KM</a:t>
            </a:r>
            <a:endParaRPr lang="en-GB" sz="2000" dirty="0">
              <a:latin typeface="+mn-lt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4CDF361-CC0A-B5AF-8F4D-528329DB33EF}"/>
              </a:ext>
            </a:extLst>
          </p:cNvPr>
          <p:cNvSpPr txBox="1"/>
          <p:nvPr/>
        </p:nvSpPr>
        <p:spPr>
          <a:xfrm>
            <a:off x="6995971" y="5970489"/>
            <a:ext cx="4041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Station spacings: 5, 10, 20 and 30KM</a:t>
            </a:r>
            <a:endParaRPr lang="en-GB" sz="2000" dirty="0">
              <a:latin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764586-1486-8281-52A1-74C65C1C2CCF}"/>
              </a:ext>
            </a:extLst>
          </p:cNvPr>
          <p:cNvGrpSpPr>
            <a:grpSpLocks noChangeAspect="1"/>
          </p:cNvGrpSpPr>
          <p:nvPr/>
        </p:nvGrpSpPr>
        <p:grpSpPr>
          <a:xfrm>
            <a:off x="6599523" y="919759"/>
            <a:ext cx="5145328" cy="2247252"/>
            <a:chOff x="4880257" y="2338513"/>
            <a:chExt cx="3584000" cy="15653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3928C3-40CE-416B-A9F9-DBDFFACC0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0257" y="2338513"/>
              <a:ext cx="3584000" cy="15653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19B41B-F4B7-EEE9-A863-B47F1CEFFC55}"/>
                </a:ext>
              </a:extLst>
            </p:cNvPr>
            <p:cNvSpPr txBox="1"/>
            <p:nvPr/>
          </p:nvSpPr>
          <p:spPr>
            <a:xfrm>
              <a:off x="4880257" y="2380290"/>
              <a:ext cx="806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5KM</a:t>
              </a:r>
              <a:endParaRPr lang="en-GB" dirty="0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38287592-4313-4C41-AF4C-ED755102CDAB}"/>
                </a:ext>
              </a:extLst>
            </p:cNvPr>
            <p:cNvSpPr txBox="1"/>
            <p:nvPr/>
          </p:nvSpPr>
          <p:spPr>
            <a:xfrm rot="19958363">
              <a:off x="6411690" y="2890908"/>
              <a:ext cx="1296458" cy="34603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/>
              <a:r>
                <a:rPr lang="en-GB" sz="16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H3 - Route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353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A82FB-2719-099E-7699-93F793F5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Urban Modelling</a:t>
            </a:r>
            <a:endParaRPr lang="en-GB" dirty="0"/>
          </a:p>
        </p:txBody>
      </p:sp>
      <p:pic>
        <p:nvPicPr>
          <p:cNvPr id="4" name="Content Placeholder 3" descr="A map with a green line&#10;&#10;Description automatically generated">
            <a:extLst>
              <a:ext uri="{FF2B5EF4-FFF2-40B4-BE49-F238E27FC236}">
                <a16:creationId xmlns:a16="http://schemas.microsoft.com/office/drawing/2014/main" id="{D2591770-B1AE-971A-0667-B434AF5E2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7475" y="823479"/>
            <a:ext cx="3424741" cy="5954722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EEA1C4-39D4-0741-46A3-901012F3946D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9" y="1595165"/>
            <a:ext cx="6145549" cy="3934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3306E9-DD47-3C59-0CFF-748CDEE4C4B6}"/>
              </a:ext>
            </a:extLst>
          </p:cNvPr>
          <p:cNvSpPr txBox="1"/>
          <p:nvPr/>
        </p:nvSpPr>
        <p:spPr>
          <a:xfrm>
            <a:off x="990149" y="5832682"/>
            <a:ext cx="637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Build an AI tool to use all the 5KM data to build high impact routes between two points – BUT, there’s a problem…</a:t>
            </a:r>
            <a:endParaRPr lang="en-GB" sz="20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BB9D5-0DF0-BB0C-1727-14987BB5A2FD}"/>
              </a:ext>
            </a:extLst>
          </p:cNvPr>
          <p:cNvSpPr txBox="1"/>
          <p:nvPr/>
        </p:nvSpPr>
        <p:spPr>
          <a:xfrm>
            <a:off x="10032790" y="5724960"/>
            <a:ext cx="157846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London test: connecting</a:t>
            </a:r>
          </a:p>
          <a:p>
            <a:r>
              <a:rPr lang="en-US" dirty="0"/>
              <a:t>two points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71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DCD6-A6C6-92AD-D95E-F185B11F3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SECURE AND RESILIENT WORLD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4D80B-7E2D-E459-D713-50F6F3512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33" y="1680248"/>
            <a:ext cx="11319933" cy="2020905"/>
          </a:xfrm>
        </p:spPr>
        <p:txBody>
          <a:bodyPr/>
          <a:lstStyle/>
          <a:p>
            <a:r>
              <a:rPr lang="en-US" dirty="0"/>
              <a:t>Network Resilience: Reachable Locations and Recovery Time?</a:t>
            </a:r>
          </a:p>
          <a:p>
            <a:r>
              <a:rPr lang="en-US" dirty="0"/>
              <a:t>Over 1 million data points for researchers to </a:t>
            </a:r>
            <a:r>
              <a:rPr lang="en-US" dirty="0" err="1"/>
              <a:t>analyse</a:t>
            </a:r>
            <a:endParaRPr lang="en-US" dirty="0"/>
          </a:p>
          <a:p>
            <a:r>
              <a:rPr lang="en-US" dirty="0"/>
              <a:t>Heuristics for combining small changes into complex scenarios</a:t>
            </a:r>
          </a:p>
          <a:p>
            <a:r>
              <a:rPr lang="en-US" dirty="0"/>
              <a:t>Evidence that the small changes idea works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F23A4-3EDB-E088-9A9B-69EBC994C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24" y="3910127"/>
            <a:ext cx="2979874" cy="2310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F830F-D3F4-675A-0D35-E20F5E954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533" y="3910127"/>
            <a:ext cx="2922930" cy="2310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ADA3D5-A1E4-FA75-4FF3-6D6202B31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264" y="3910126"/>
            <a:ext cx="2845040" cy="22438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27054F-0ABD-AA98-0850-062D1B0F442C}"/>
              </a:ext>
            </a:extLst>
          </p:cNvPr>
          <p:cNvSpPr txBox="1"/>
          <p:nvPr/>
        </p:nvSpPr>
        <p:spPr>
          <a:xfrm>
            <a:off x="2302200" y="6287176"/>
            <a:ext cx="797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Network saved seconds against count of improved routes: rail, bus, road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579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now, slope&#10;&#10;Description automatically generated">
            <a:extLst>
              <a:ext uri="{FF2B5EF4-FFF2-40B4-BE49-F238E27FC236}">
                <a16:creationId xmlns:a16="http://schemas.microsoft.com/office/drawing/2014/main" id="{AA6F4C36-33AA-4760-A256-5443CDE4D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C1A9CF3-91A3-4F6B-9B60-6093094F1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31" y="2101412"/>
            <a:ext cx="6690736" cy="164097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1647E26-551C-4C87-8F69-4DC554254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913" y="441102"/>
            <a:ext cx="1252755" cy="1519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72B394-6183-42BF-A64F-531F623C3C09}"/>
              </a:ext>
            </a:extLst>
          </p:cNvPr>
          <p:cNvSpPr txBox="1"/>
          <p:nvPr/>
        </p:nvSpPr>
        <p:spPr>
          <a:xfrm>
            <a:off x="8265116" y="4528118"/>
            <a:ext cx="3247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n-lt"/>
              </a:rPr>
              <a:t>Professor Michael Batty</a:t>
            </a:r>
          </a:p>
          <a:p>
            <a:r>
              <a:rPr lang="en-US" sz="2400" b="1" dirty="0">
                <a:latin typeface="+mn-lt"/>
              </a:rPr>
              <a:t>m.batty@ucl.ac.uk</a:t>
            </a:r>
            <a:endParaRPr lang="en-GB" sz="2400" b="1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296980-51EC-4A87-BC03-66FE447F762D}"/>
              </a:ext>
            </a:extLst>
          </p:cNvPr>
          <p:cNvSpPr txBox="1"/>
          <p:nvPr/>
        </p:nvSpPr>
        <p:spPr>
          <a:xfrm>
            <a:off x="949792" y="4528118"/>
            <a:ext cx="34236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n-lt"/>
              </a:rPr>
              <a:t>Dr. Richard Milton</a:t>
            </a:r>
          </a:p>
          <a:p>
            <a:r>
              <a:rPr lang="en-US" sz="2400" b="1" dirty="0">
                <a:latin typeface="+mn-lt"/>
              </a:rPr>
              <a:t>richard.milton@ucl.ac.uk</a:t>
            </a:r>
            <a:endParaRPr lang="en-GB" sz="2400" b="1" dirty="0">
              <a:latin typeface="+mn-lt"/>
            </a:endParaRPr>
          </a:p>
        </p:txBody>
      </p:sp>
      <p:pic>
        <p:nvPicPr>
          <p:cNvPr id="2" name="Picture 1" descr="A close-up of a logo">
            <a:extLst>
              <a:ext uri="{FF2B5EF4-FFF2-40B4-BE49-F238E27FC236}">
                <a16:creationId xmlns:a16="http://schemas.microsoft.com/office/drawing/2014/main" id="{16C64CEE-14FA-FB87-CCD3-DB49B245B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1" y="592087"/>
            <a:ext cx="2730204" cy="1137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8B3890-844E-137E-A7AA-86EBCF2EFE22}"/>
              </a:ext>
            </a:extLst>
          </p:cNvPr>
          <p:cNvSpPr txBox="1"/>
          <p:nvPr/>
        </p:nvSpPr>
        <p:spPr>
          <a:xfrm>
            <a:off x="4072579" y="5725083"/>
            <a:ext cx="1825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Xinyi Liu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8ABC2-4370-3ABC-2FD3-AE15114833DE}"/>
              </a:ext>
            </a:extLst>
          </p:cNvPr>
          <p:cNvSpPr txBox="1"/>
          <p:nvPr/>
        </p:nvSpPr>
        <p:spPr>
          <a:xfrm>
            <a:off x="6276021" y="5725083"/>
            <a:ext cx="4165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Yuet Yung Lung (Alison)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339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B2326-996B-4044-81CF-2E4FBAC5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to Work: Cycle, Road, Bus, Rail</a:t>
            </a:r>
            <a:br>
              <a:rPr lang="en-US" dirty="0"/>
            </a:br>
            <a:r>
              <a:rPr lang="en-US" sz="2000" dirty="0"/>
              <a:t>Flow lines show mean magnitude and direction of people commuting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889F7-3C81-4DF3-ABEC-8C3AF343F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06" y="1914657"/>
            <a:ext cx="2927584" cy="4578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88833B-8960-4B1A-B48A-D3CA9EF55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29" y="1914657"/>
            <a:ext cx="3007170" cy="4578437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C2A7A85-604D-40A4-ABEF-820F1B0725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22" y="1914656"/>
            <a:ext cx="2932731" cy="4578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2E1292-994E-48BD-8FA9-A8D90D4B08FC}"/>
              </a:ext>
            </a:extLst>
          </p:cNvPr>
          <p:cNvSpPr txBox="1"/>
          <p:nvPr/>
        </p:nvSpPr>
        <p:spPr>
          <a:xfrm>
            <a:off x="5129785" y="2026273"/>
            <a:ext cx="81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Road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957FF-EA81-4356-9784-E290E7D26D06}"/>
              </a:ext>
            </a:extLst>
          </p:cNvPr>
          <p:cNvSpPr txBox="1"/>
          <p:nvPr/>
        </p:nvSpPr>
        <p:spPr>
          <a:xfrm>
            <a:off x="8290977" y="2026274"/>
            <a:ext cx="629491" cy="3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C0468-1E71-4D00-B43F-37B18598B2F4}"/>
              </a:ext>
            </a:extLst>
          </p:cNvPr>
          <p:cNvSpPr txBox="1"/>
          <p:nvPr/>
        </p:nvSpPr>
        <p:spPr>
          <a:xfrm>
            <a:off x="11267836" y="2026273"/>
            <a:ext cx="69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Rail</a:t>
            </a:r>
            <a:endParaRPr lang="en-GB" dirty="0"/>
          </a:p>
        </p:txBody>
      </p:sp>
      <p:pic>
        <p:nvPicPr>
          <p:cNvPr id="11" name="Picture 10" descr="A map of the united kingdom&#10;&#10;Description automatically generated">
            <a:extLst>
              <a:ext uri="{FF2B5EF4-FFF2-40B4-BE49-F238E27FC236}">
                <a16:creationId xmlns:a16="http://schemas.microsoft.com/office/drawing/2014/main" id="{304E98CC-82D4-D395-2A66-1802A90D3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7" y="1914656"/>
            <a:ext cx="2898824" cy="45784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208FE0-6631-9956-D9FD-911B8569BE82}"/>
              </a:ext>
            </a:extLst>
          </p:cNvPr>
          <p:cNvSpPr txBox="1"/>
          <p:nvPr/>
        </p:nvSpPr>
        <p:spPr>
          <a:xfrm>
            <a:off x="1921980" y="2052374"/>
            <a:ext cx="81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9466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t_gtfs_od_links_buses_averagespeed_m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3" y="1019070"/>
            <a:ext cx="2467067" cy="471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8028" y="1503484"/>
            <a:ext cx="2422841" cy="4180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0681" y="5610891"/>
            <a:ext cx="28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Rail, v=3165, e=10,269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8302" y="1838257"/>
            <a:ext cx="2153840" cy="3876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1724" y="5641019"/>
            <a:ext cx="1758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Road,</a:t>
            </a:r>
          </a:p>
          <a:p>
            <a:r>
              <a:rPr lang="en-GB" dirty="0"/>
              <a:t>v=3.5M, e=8.4M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86317" y="5544581"/>
            <a:ext cx="1156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Bus, Ferry,</a:t>
            </a:r>
          </a:p>
          <a:p>
            <a:r>
              <a:rPr lang="en-GB" dirty="0"/>
              <a:t>v=0.29M,</a:t>
            </a:r>
          </a:p>
          <a:p>
            <a:r>
              <a:rPr lang="en-GB" dirty="0"/>
              <a:t>e=0.42M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CCEB5A-E606-427E-8D64-280CD09F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Networks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22B0ED-B8B9-ABE4-2070-0E3931736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539" y="1712294"/>
            <a:ext cx="2123991" cy="3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02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ap of different colors">
            <a:extLst>
              <a:ext uri="{FF2B5EF4-FFF2-40B4-BE49-F238E27FC236}">
                <a16:creationId xmlns:a16="http://schemas.microsoft.com/office/drawing/2014/main" id="{F5F48B84-29D9-08BE-AF21-AA2587BD4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023"/>
            <a:ext cx="12192000" cy="612162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9D5599-E422-FC68-12BC-13EF58F46F01}"/>
              </a:ext>
            </a:extLst>
          </p:cNvPr>
          <p:cNvSpPr txBox="1">
            <a:spLocks/>
          </p:cNvSpPr>
          <p:nvPr/>
        </p:nvSpPr>
        <p:spPr bwMode="auto">
          <a:xfrm>
            <a:off x="319089" y="122215"/>
            <a:ext cx="11441112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HEATHROW 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RUNWAY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8AB92-BBEF-AC0D-5982-B25099AA8BBC}"/>
              </a:ext>
            </a:extLst>
          </p:cNvPr>
          <p:cNvSpPr txBox="1"/>
          <p:nvPr/>
        </p:nvSpPr>
        <p:spPr>
          <a:xfrm>
            <a:off x="9219235" y="5347444"/>
            <a:ext cx="2887763" cy="138499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</a:rPr>
              <a:t>Road: 529,797KM</a:t>
            </a:r>
          </a:p>
          <a:p>
            <a:r>
              <a:rPr lang="en-US" sz="2800" b="1" dirty="0">
                <a:latin typeface="+mn-lt"/>
              </a:rPr>
              <a:t>Rail: 1,296,217KM</a:t>
            </a:r>
          </a:p>
          <a:p>
            <a:r>
              <a:rPr lang="en-US" sz="2800" b="1" dirty="0">
                <a:latin typeface="+mn-lt"/>
              </a:rPr>
              <a:t>(193KM)</a:t>
            </a:r>
            <a:endParaRPr lang="en-GB" sz="2800" b="1" dirty="0">
              <a:latin typeface="+mn-lt"/>
            </a:endParaRPr>
          </a:p>
        </p:txBody>
      </p:sp>
      <p:pic>
        <p:nvPicPr>
          <p:cNvPr id="9" name="Picture 8" descr="A yellow sign with a black airplane in the middle&#10;&#10;Description automatically generated">
            <a:extLst>
              <a:ext uri="{FF2B5EF4-FFF2-40B4-BE49-F238E27FC236}">
                <a16:creationId xmlns:a16="http://schemas.microsoft.com/office/drawing/2014/main" id="{86E66DCE-6343-C5BE-F124-5F497E762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36" y="3752385"/>
            <a:ext cx="456805" cy="4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8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9D99-588D-3D30-8773-75102C556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5km One Link Scenarios (175,000)</a:t>
            </a:r>
            <a:endParaRPr lang="en-GB" dirty="0"/>
          </a:p>
        </p:txBody>
      </p:sp>
      <p:pic>
        <p:nvPicPr>
          <p:cNvPr id="5" name="Content Placeholder 4" descr="A red spots on a black background&#10;&#10;Description automatically generated">
            <a:extLst>
              <a:ext uri="{FF2B5EF4-FFF2-40B4-BE49-F238E27FC236}">
                <a16:creationId xmlns:a16="http://schemas.microsoft.com/office/drawing/2014/main" id="{D923F5C3-F248-14E9-22B3-CEB35363A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546" y="1109111"/>
            <a:ext cx="3694770" cy="5532243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F1B9F35-2C90-E6F8-BAF9-4C09B4284938}"/>
              </a:ext>
            </a:extLst>
          </p:cNvPr>
          <p:cNvSpPr/>
          <p:nvPr/>
        </p:nvSpPr>
        <p:spPr>
          <a:xfrm>
            <a:off x="260200" y="2200510"/>
            <a:ext cx="3204118" cy="3124199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4EA9B8-B9B8-6AE8-6FBF-C495437B0516}"/>
              </a:ext>
            </a:extLst>
          </p:cNvPr>
          <p:cNvSpPr/>
          <p:nvPr/>
        </p:nvSpPr>
        <p:spPr>
          <a:xfrm>
            <a:off x="1776766" y="3680833"/>
            <a:ext cx="170985" cy="1635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982AA9B-BB53-CBAB-017D-128BEE1FE9CE}"/>
              </a:ext>
            </a:extLst>
          </p:cNvPr>
          <p:cNvSpPr/>
          <p:nvPr/>
        </p:nvSpPr>
        <p:spPr>
          <a:xfrm>
            <a:off x="1074239" y="2995033"/>
            <a:ext cx="170985" cy="1635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6E86BB-EC6B-C504-29BF-C4C5176FD319}"/>
              </a:ext>
            </a:extLst>
          </p:cNvPr>
          <p:cNvSpPr/>
          <p:nvPr/>
        </p:nvSpPr>
        <p:spPr>
          <a:xfrm>
            <a:off x="2404951" y="2355924"/>
            <a:ext cx="170985" cy="1635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3775CA-4CEA-3E59-64AA-5D9915FD7689}"/>
              </a:ext>
            </a:extLst>
          </p:cNvPr>
          <p:cNvSpPr/>
          <p:nvPr/>
        </p:nvSpPr>
        <p:spPr>
          <a:xfrm>
            <a:off x="873516" y="4799672"/>
            <a:ext cx="170985" cy="1635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5DED59-8710-52A1-CFD6-D07646DADA28}"/>
              </a:ext>
            </a:extLst>
          </p:cNvPr>
          <p:cNvSpPr/>
          <p:nvPr/>
        </p:nvSpPr>
        <p:spPr>
          <a:xfrm>
            <a:off x="2312852" y="4164053"/>
            <a:ext cx="170985" cy="1635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B57956-0F83-ED4D-ACD0-1CBF48D13DE5}"/>
              </a:ext>
            </a:extLst>
          </p:cNvPr>
          <p:cNvCxnSpPr>
            <a:cxnSpLocks/>
            <a:stCxn id="8" idx="0"/>
            <a:endCxn id="10" idx="3"/>
          </p:cNvCxnSpPr>
          <p:nvPr/>
        </p:nvCxnSpPr>
        <p:spPr>
          <a:xfrm flipV="1">
            <a:off x="1862259" y="2495524"/>
            <a:ext cx="567732" cy="1185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B0EE15-DAF1-91E9-B63A-88C40A87BA53}"/>
              </a:ext>
            </a:extLst>
          </p:cNvPr>
          <p:cNvCxnSpPr>
            <a:cxnSpLocks/>
            <a:stCxn id="8" idx="1"/>
            <a:endCxn id="9" idx="5"/>
          </p:cNvCxnSpPr>
          <p:nvPr/>
        </p:nvCxnSpPr>
        <p:spPr>
          <a:xfrm flipH="1" flipV="1">
            <a:off x="1220184" y="3134633"/>
            <a:ext cx="581622" cy="570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22F150-4245-52FB-B79F-2A202025876F}"/>
              </a:ext>
            </a:extLst>
          </p:cNvPr>
          <p:cNvCxnSpPr>
            <a:cxnSpLocks/>
            <a:stCxn id="8" idx="5"/>
            <a:endCxn id="12" idx="1"/>
          </p:cNvCxnSpPr>
          <p:nvPr/>
        </p:nvCxnSpPr>
        <p:spPr>
          <a:xfrm>
            <a:off x="1922711" y="3820433"/>
            <a:ext cx="415181" cy="36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629B4E5-D324-D765-2129-0F4634043F30}"/>
              </a:ext>
            </a:extLst>
          </p:cNvPr>
          <p:cNvCxnSpPr>
            <a:cxnSpLocks/>
            <a:stCxn id="8" idx="3"/>
            <a:endCxn id="11" idx="7"/>
          </p:cNvCxnSpPr>
          <p:nvPr/>
        </p:nvCxnSpPr>
        <p:spPr>
          <a:xfrm flipH="1">
            <a:off x="1019461" y="3820433"/>
            <a:ext cx="782345" cy="1003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D44C993-FB18-6523-73D6-9794218E9581}"/>
              </a:ext>
            </a:extLst>
          </p:cNvPr>
          <p:cNvSpPr txBox="1"/>
          <p:nvPr/>
        </p:nvSpPr>
        <p:spPr>
          <a:xfrm>
            <a:off x="1245224" y="1843477"/>
            <a:ext cx="146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5KM Radius</a:t>
            </a:r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13E4DCB-FA90-69F1-BDA5-B8807AA64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54" y="2340939"/>
            <a:ext cx="4830219" cy="300689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2BF849-920B-42B6-F7A5-C15AC2000A91}"/>
              </a:ext>
            </a:extLst>
          </p:cNvPr>
          <p:cNvSpPr txBox="1"/>
          <p:nvPr/>
        </p:nvSpPr>
        <p:spPr>
          <a:xfrm>
            <a:off x="4192856" y="5456663"/>
            <a:ext cx="428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 of the number of zones within 5km of each of the 8436 origin zones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6B89F2-850C-9B03-B8A8-7D559F8E674A}"/>
              </a:ext>
            </a:extLst>
          </p:cNvPr>
          <p:cNvSpPr txBox="1"/>
          <p:nvPr/>
        </p:nvSpPr>
        <p:spPr>
          <a:xfrm>
            <a:off x="484636" y="5418539"/>
            <a:ext cx="287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Methodology: test every zone within 5km of an origin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64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30A5-76F1-BA57-BD65-2512F823E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Links and Double Links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19627E-DE17-F9E5-6A36-8F12E9A2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14" y="1828791"/>
            <a:ext cx="4426991" cy="4271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49B79D-809D-7CE4-89B8-4A676CF63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100" y="1828790"/>
            <a:ext cx="4426991" cy="4271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E3E907-06EF-1DA8-EF63-8BCE9D4D063E}"/>
              </a:ext>
            </a:extLst>
          </p:cNvPr>
          <p:cNvSpPr txBox="1"/>
          <p:nvPr/>
        </p:nvSpPr>
        <p:spPr>
          <a:xfrm>
            <a:off x="1289113" y="6243173"/>
            <a:ext cx="442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 Two Links: 3,500,000 (162 days)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0F59F2-623C-0D62-7BEE-966092B4C56F}"/>
              </a:ext>
            </a:extLst>
          </p:cNvPr>
          <p:cNvSpPr txBox="1"/>
          <p:nvPr/>
        </p:nvSpPr>
        <p:spPr>
          <a:xfrm>
            <a:off x="6623539" y="6249302"/>
            <a:ext cx="367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Exhaustive Single Links: 175,000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ABAB21-A395-CE47-8CDB-EACCF6AE4BE6}"/>
              </a:ext>
            </a:extLst>
          </p:cNvPr>
          <p:cNvCxnSpPr>
            <a:cxnSpLocks/>
          </p:cNvCxnSpPr>
          <p:nvPr/>
        </p:nvCxnSpPr>
        <p:spPr>
          <a:xfrm flipH="1" flipV="1">
            <a:off x="3090203" y="3964644"/>
            <a:ext cx="329328" cy="1424364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B60699-2128-5D4D-BF9A-CA4B69785C1F}"/>
              </a:ext>
            </a:extLst>
          </p:cNvPr>
          <p:cNvCxnSpPr>
            <a:cxnSpLocks/>
          </p:cNvCxnSpPr>
          <p:nvPr/>
        </p:nvCxnSpPr>
        <p:spPr>
          <a:xfrm flipV="1">
            <a:off x="3090203" y="3348111"/>
            <a:ext cx="675249" cy="616533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238DC45D-3834-4BC9-36BB-1B3BBC9D1F96}"/>
              </a:ext>
            </a:extLst>
          </p:cNvPr>
          <p:cNvSpPr/>
          <p:nvPr/>
        </p:nvSpPr>
        <p:spPr>
          <a:xfrm>
            <a:off x="3608841" y="3300494"/>
            <a:ext cx="173141" cy="1839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8516DA8-492F-DD3B-280F-1D05684485EF}"/>
              </a:ext>
            </a:extLst>
          </p:cNvPr>
          <p:cNvSpPr/>
          <p:nvPr/>
        </p:nvSpPr>
        <p:spPr>
          <a:xfrm>
            <a:off x="3003632" y="3876825"/>
            <a:ext cx="173141" cy="1839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CAB1E1-60FD-E82C-8552-9380BADAF09E}"/>
              </a:ext>
            </a:extLst>
          </p:cNvPr>
          <p:cNvSpPr/>
          <p:nvPr/>
        </p:nvSpPr>
        <p:spPr>
          <a:xfrm>
            <a:off x="3346667" y="5353849"/>
            <a:ext cx="173141" cy="1839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E83590-991D-BF97-54D0-8804C32B010E}"/>
              </a:ext>
            </a:extLst>
          </p:cNvPr>
          <p:cNvCxnSpPr>
            <a:cxnSpLocks/>
          </p:cNvCxnSpPr>
          <p:nvPr/>
        </p:nvCxnSpPr>
        <p:spPr>
          <a:xfrm flipH="1" flipV="1">
            <a:off x="8063493" y="3964644"/>
            <a:ext cx="329328" cy="1424364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D3BF527-3F5F-E51C-22DC-01785F842827}"/>
              </a:ext>
            </a:extLst>
          </p:cNvPr>
          <p:cNvSpPr/>
          <p:nvPr/>
        </p:nvSpPr>
        <p:spPr>
          <a:xfrm>
            <a:off x="8319957" y="5353849"/>
            <a:ext cx="173141" cy="1839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21E9FD4-AEC0-D2F5-582D-729019EDB69F}"/>
              </a:ext>
            </a:extLst>
          </p:cNvPr>
          <p:cNvCxnSpPr>
            <a:cxnSpLocks/>
          </p:cNvCxnSpPr>
          <p:nvPr/>
        </p:nvCxnSpPr>
        <p:spPr>
          <a:xfrm flipV="1">
            <a:off x="8079764" y="3384636"/>
            <a:ext cx="675249" cy="616533"/>
          </a:xfrm>
          <a:prstGeom prst="line">
            <a:avLst/>
          </a:prstGeom>
          <a:ln w="508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C523029-F44F-2F20-8268-5F12FDFF5781}"/>
              </a:ext>
            </a:extLst>
          </p:cNvPr>
          <p:cNvSpPr/>
          <p:nvPr/>
        </p:nvSpPr>
        <p:spPr>
          <a:xfrm>
            <a:off x="8598402" y="3337019"/>
            <a:ext cx="173141" cy="1839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441541B-562E-7F9F-D6AB-3740BEB35F64}"/>
              </a:ext>
            </a:extLst>
          </p:cNvPr>
          <p:cNvSpPr/>
          <p:nvPr/>
        </p:nvSpPr>
        <p:spPr>
          <a:xfrm>
            <a:off x="7993193" y="3913350"/>
            <a:ext cx="173141" cy="1839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C4E7F6-D6D9-2396-4AFD-53CB4FDE83DA}"/>
              </a:ext>
            </a:extLst>
          </p:cNvPr>
          <p:cNvCxnSpPr>
            <a:cxnSpLocks/>
            <a:stCxn id="25" idx="2"/>
          </p:cNvCxnSpPr>
          <p:nvPr/>
        </p:nvCxnSpPr>
        <p:spPr>
          <a:xfrm flipH="1" flipV="1">
            <a:off x="7443014" y="5069832"/>
            <a:ext cx="876943" cy="37599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80A44E-827D-B415-225C-E7E31CFE76B5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7773658" y="5445830"/>
            <a:ext cx="546299" cy="225879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B35CEE0-C333-4FCC-AEC6-014CBC1BD453}"/>
              </a:ext>
            </a:extLst>
          </p:cNvPr>
          <p:cNvCxnSpPr>
            <a:cxnSpLocks/>
            <a:stCxn id="25" idx="6"/>
          </p:cNvCxnSpPr>
          <p:nvPr/>
        </p:nvCxnSpPr>
        <p:spPr>
          <a:xfrm flipV="1">
            <a:off x="8493098" y="4921028"/>
            <a:ext cx="546299" cy="52480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B632B3-17DE-29E5-048B-7A174BDE7081}"/>
              </a:ext>
            </a:extLst>
          </p:cNvPr>
          <p:cNvCxnSpPr>
            <a:cxnSpLocks/>
            <a:stCxn id="25" idx="6"/>
          </p:cNvCxnSpPr>
          <p:nvPr/>
        </p:nvCxnSpPr>
        <p:spPr>
          <a:xfrm>
            <a:off x="8493098" y="5445830"/>
            <a:ext cx="665296" cy="52480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AEB7D8-8AD5-C58E-1301-7B109929BFF0}"/>
              </a:ext>
            </a:extLst>
          </p:cNvPr>
          <p:cNvCxnSpPr>
            <a:cxnSpLocks/>
            <a:stCxn id="28" idx="2"/>
          </p:cNvCxnSpPr>
          <p:nvPr/>
        </p:nvCxnSpPr>
        <p:spPr>
          <a:xfrm flipH="1" flipV="1">
            <a:off x="7238496" y="3589960"/>
            <a:ext cx="754697" cy="415371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ED9F22E-8927-2580-FF11-7A651D970D1B}"/>
              </a:ext>
            </a:extLst>
          </p:cNvPr>
          <p:cNvCxnSpPr>
            <a:stCxn id="28" idx="6"/>
            <a:endCxn id="28" idx="6"/>
          </p:cNvCxnSpPr>
          <p:nvPr/>
        </p:nvCxnSpPr>
        <p:spPr>
          <a:xfrm>
            <a:off x="8166334" y="4005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664FF43-0BBB-7B38-C40D-FE7B098C633B}"/>
              </a:ext>
            </a:extLst>
          </p:cNvPr>
          <p:cNvCxnSpPr>
            <a:cxnSpLocks/>
            <a:stCxn id="28" idx="5"/>
          </p:cNvCxnSpPr>
          <p:nvPr/>
        </p:nvCxnSpPr>
        <p:spPr>
          <a:xfrm>
            <a:off x="8140978" y="4070371"/>
            <a:ext cx="898419" cy="850657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792CF2-7C13-E64A-0BA7-5F0F238DF219}"/>
              </a:ext>
            </a:extLst>
          </p:cNvPr>
          <p:cNvCxnSpPr>
            <a:cxnSpLocks/>
            <a:stCxn id="27" idx="2"/>
          </p:cNvCxnSpPr>
          <p:nvPr/>
        </p:nvCxnSpPr>
        <p:spPr>
          <a:xfrm flipH="1" flipV="1">
            <a:off x="7850854" y="2711638"/>
            <a:ext cx="747548" cy="71736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1A2EF82-E550-A47A-09E6-6380581E69C8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8684973" y="2517498"/>
            <a:ext cx="23655" cy="819521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3048273-AEC9-9AA4-F7C6-AE3974A2AADA}"/>
              </a:ext>
            </a:extLst>
          </p:cNvPr>
          <p:cNvCxnSpPr>
            <a:cxnSpLocks/>
            <a:stCxn id="27" idx="6"/>
          </p:cNvCxnSpPr>
          <p:nvPr/>
        </p:nvCxnSpPr>
        <p:spPr>
          <a:xfrm>
            <a:off x="8771543" y="3429000"/>
            <a:ext cx="654516" cy="1170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C236C16-B91F-3BF7-81CF-0E4EEB12C75F}"/>
              </a:ext>
            </a:extLst>
          </p:cNvPr>
          <p:cNvCxnSpPr>
            <a:cxnSpLocks/>
          </p:cNvCxnSpPr>
          <p:nvPr/>
        </p:nvCxnSpPr>
        <p:spPr>
          <a:xfrm flipV="1">
            <a:off x="9055927" y="3546050"/>
            <a:ext cx="352046" cy="1384387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98D90F3-9870-6F09-4FE2-B89A80F8C21E}"/>
              </a:ext>
            </a:extLst>
          </p:cNvPr>
          <p:cNvCxnSpPr>
            <a:cxnSpLocks/>
          </p:cNvCxnSpPr>
          <p:nvPr/>
        </p:nvCxnSpPr>
        <p:spPr>
          <a:xfrm flipH="1" flipV="1">
            <a:off x="8708628" y="2511430"/>
            <a:ext cx="690888" cy="1009551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F0CEF18-6D7A-AE39-9C7D-5E799C731E74}"/>
              </a:ext>
            </a:extLst>
          </p:cNvPr>
          <p:cNvCxnSpPr>
            <a:cxnSpLocks/>
          </p:cNvCxnSpPr>
          <p:nvPr/>
        </p:nvCxnSpPr>
        <p:spPr>
          <a:xfrm flipH="1">
            <a:off x="7881883" y="2508386"/>
            <a:ext cx="826745" cy="201013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E781A83-C18A-3FCC-344F-3A4A58BFB811}"/>
              </a:ext>
            </a:extLst>
          </p:cNvPr>
          <p:cNvCxnSpPr>
            <a:cxnSpLocks/>
          </p:cNvCxnSpPr>
          <p:nvPr/>
        </p:nvCxnSpPr>
        <p:spPr>
          <a:xfrm flipH="1">
            <a:off x="7249296" y="2689388"/>
            <a:ext cx="601558" cy="902653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0287CC7-2F06-976C-2B85-82AA6AD0CEBA}"/>
              </a:ext>
            </a:extLst>
          </p:cNvPr>
          <p:cNvCxnSpPr>
            <a:cxnSpLocks/>
          </p:cNvCxnSpPr>
          <p:nvPr/>
        </p:nvCxnSpPr>
        <p:spPr>
          <a:xfrm>
            <a:off x="7236819" y="3599995"/>
            <a:ext cx="193804" cy="1463037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8AFCC95-1D0C-FF85-3A9C-C6222AC305EB}"/>
              </a:ext>
            </a:extLst>
          </p:cNvPr>
          <p:cNvCxnSpPr>
            <a:cxnSpLocks/>
          </p:cNvCxnSpPr>
          <p:nvPr/>
        </p:nvCxnSpPr>
        <p:spPr>
          <a:xfrm flipH="1" flipV="1">
            <a:off x="7430623" y="5063032"/>
            <a:ext cx="331741" cy="608677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E2BB26A-C2CA-BC42-D2C3-07F7D1486532}"/>
              </a:ext>
            </a:extLst>
          </p:cNvPr>
          <p:cNvCxnSpPr>
            <a:cxnSpLocks/>
          </p:cNvCxnSpPr>
          <p:nvPr/>
        </p:nvCxnSpPr>
        <p:spPr>
          <a:xfrm>
            <a:off x="7769391" y="5671709"/>
            <a:ext cx="1389003" cy="285041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9F4FAE-84C2-8750-F0BC-799D1FE5DE46}"/>
              </a:ext>
            </a:extLst>
          </p:cNvPr>
          <p:cNvCxnSpPr>
            <a:cxnSpLocks/>
          </p:cNvCxnSpPr>
          <p:nvPr/>
        </p:nvCxnSpPr>
        <p:spPr>
          <a:xfrm flipH="1" flipV="1">
            <a:off x="9039397" y="4875691"/>
            <a:ext cx="118997" cy="1074259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78D7A5F-4DAA-8779-C149-F5D69A675F40}"/>
              </a:ext>
            </a:extLst>
          </p:cNvPr>
          <p:cNvCxnSpPr>
            <a:cxnSpLocks/>
          </p:cNvCxnSpPr>
          <p:nvPr/>
        </p:nvCxnSpPr>
        <p:spPr>
          <a:xfrm flipH="1" flipV="1">
            <a:off x="6974262" y="2362626"/>
            <a:ext cx="907621" cy="346773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C5CC370-42D0-EB62-4314-58ADF26FAEA8}"/>
              </a:ext>
            </a:extLst>
          </p:cNvPr>
          <p:cNvCxnSpPr>
            <a:cxnSpLocks/>
          </p:cNvCxnSpPr>
          <p:nvPr/>
        </p:nvCxnSpPr>
        <p:spPr>
          <a:xfrm flipH="1" flipV="1">
            <a:off x="6791872" y="3257885"/>
            <a:ext cx="444947" cy="332075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E6E3265-C43C-B088-6EAE-BF56C7E9BE8C}"/>
              </a:ext>
            </a:extLst>
          </p:cNvPr>
          <p:cNvCxnSpPr>
            <a:cxnSpLocks/>
          </p:cNvCxnSpPr>
          <p:nvPr/>
        </p:nvCxnSpPr>
        <p:spPr>
          <a:xfrm flipV="1">
            <a:off x="8682997" y="1962040"/>
            <a:ext cx="356400" cy="54634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40E8BD7-9430-DB5B-F802-72D21095D7F2}"/>
              </a:ext>
            </a:extLst>
          </p:cNvPr>
          <p:cNvCxnSpPr>
            <a:cxnSpLocks/>
          </p:cNvCxnSpPr>
          <p:nvPr/>
        </p:nvCxnSpPr>
        <p:spPr>
          <a:xfrm flipV="1">
            <a:off x="8684973" y="2333249"/>
            <a:ext cx="1155538" cy="178181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1A5A42A-18C2-190F-FE0D-04FB997E8756}"/>
              </a:ext>
            </a:extLst>
          </p:cNvPr>
          <p:cNvCxnSpPr>
            <a:cxnSpLocks/>
          </p:cNvCxnSpPr>
          <p:nvPr/>
        </p:nvCxnSpPr>
        <p:spPr>
          <a:xfrm>
            <a:off x="9039397" y="4898599"/>
            <a:ext cx="723707" cy="22429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CBABA7D-D66F-2C41-333A-1FCEF63231E3}"/>
              </a:ext>
            </a:extLst>
          </p:cNvPr>
          <p:cNvCxnSpPr>
            <a:cxnSpLocks/>
          </p:cNvCxnSpPr>
          <p:nvPr/>
        </p:nvCxnSpPr>
        <p:spPr>
          <a:xfrm flipH="1" flipV="1">
            <a:off x="6833652" y="4525490"/>
            <a:ext cx="583265" cy="55446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018EB3F-A831-ACB2-E67F-15A63AD18EB2}"/>
              </a:ext>
            </a:extLst>
          </p:cNvPr>
          <p:cNvCxnSpPr>
            <a:cxnSpLocks/>
          </p:cNvCxnSpPr>
          <p:nvPr/>
        </p:nvCxnSpPr>
        <p:spPr>
          <a:xfrm flipH="1">
            <a:off x="6714655" y="5069832"/>
            <a:ext cx="702262" cy="77193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A86C98A-F439-5E0E-8571-8BAD2BBE3769}"/>
              </a:ext>
            </a:extLst>
          </p:cNvPr>
          <p:cNvSpPr/>
          <p:nvPr/>
        </p:nvSpPr>
        <p:spPr>
          <a:xfrm>
            <a:off x="6623540" y="2525459"/>
            <a:ext cx="3759500" cy="348577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17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F82F-A7BE-826D-48FB-C975D8FD1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Additive Small Changes</a:t>
            </a:r>
            <a:endParaRPr lang="en-GB" dirty="0"/>
          </a:p>
        </p:txBody>
      </p:sp>
      <p:pic>
        <p:nvPicPr>
          <p:cNvPr id="4" name="Content Placeholder 3" descr="A group of graphs showing different colored points&#10;&#10;Description automatically generated">
            <a:extLst>
              <a:ext uri="{FF2B5EF4-FFF2-40B4-BE49-F238E27FC236}">
                <a16:creationId xmlns:a16="http://schemas.microsoft.com/office/drawing/2014/main" id="{8F647334-20BB-430D-FC45-EB4CC86C4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4997" y="1310725"/>
            <a:ext cx="6741757" cy="511492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C4005-53B4-D3E1-B796-2E474D5C3686}"/>
              </a:ext>
            </a:extLst>
          </p:cNvPr>
          <p:cNvSpPr txBox="1"/>
          <p:nvPr/>
        </p:nvSpPr>
        <p:spPr>
          <a:xfrm>
            <a:off x="5497221" y="6334780"/>
            <a:ext cx="134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n-lt"/>
              </a:rPr>
              <a:t>ROAD</a:t>
            </a:r>
            <a:endParaRPr lang="en-GB" sz="2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2A4EA-003B-22EB-C292-41231E1005C7}"/>
              </a:ext>
            </a:extLst>
          </p:cNvPr>
          <p:cNvSpPr txBox="1"/>
          <p:nvPr/>
        </p:nvSpPr>
        <p:spPr>
          <a:xfrm>
            <a:off x="7883361" y="6334780"/>
            <a:ext cx="134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+mn-lt"/>
              </a:rPr>
              <a:t>BUS</a:t>
            </a:r>
            <a:endParaRPr lang="en-GB" sz="28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D6C66-77F1-2EA2-CF28-B19D45C806E8}"/>
              </a:ext>
            </a:extLst>
          </p:cNvPr>
          <p:cNvSpPr txBox="1"/>
          <p:nvPr/>
        </p:nvSpPr>
        <p:spPr>
          <a:xfrm>
            <a:off x="10115320" y="6334780"/>
            <a:ext cx="134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A500"/>
                </a:solidFill>
                <a:latin typeface="+mn-lt"/>
              </a:rPr>
              <a:t>RAIL</a:t>
            </a:r>
            <a:endParaRPr lang="en-GB" sz="2800" b="1" dirty="0">
              <a:solidFill>
                <a:srgbClr val="FFA5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A4B0A-1A0D-6F49-24B6-226C54E52129}"/>
              </a:ext>
            </a:extLst>
          </p:cNvPr>
          <p:cNvSpPr txBox="1"/>
          <p:nvPr/>
        </p:nvSpPr>
        <p:spPr>
          <a:xfrm>
            <a:off x="3613593" y="5065824"/>
            <a:ext cx="126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Network Change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ABDAF-3700-4ECA-8605-BF982B873281}"/>
              </a:ext>
            </a:extLst>
          </p:cNvPr>
          <p:cNvSpPr txBox="1"/>
          <p:nvPr/>
        </p:nvSpPr>
        <p:spPr>
          <a:xfrm>
            <a:off x="3613593" y="3429000"/>
            <a:ext cx="1261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 Improved Links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BBBD7-9360-6713-2834-FCF528661BA2}"/>
              </a:ext>
            </a:extLst>
          </p:cNvPr>
          <p:cNvSpPr txBox="1"/>
          <p:nvPr/>
        </p:nvSpPr>
        <p:spPr>
          <a:xfrm>
            <a:off x="3613593" y="1743373"/>
            <a:ext cx="1261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in People Count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4BF59-BA3E-5C1F-6DE7-A3989E9E41CE}"/>
              </a:ext>
            </a:extLst>
          </p:cNvPr>
          <p:cNvSpPr txBox="1"/>
          <p:nvPr/>
        </p:nvSpPr>
        <p:spPr>
          <a:xfrm>
            <a:off x="431800" y="2006991"/>
            <a:ext cx="2776025" cy="1938992"/>
          </a:xfrm>
          <a:prstGeom prst="rect">
            <a:avLst/>
          </a:prstGeom>
          <a:solidFill>
            <a:srgbClr val="FFA500">
              <a:alpha val="2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What happens if we add the impacts from two single link scenarios together and compare them to a combined two link scenario?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41B46-88BF-4223-C8E2-B0C1BB6337E9}"/>
              </a:ext>
            </a:extLst>
          </p:cNvPr>
          <p:cNvSpPr txBox="1"/>
          <p:nvPr/>
        </p:nvSpPr>
        <p:spPr>
          <a:xfrm>
            <a:off x="431799" y="4237081"/>
            <a:ext cx="2776025" cy="1938992"/>
          </a:xfrm>
          <a:prstGeom prst="rect">
            <a:avLst/>
          </a:prstGeom>
          <a:solidFill>
            <a:srgbClr val="008000">
              <a:alpha val="2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Rail scenarios behave in an additive way, bus scenarios are less strongly correlated, while road data behaves differently.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34186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D74E-D97A-DBA3-9A01-A9A363F5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</a:t>
            </a:r>
            <a:r>
              <a:rPr lang="en-US"/>
              <a:t>- emulators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1A6325-A3BD-0313-B219-1AC569BFF99D}"/>
              </a:ext>
            </a:extLst>
          </p:cNvPr>
          <p:cNvSpPr/>
          <p:nvPr/>
        </p:nvSpPr>
        <p:spPr>
          <a:xfrm>
            <a:off x="3457408" y="3154386"/>
            <a:ext cx="660100" cy="20651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1024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972348-31A4-C5D3-3981-248B08AECEE4}"/>
              </a:ext>
            </a:extLst>
          </p:cNvPr>
          <p:cNvSpPr/>
          <p:nvPr/>
        </p:nvSpPr>
        <p:spPr>
          <a:xfrm>
            <a:off x="4486333" y="3809072"/>
            <a:ext cx="660100" cy="7557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32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97B14F-5014-9EE4-BB79-CC842980B6BA}"/>
              </a:ext>
            </a:extLst>
          </p:cNvPr>
          <p:cNvSpPr/>
          <p:nvPr/>
        </p:nvSpPr>
        <p:spPr>
          <a:xfrm>
            <a:off x="5515258" y="3998444"/>
            <a:ext cx="660100" cy="3769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F8425D-1DCF-3D25-93C8-B72CD010D86C}"/>
              </a:ext>
            </a:extLst>
          </p:cNvPr>
          <p:cNvSpPr/>
          <p:nvPr/>
        </p:nvSpPr>
        <p:spPr>
          <a:xfrm>
            <a:off x="6544183" y="3809071"/>
            <a:ext cx="660100" cy="7557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32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1443D3-89DF-07AF-6B8C-D3922A5C9895}"/>
              </a:ext>
            </a:extLst>
          </p:cNvPr>
          <p:cNvSpPr/>
          <p:nvPr/>
        </p:nvSpPr>
        <p:spPr>
          <a:xfrm>
            <a:off x="7573108" y="3470905"/>
            <a:ext cx="660100" cy="14320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256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5EFD11-7063-3F93-2CA0-93A68D1D9A49}"/>
              </a:ext>
            </a:extLst>
          </p:cNvPr>
          <p:cNvSpPr/>
          <p:nvPr/>
        </p:nvSpPr>
        <p:spPr>
          <a:xfrm>
            <a:off x="8602033" y="4028670"/>
            <a:ext cx="660100" cy="3165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59F352-36A9-AFEA-3131-DD85BD4DAAC0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4117508" y="4186935"/>
            <a:ext cx="368825" cy="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3B1FF2-5F40-6AB5-899E-291A5592941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5146433" y="4186934"/>
            <a:ext cx="368825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BDE4BA-BB46-7710-28B1-AFE161CED85F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6175358" y="4186934"/>
            <a:ext cx="36882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4EB5C69-B214-8A77-2E9C-0F174A36E847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7204283" y="4186933"/>
            <a:ext cx="368825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A054BD-91BB-8710-00E2-3B97754031A2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8233208" y="4186933"/>
            <a:ext cx="36882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2B10994-AAA1-9796-1878-6C9FD775906C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9262133" y="4186933"/>
            <a:ext cx="73765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D2B5D5DC-00AC-5C81-27D7-01C14F6017B6}"/>
              </a:ext>
            </a:extLst>
          </p:cNvPr>
          <p:cNvSpPr/>
          <p:nvPr/>
        </p:nvSpPr>
        <p:spPr>
          <a:xfrm>
            <a:off x="9999783" y="4050314"/>
            <a:ext cx="248890" cy="26241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83F347-214A-116A-303A-148D8615307C}"/>
              </a:ext>
            </a:extLst>
          </p:cNvPr>
          <p:cNvSpPr txBox="1"/>
          <p:nvPr/>
        </p:nvSpPr>
        <p:spPr>
          <a:xfrm>
            <a:off x="8543420" y="4375424"/>
            <a:ext cx="87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7CE017-9CAC-9CC5-F204-2A21DE3C55D1}"/>
              </a:ext>
            </a:extLst>
          </p:cNvPr>
          <p:cNvSpPr txBox="1"/>
          <p:nvPr/>
        </p:nvSpPr>
        <p:spPr>
          <a:xfrm>
            <a:off x="3425395" y="5313360"/>
            <a:ext cx="87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ReLu</a:t>
            </a:r>
            <a:endParaRPr lang="en-GB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4EA6798-5392-5AAC-A69C-7A1FCA14FBBE}"/>
              </a:ext>
            </a:extLst>
          </p:cNvPr>
          <p:cNvSpPr/>
          <p:nvPr/>
        </p:nvSpPr>
        <p:spPr>
          <a:xfrm>
            <a:off x="2348232" y="2417396"/>
            <a:ext cx="248890" cy="26241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777CFA6-5207-DF8B-5515-565A486321D8}"/>
              </a:ext>
            </a:extLst>
          </p:cNvPr>
          <p:cNvSpPr/>
          <p:nvPr/>
        </p:nvSpPr>
        <p:spPr>
          <a:xfrm>
            <a:off x="2346433" y="2901335"/>
            <a:ext cx="248890" cy="26241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04679A5-F5C1-4736-8F55-C508FE079910}"/>
              </a:ext>
            </a:extLst>
          </p:cNvPr>
          <p:cNvSpPr/>
          <p:nvPr/>
        </p:nvSpPr>
        <p:spPr>
          <a:xfrm>
            <a:off x="2346433" y="3375230"/>
            <a:ext cx="248890" cy="26241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E0726DB-CBC3-B37A-FC73-15DB2E5AE96B}"/>
              </a:ext>
            </a:extLst>
          </p:cNvPr>
          <p:cNvSpPr/>
          <p:nvPr/>
        </p:nvSpPr>
        <p:spPr>
          <a:xfrm>
            <a:off x="2348232" y="3852991"/>
            <a:ext cx="248890" cy="26241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7ECE967-0041-1D74-2585-0B53898F5309}"/>
              </a:ext>
            </a:extLst>
          </p:cNvPr>
          <p:cNvSpPr/>
          <p:nvPr/>
        </p:nvSpPr>
        <p:spPr>
          <a:xfrm>
            <a:off x="2364464" y="4336030"/>
            <a:ext cx="248890" cy="26241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906D098-B55D-411D-481C-C67C3BB03FE7}"/>
              </a:ext>
            </a:extLst>
          </p:cNvPr>
          <p:cNvSpPr/>
          <p:nvPr/>
        </p:nvSpPr>
        <p:spPr>
          <a:xfrm>
            <a:off x="2366263" y="4784349"/>
            <a:ext cx="248890" cy="26241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99F101-D0A4-7B13-296A-75684154D4A4}"/>
              </a:ext>
            </a:extLst>
          </p:cNvPr>
          <p:cNvSpPr/>
          <p:nvPr/>
        </p:nvSpPr>
        <p:spPr>
          <a:xfrm>
            <a:off x="2364464" y="5270779"/>
            <a:ext cx="248890" cy="26241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E4D9D6-1C9E-FF46-3775-E5074C5ABDFC}"/>
              </a:ext>
            </a:extLst>
          </p:cNvPr>
          <p:cNvSpPr txBox="1"/>
          <p:nvPr/>
        </p:nvSpPr>
        <p:spPr>
          <a:xfrm>
            <a:off x="1579919" y="2328283"/>
            <a:ext cx="91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net_i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256E1E-A2EF-C50C-D252-AF1602B9E214}"/>
              </a:ext>
            </a:extLst>
          </p:cNvPr>
          <p:cNvSpPr txBox="1"/>
          <p:nvPr/>
        </p:nvSpPr>
        <p:spPr>
          <a:xfrm>
            <a:off x="1579919" y="2811322"/>
            <a:ext cx="91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net_j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29ECC5-EAB5-901E-F236-2036F90A318A}"/>
              </a:ext>
            </a:extLst>
          </p:cNvPr>
          <p:cNvSpPr txBox="1"/>
          <p:nvPr/>
        </p:nvSpPr>
        <p:spPr>
          <a:xfrm>
            <a:off x="1156095" y="3294361"/>
            <a:ext cx="114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net_secs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2585E1-BDC6-47BC-B4CA-19A06B4BFD6D}"/>
              </a:ext>
            </a:extLst>
          </p:cNvPr>
          <p:cNvSpPr txBox="1"/>
          <p:nvPr/>
        </p:nvSpPr>
        <p:spPr>
          <a:xfrm>
            <a:off x="537477" y="3759246"/>
            <a:ext cx="174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savedSecs_rail</a:t>
            </a:r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0883CC-F383-28EA-68A1-33CE34AA53C0}"/>
              </a:ext>
            </a:extLst>
          </p:cNvPr>
          <p:cNvSpPr txBox="1"/>
          <p:nvPr/>
        </p:nvSpPr>
        <p:spPr>
          <a:xfrm>
            <a:off x="751412" y="4242285"/>
            <a:ext cx="15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net_i_Oi_rail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D15C65-07F3-C665-2116-E3166690BFCE}"/>
              </a:ext>
            </a:extLst>
          </p:cNvPr>
          <p:cNvSpPr txBox="1"/>
          <p:nvPr/>
        </p:nvSpPr>
        <p:spPr>
          <a:xfrm>
            <a:off x="856872" y="4725324"/>
            <a:ext cx="149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net_i_Oi_all</a:t>
            </a:r>
            <a:endParaRPr lang="en-GB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D55DC26-5F02-3F36-0EFC-FC2C6428220E}"/>
              </a:ext>
            </a:extLst>
          </p:cNvPr>
          <p:cNvSpPr/>
          <p:nvPr/>
        </p:nvSpPr>
        <p:spPr>
          <a:xfrm>
            <a:off x="2375284" y="5757209"/>
            <a:ext cx="248890" cy="26241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E2FE77-8102-5B13-C390-E330C157CE8D}"/>
              </a:ext>
            </a:extLst>
          </p:cNvPr>
          <p:cNvSpPr txBox="1"/>
          <p:nvPr/>
        </p:nvSpPr>
        <p:spPr>
          <a:xfrm>
            <a:off x="813410" y="5190209"/>
            <a:ext cx="15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net_j_Dj_rail</a:t>
            </a:r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82FA06-1A05-5158-D638-D2C8FA08B230}"/>
              </a:ext>
            </a:extLst>
          </p:cNvPr>
          <p:cNvSpPr txBox="1"/>
          <p:nvPr/>
        </p:nvSpPr>
        <p:spPr>
          <a:xfrm>
            <a:off x="856872" y="5732273"/>
            <a:ext cx="15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net_j_Dj_all</a:t>
            </a:r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268865-AFB6-059A-E151-69ECB5375634}"/>
              </a:ext>
            </a:extLst>
          </p:cNvPr>
          <p:cNvSpPr txBox="1"/>
          <p:nvPr/>
        </p:nvSpPr>
        <p:spPr>
          <a:xfrm>
            <a:off x="10262199" y="3998444"/>
            <a:ext cx="153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CkDiff_rail</a:t>
            </a:r>
            <a:endParaRPr lang="en-GB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C46770F-92AE-91BF-9B42-71610F9D703E}"/>
              </a:ext>
            </a:extLst>
          </p:cNvPr>
          <p:cNvCxnSpPr>
            <a:cxnSpLocks/>
            <a:stCxn id="34" idx="6"/>
            <a:endCxn id="7" idx="1"/>
          </p:cNvCxnSpPr>
          <p:nvPr/>
        </p:nvCxnSpPr>
        <p:spPr>
          <a:xfrm>
            <a:off x="2597122" y="2548602"/>
            <a:ext cx="860286" cy="163833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7176F41-CDDC-7896-7A61-7CEB5F5933C1}"/>
              </a:ext>
            </a:extLst>
          </p:cNvPr>
          <p:cNvCxnSpPr>
            <a:cxnSpLocks/>
            <a:stCxn id="35" idx="6"/>
            <a:endCxn id="7" idx="1"/>
          </p:cNvCxnSpPr>
          <p:nvPr/>
        </p:nvCxnSpPr>
        <p:spPr>
          <a:xfrm>
            <a:off x="2595323" y="3032541"/>
            <a:ext cx="862085" cy="11543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29D294B-3727-7B7D-E81E-DB056A23CA7A}"/>
              </a:ext>
            </a:extLst>
          </p:cNvPr>
          <p:cNvCxnSpPr>
            <a:cxnSpLocks/>
            <a:stCxn id="36" idx="6"/>
            <a:endCxn id="7" idx="1"/>
          </p:cNvCxnSpPr>
          <p:nvPr/>
        </p:nvCxnSpPr>
        <p:spPr>
          <a:xfrm>
            <a:off x="2595323" y="3506436"/>
            <a:ext cx="862085" cy="68050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6D712F-456B-45D8-888E-D1CEC3FE69D3}"/>
              </a:ext>
            </a:extLst>
          </p:cNvPr>
          <p:cNvCxnSpPr>
            <a:cxnSpLocks/>
            <a:stCxn id="37" idx="6"/>
            <a:endCxn id="7" idx="1"/>
          </p:cNvCxnSpPr>
          <p:nvPr/>
        </p:nvCxnSpPr>
        <p:spPr>
          <a:xfrm>
            <a:off x="2597122" y="3984197"/>
            <a:ext cx="860286" cy="20274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90DC91E-576E-C277-5625-6551A2991FB4}"/>
              </a:ext>
            </a:extLst>
          </p:cNvPr>
          <p:cNvCxnSpPr>
            <a:cxnSpLocks/>
            <a:stCxn id="38" idx="6"/>
            <a:endCxn id="7" idx="1"/>
          </p:cNvCxnSpPr>
          <p:nvPr/>
        </p:nvCxnSpPr>
        <p:spPr>
          <a:xfrm flipV="1">
            <a:off x="2613354" y="4186938"/>
            <a:ext cx="844054" cy="28029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67A3E6E-F2BA-254C-66E3-C404CC898967}"/>
              </a:ext>
            </a:extLst>
          </p:cNvPr>
          <p:cNvCxnSpPr>
            <a:cxnSpLocks/>
            <a:stCxn id="39" idx="6"/>
            <a:endCxn id="7" idx="1"/>
          </p:cNvCxnSpPr>
          <p:nvPr/>
        </p:nvCxnSpPr>
        <p:spPr>
          <a:xfrm flipV="1">
            <a:off x="2615153" y="4186938"/>
            <a:ext cx="842255" cy="7286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DF9DACE-5A0B-6CFB-79DE-8F1506D3E5BA}"/>
              </a:ext>
            </a:extLst>
          </p:cNvPr>
          <p:cNvCxnSpPr>
            <a:cxnSpLocks/>
            <a:stCxn id="40" idx="6"/>
            <a:endCxn id="7" idx="1"/>
          </p:cNvCxnSpPr>
          <p:nvPr/>
        </p:nvCxnSpPr>
        <p:spPr>
          <a:xfrm flipV="1">
            <a:off x="2613354" y="4186938"/>
            <a:ext cx="844054" cy="12150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9F7360E-1E49-F49C-BF83-957AFEB5CA6A}"/>
              </a:ext>
            </a:extLst>
          </p:cNvPr>
          <p:cNvCxnSpPr>
            <a:cxnSpLocks/>
            <a:stCxn id="47" idx="6"/>
            <a:endCxn id="7" idx="1"/>
          </p:cNvCxnSpPr>
          <p:nvPr/>
        </p:nvCxnSpPr>
        <p:spPr>
          <a:xfrm flipV="1">
            <a:off x="2624174" y="4186938"/>
            <a:ext cx="833234" cy="170147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B3D8993-14C8-6FF0-03F8-FA769164C921}"/>
              </a:ext>
            </a:extLst>
          </p:cNvPr>
          <p:cNvSpPr txBox="1"/>
          <p:nvPr/>
        </p:nvSpPr>
        <p:spPr>
          <a:xfrm>
            <a:off x="5883799" y="2834488"/>
            <a:ext cx="1556462" cy="37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 Rail=0.88</a:t>
            </a:r>
            <a:endParaRPr lang="en-GB" dirty="0"/>
          </a:p>
        </p:txBody>
      </p:sp>
      <p:pic>
        <p:nvPicPr>
          <p:cNvPr id="77" name="Picture 76" descr="A blue dot diagram with white text&#10;&#10;Description automatically generated">
            <a:extLst>
              <a:ext uri="{FF2B5EF4-FFF2-40B4-BE49-F238E27FC236}">
                <a16:creationId xmlns:a16="http://schemas.microsoft.com/office/drawing/2014/main" id="{0679EAC9-55C5-D85C-0243-F7107264F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32" y="1224961"/>
            <a:ext cx="2047745" cy="1535809"/>
          </a:xfrm>
          <a:prstGeom prst="rect">
            <a:avLst/>
          </a:prstGeom>
        </p:spPr>
      </p:pic>
      <p:pic>
        <p:nvPicPr>
          <p:cNvPr id="79" name="Picture 78" descr="A graph with blue dots&#10;&#10;Description automatically generated">
            <a:extLst>
              <a:ext uri="{FF2B5EF4-FFF2-40B4-BE49-F238E27FC236}">
                <a16:creationId xmlns:a16="http://schemas.microsoft.com/office/drawing/2014/main" id="{5176586B-019F-0F41-DD48-A2868B7FB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28" y="1251754"/>
            <a:ext cx="2020955" cy="1515717"/>
          </a:xfrm>
          <a:prstGeom prst="rect">
            <a:avLst/>
          </a:prstGeom>
        </p:spPr>
      </p:pic>
      <p:pic>
        <p:nvPicPr>
          <p:cNvPr id="81" name="Picture 80" descr="A graph with blue dots&#10;&#10;Description automatically generated">
            <a:extLst>
              <a:ext uri="{FF2B5EF4-FFF2-40B4-BE49-F238E27FC236}">
                <a16:creationId xmlns:a16="http://schemas.microsoft.com/office/drawing/2014/main" id="{6657DC46-E6B5-5095-2CD2-5E1636B7F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05" y="1224961"/>
            <a:ext cx="2029012" cy="152175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DF185EA8-6346-03C9-288E-101D3147F5AD}"/>
              </a:ext>
            </a:extLst>
          </p:cNvPr>
          <p:cNvSpPr txBox="1"/>
          <p:nvPr/>
        </p:nvSpPr>
        <p:spPr>
          <a:xfrm>
            <a:off x="8005221" y="2834488"/>
            <a:ext cx="1703002" cy="368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 Bus=0.78</a:t>
            </a:r>
            <a:endParaRPr lang="en-GB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BA33442-F4A1-999C-E30D-9E3B88D5195C}"/>
              </a:ext>
            </a:extLst>
          </p:cNvPr>
          <p:cNvSpPr txBox="1"/>
          <p:nvPr/>
        </p:nvSpPr>
        <p:spPr>
          <a:xfrm>
            <a:off x="9970639" y="2839040"/>
            <a:ext cx="1703002" cy="368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 Road=0.68</a:t>
            </a:r>
            <a:endParaRPr lang="en-GB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275C600-37FE-AAEE-B922-2E56803E4676}"/>
              </a:ext>
            </a:extLst>
          </p:cNvPr>
          <p:cNvSpPr txBox="1"/>
          <p:nvPr/>
        </p:nvSpPr>
        <p:spPr>
          <a:xfrm>
            <a:off x="4529786" y="5335345"/>
            <a:ext cx="7199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The scenario’s origin and destination zone, network changes, residential and working population are used to predict the size of the mode switch</a:t>
            </a:r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054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E30D-6788-5F8B-5F0A-4E89CE7A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Impacts, Costs and Benefits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0B265B-71AF-1402-AD93-06165D12B826}"/>
              </a:ext>
            </a:extLst>
          </p:cNvPr>
          <p:cNvGrpSpPr/>
          <p:nvPr/>
        </p:nvGrpSpPr>
        <p:grpSpPr>
          <a:xfrm>
            <a:off x="559822" y="1994987"/>
            <a:ext cx="3507545" cy="1749083"/>
            <a:chOff x="8107680" y="1556544"/>
            <a:chExt cx="3507545" cy="174908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FDDD15A-12A5-3667-CC65-530603754CE7}"/>
                </a:ext>
              </a:extLst>
            </p:cNvPr>
            <p:cNvSpPr/>
            <p:nvPr/>
          </p:nvSpPr>
          <p:spPr>
            <a:xfrm>
              <a:off x="8107680" y="1556544"/>
              <a:ext cx="3507545" cy="1749083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5FA4AB-6AD8-20E5-19EA-3DA0B47A9DBE}"/>
                </a:ext>
              </a:extLst>
            </p:cNvPr>
            <p:cNvSpPr txBox="1"/>
            <p:nvPr/>
          </p:nvSpPr>
          <p:spPr>
            <a:xfrm>
              <a:off x="8895471" y="2133492"/>
              <a:ext cx="2621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Number of people switching mode</a:t>
              </a:r>
              <a:endParaRPr lang="en-GB" dirty="0">
                <a:latin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DC9A2B-D458-B42A-C493-4951FDC80FC2}"/>
                </a:ext>
              </a:extLst>
            </p:cNvPr>
            <p:cNvSpPr txBox="1"/>
            <p:nvPr/>
          </p:nvSpPr>
          <p:spPr>
            <a:xfrm>
              <a:off x="8839201" y="1599006"/>
              <a:ext cx="22226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n-lt"/>
                </a:rPr>
                <a:t>Counts of People</a:t>
              </a:r>
              <a:endParaRPr lang="en-GB" sz="2000" b="1" dirty="0">
                <a:latin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474B6B-2328-B48F-EC68-3F2923F232EC}"/>
              </a:ext>
            </a:extLst>
          </p:cNvPr>
          <p:cNvGrpSpPr/>
          <p:nvPr/>
        </p:nvGrpSpPr>
        <p:grpSpPr>
          <a:xfrm>
            <a:off x="4472392" y="1994986"/>
            <a:ext cx="3507545" cy="1749083"/>
            <a:chOff x="8107680" y="3744070"/>
            <a:chExt cx="3507545" cy="174908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57CF52-F436-1697-97E1-619608E55B9E}"/>
                </a:ext>
              </a:extLst>
            </p:cNvPr>
            <p:cNvSpPr/>
            <p:nvPr/>
          </p:nvSpPr>
          <p:spPr>
            <a:xfrm>
              <a:off x="8107680" y="3744070"/>
              <a:ext cx="3507545" cy="1749083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BF1F2F-8AED-6197-8634-9F4572AF8B29}"/>
                </a:ext>
              </a:extLst>
            </p:cNvPr>
            <p:cNvSpPr txBox="1"/>
            <p:nvPr/>
          </p:nvSpPr>
          <p:spPr>
            <a:xfrm>
              <a:off x="8895471" y="3808865"/>
              <a:ext cx="22226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n-lt"/>
                </a:rPr>
                <a:t>Network Changes</a:t>
              </a:r>
              <a:endParaRPr lang="en-GB" sz="2000" b="1" dirty="0">
                <a:latin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FEFD0-4B18-8E71-CC95-526C3BD8B9AB}"/>
                </a:ext>
              </a:extLst>
            </p:cNvPr>
            <p:cNvSpPr txBox="1"/>
            <p:nvPr/>
          </p:nvSpPr>
          <p:spPr>
            <a:xfrm>
              <a:off x="8696178" y="4219770"/>
              <a:ext cx="26212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New Link – saved secs</a:t>
              </a:r>
            </a:p>
            <a:p>
              <a:r>
                <a:rPr lang="en-US" dirty="0">
                  <a:latin typeface="+mn-lt"/>
                </a:rPr>
                <a:t>Secondary saved secs</a:t>
              </a:r>
              <a:endParaRPr lang="en-GB" dirty="0">
                <a:latin typeface="+mn-lt"/>
              </a:endParaRPr>
            </a:p>
            <a:p>
              <a:r>
                <a:rPr lang="en-GB" dirty="0">
                  <a:latin typeface="+mn-lt"/>
                </a:rPr>
                <a:t>Count improved routes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806165-5AF1-D2F5-36DF-90BBF57D76DC}"/>
              </a:ext>
            </a:extLst>
          </p:cNvPr>
          <p:cNvGrpSpPr/>
          <p:nvPr/>
        </p:nvGrpSpPr>
        <p:grpSpPr>
          <a:xfrm>
            <a:off x="559821" y="4486230"/>
            <a:ext cx="3507545" cy="1749083"/>
            <a:chOff x="4302368" y="4751352"/>
            <a:chExt cx="3507545" cy="174908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E1937DC-9CD3-B0AA-D6B1-BA7F3CF06EE4}"/>
                </a:ext>
              </a:extLst>
            </p:cNvPr>
            <p:cNvSpPr/>
            <p:nvPr/>
          </p:nvSpPr>
          <p:spPr>
            <a:xfrm>
              <a:off x="4302368" y="4751352"/>
              <a:ext cx="3507545" cy="1749083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42CE0B-526A-881E-783C-65298E19397C}"/>
                </a:ext>
              </a:extLst>
            </p:cNvPr>
            <p:cNvSpPr txBox="1"/>
            <p:nvPr/>
          </p:nvSpPr>
          <p:spPr>
            <a:xfrm>
              <a:off x="5090159" y="4816147"/>
              <a:ext cx="22226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n-lt"/>
                </a:rPr>
                <a:t>Distances</a:t>
              </a:r>
              <a:endParaRPr lang="en-GB" sz="2000" b="1" dirty="0"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AA9C9E-B134-6A48-F759-C74AF8BCBEA2}"/>
                </a:ext>
              </a:extLst>
            </p:cNvPr>
            <p:cNvSpPr txBox="1"/>
            <p:nvPr/>
          </p:nvSpPr>
          <p:spPr>
            <a:xfrm>
              <a:off x="4890866" y="5227052"/>
              <a:ext cx="2621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Distance in KM on each mode e.g. road vs rail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C49216-78A1-75B0-73F1-D12A5FCCC9A8}"/>
              </a:ext>
            </a:extLst>
          </p:cNvPr>
          <p:cNvGrpSpPr/>
          <p:nvPr/>
        </p:nvGrpSpPr>
        <p:grpSpPr>
          <a:xfrm>
            <a:off x="4472391" y="4486228"/>
            <a:ext cx="3507545" cy="1749083"/>
            <a:chOff x="4302368" y="4751352"/>
            <a:chExt cx="3507545" cy="174908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892E93-59E9-A0C8-E0E7-94FA30CD5AB6}"/>
                </a:ext>
              </a:extLst>
            </p:cNvPr>
            <p:cNvSpPr/>
            <p:nvPr/>
          </p:nvSpPr>
          <p:spPr>
            <a:xfrm>
              <a:off x="4302368" y="4751352"/>
              <a:ext cx="3507545" cy="1749083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12CEFC-E2FD-8E88-D63A-C08A2EF5AE1A}"/>
                </a:ext>
              </a:extLst>
            </p:cNvPr>
            <p:cNvSpPr txBox="1"/>
            <p:nvPr/>
          </p:nvSpPr>
          <p:spPr>
            <a:xfrm>
              <a:off x="5090159" y="4816147"/>
              <a:ext cx="22226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n-lt"/>
                </a:rPr>
                <a:t>Metrics</a:t>
              </a:r>
              <a:endParaRPr lang="en-GB" sz="2000" b="1" dirty="0"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AFF2F6-FC41-7A44-EECC-61BACDD20F7A}"/>
                </a:ext>
              </a:extLst>
            </p:cNvPr>
            <p:cNvSpPr txBox="1"/>
            <p:nvPr/>
          </p:nvSpPr>
          <p:spPr>
            <a:xfrm>
              <a:off x="4890866" y="5227052"/>
              <a:ext cx="26212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Robustness</a:t>
              </a:r>
            </a:p>
            <a:p>
              <a:r>
                <a:rPr lang="en-US" dirty="0">
                  <a:latin typeface="+mn-lt"/>
                </a:rPr>
                <a:t>Resilience</a:t>
              </a:r>
            </a:p>
            <a:p>
              <a:r>
                <a:rPr lang="en-US" dirty="0" err="1">
                  <a:latin typeface="+mn-lt"/>
                </a:rPr>
                <a:t>I</a:t>
              </a:r>
              <a:r>
                <a:rPr lang="en-US" baseline="-25000" dirty="0" err="1">
                  <a:latin typeface="+mn-lt"/>
                </a:rPr>
                <a:t>ppkm</a:t>
              </a:r>
              <a:r>
                <a:rPr lang="en-US" dirty="0">
                  <a:latin typeface="+mn-lt"/>
                </a:rPr>
                <a:t> and </a:t>
              </a:r>
              <a:r>
                <a:rPr lang="en-US" dirty="0" err="1">
                  <a:latin typeface="+mn-lt"/>
                </a:rPr>
                <a:t>I</a:t>
              </a:r>
              <a:r>
                <a:rPr lang="en-US" baseline="-25000" dirty="0" err="1">
                  <a:latin typeface="+mn-lt"/>
                </a:rPr>
                <a:t>pps</a:t>
              </a:r>
              <a:endParaRPr lang="en-US" baseline="-25000" dirty="0">
                <a:latin typeface="+mn-lt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CECED12-D867-6436-9E5A-5841D149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458" y="4404271"/>
            <a:ext cx="3514709" cy="8671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F71390-030E-BD28-96B8-F40DACA36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458" y="5316250"/>
            <a:ext cx="3988512" cy="9741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0FBE164-0886-9A31-E7B7-9620C1D8F78B}"/>
              </a:ext>
            </a:extLst>
          </p:cNvPr>
          <p:cNvGrpSpPr/>
          <p:nvPr/>
        </p:nvGrpSpPr>
        <p:grpSpPr>
          <a:xfrm>
            <a:off x="8389014" y="1994986"/>
            <a:ext cx="3507545" cy="1749083"/>
            <a:chOff x="8107680" y="3744070"/>
            <a:chExt cx="3507545" cy="174908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0AF6B39-85C5-796A-76C2-171566AC40F9}"/>
                </a:ext>
              </a:extLst>
            </p:cNvPr>
            <p:cNvSpPr/>
            <p:nvPr/>
          </p:nvSpPr>
          <p:spPr>
            <a:xfrm>
              <a:off x="8107680" y="3744070"/>
              <a:ext cx="3507545" cy="1749083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29DA21-036F-ABA4-D3D0-AAB113E3E85B}"/>
                </a:ext>
              </a:extLst>
            </p:cNvPr>
            <p:cNvSpPr txBox="1"/>
            <p:nvPr/>
          </p:nvSpPr>
          <p:spPr>
            <a:xfrm>
              <a:off x="8895471" y="3808865"/>
              <a:ext cx="22226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n-lt"/>
                </a:rPr>
                <a:t>Costs?</a:t>
              </a:r>
              <a:endParaRPr lang="en-GB" sz="2000" b="1" dirty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97EF8D-5218-C6BD-B09E-6844DB391CDD}"/>
                </a:ext>
              </a:extLst>
            </p:cNvPr>
            <p:cNvSpPr txBox="1"/>
            <p:nvPr/>
          </p:nvSpPr>
          <p:spPr>
            <a:xfrm>
              <a:off x="8696178" y="4219770"/>
              <a:ext cx="2621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Track KM</a:t>
              </a:r>
            </a:p>
            <a:p>
              <a:r>
                <a:rPr lang="en-US" dirty="0">
                  <a:latin typeface="+mn-lt"/>
                </a:rPr>
                <a:t>Time saved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562052"/>
      </p:ext>
    </p:extLst>
  </p:cSld>
  <p:clrMapOvr>
    <a:masterClrMapping/>
  </p:clrMapOvr>
</p:sld>
</file>

<file path=ppt/theme/theme1.xml><?xml version="1.0" encoding="utf-8"?>
<a:theme xmlns:a="http://schemas.openxmlformats.org/drawingml/2006/main" name="UCLTheme1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52425B"/>
        </a:dk2>
        <a:lt2>
          <a:srgbClr val="808080"/>
        </a:lt2>
        <a:accent1>
          <a:srgbClr val="7FA1AC"/>
        </a:accent1>
        <a:accent2>
          <a:srgbClr val="911853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83154A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CLTheme1" id="{24F1CC4D-4482-4B2C-A9FA-318048F23634}" vid="{BC947436-1368-4C18-ABDD-F36C625200D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Custom Design 15">
      <a:dk1>
        <a:srgbClr val="000000"/>
      </a:dk1>
      <a:lt1>
        <a:srgbClr val="FFFFFF"/>
      </a:lt1>
      <a:dk2>
        <a:srgbClr val="52425B"/>
      </a:dk2>
      <a:lt2>
        <a:srgbClr val="808080"/>
      </a:lt2>
      <a:accent1>
        <a:srgbClr val="7FA1AC"/>
      </a:accent1>
      <a:accent2>
        <a:srgbClr val="911853"/>
      </a:accent2>
      <a:accent3>
        <a:srgbClr val="FFFFFF"/>
      </a:accent3>
      <a:accent4>
        <a:srgbClr val="000000"/>
      </a:accent4>
      <a:accent5>
        <a:srgbClr val="C0CDD2"/>
      </a:accent5>
      <a:accent6>
        <a:srgbClr val="83154A"/>
      </a:accent6>
      <a:hlink>
        <a:srgbClr val="4B4620"/>
      </a:hlink>
      <a:folHlink>
        <a:srgbClr val="B25D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52425B"/>
        </a:dk2>
        <a:lt2>
          <a:srgbClr val="808080"/>
        </a:lt2>
        <a:accent1>
          <a:srgbClr val="7FA1AC"/>
        </a:accent1>
        <a:accent2>
          <a:srgbClr val="911853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83154A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Custom Design 15">
      <a:dk1>
        <a:srgbClr val="000000"/>
      </a:dk1>
      <a:lt1>
        <a:srgbClr val="FFFFFF"/>
      </a:lt1>
      <a:dk2>
        <a:srgbClr val="52425B"/>
      </a:dk2>
      <a:lt2>
        <a:srgbClr val="808080"/>
      </a:lt2>
      <a:accent1>
        <a:srgbClr val="7FA1AC"/>
      </a:accent1>
      <a:accent2>
        <a:srgbClr val="911853"/>
      </a:accent2>
      <a:accent3>
        <a:srgbClr val="FFFFFF"/>
      </a:accent3>
      <a:accent4>
        <a:srgbClr val="000000"/>
      </a:accent4>
      <a:accent5>
        <a:srgbClr val="C0CDD2"/>
      </a:accent5>
      <a:accent6>
        <a:srgbClr val="83154A"/>
      </a:accent6>
      <a:hlink>
        <a:srgbClr val="4B4620"/>
      </a:hlink>
      <a:folHlink>
        <a:srgbClr val="B25D8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52425B"/>
        </a:dk2>
        <a:lt2>
          <a:srgbClr val="808080"/>
        </a:lt2>
        <a:accent1>
          <a:srgbClr val="7FA1AC"/>
        </a:accent1>
        <a:accent2>
          <a:srgbClr val="911853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83154A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002060"/>
      </a:hlink>
      <a:folHlink>
        <a:srgbClr val="C88BA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75EE2FFFAF2947BEFB6D2A9E2A1DB5" ma:contentTypeVersion="19" ma:contentTypeDescription="Create a new document." ma:contentTypeScope="" ma:versionID="ea0e69f87652aeb592fddd77f94ab240">
  <xsd:schema xmlns:xsd="http://www.w3.org/2001/XMLSchema" xmlns:xs="http://www.w3.org/2001/XMLSchema" xmlns:p="http://schemas.microsoft.com/office/2006/metadata/properties" xmlns:ns2="337e5bc2-2713-4f7c-ac33-667c8c7d6476" xmlns:ns3="5862f945-c35f-40d4-8549-e734715c9364" targetNamespace="http://schemas.microsoft.com/office/2006/metadata/properties" ma:root="true" ma:fieldsID="d4e1c114551842a5eb9c62284944713f" ns2:_="" ns3:_="">
    <xsd:import namespace="337e5bc2-2713-4f7c-ac33-667c8c7d6476"/>
    <xsd:import namespace="5862f945-c35f-40d4-8549-e734715c9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ntent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e5bc2-2713-4f7c-ac33-667c8c7d6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ent" ma:index="24" nillable="true" ma:displayName="content" ma:description="first presentation - Tim Yates" ma:format="Dropdown" ma:internalName="content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2f945-c35f-40d4-8549-e734715c9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4a0a0e-4355-4652-9088-3e69931c7d7a}" ma:internalName="TaxCatchAll" ma:showField="CatchAllData" ma:web="5862f945-c35f-40d4-8549-e734715c9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62f945-c35f-40d4-8549-e734715c9364" xsi:nil="true"/>
    <lcf76f155ced4ddcb4097134ff3c332f xmlns="337e5bc2-2713-4f7c-ac33-667c8c7d6476">
      <Terms xmlns="http://schemas.microsoft.com/office/infopath/2007/PartnerControls"/>
    </lcf76f155ced4ddcb4097134ff3c332f>
    <content xmlns="337e5bc2-2713-4f7c-ac33-667c8c7d6476" xsi:nil="true"/>
  </documentManagement>
</p:properties>
</file>

<file path=customXml/itemProps1.xml><?xml version="1.0" encoding="utf-8"?>
<ds:datastoreItem xmlns:ds="http://schemas.openxmlformats.org/officeDocument/2006/customXml" ds:itemID="{A7925778-1C9D-4388-91E6-29CB04C933D2}"/>
</file>

<file path=customXml/itemProps2.xml><?xml version="1.0" encoding="utf-8"?>
<ds:datastoreItem xmlns:ds="http://schemas.openxmlformats.org/officeDocument/2006/customXml" ds:itemID="{3D58CCCC-A693-4386-9D2F-A35D73E7F0F8}"/>
</file>

<file path=customXml/itemProps3.xml><?xml version="1.0" encoding="utf-8"?>
<ds:datastoreItem xmlns:ds="http://schemas.openxmlformats.org/officeDocument/2006/customXml" ds:itemID="{EBFE2835-1A1D-41C7-83BE-AD8620D99CC9}"/>
</file>

<file path=docProps/app.xml><?xml version="1.0" encoding="utf-8"?>
<Properties xmlns="http://schemas.openxmlformats.org/officeDocument/2006/extended-properties" xmlns:vt="http://schemas.openxmlformats.org/officeDocument/2006/docPropsVTypes">
  <Template>UCLTheme1</Template>
  <TotalTime>0</TotalTime>
  <Words>586</Words>
  <Application>Microsoft Office PowerPoint</Application>
  <PresentationFormat>Widescreen</PresentationFormat>
  <Paragraphs>111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UCLTheme1</vt:lpstr>
      <vt:lpstr>1_Custom Design</vt:lpstr>
      <vt:lpstr>Custom Design</vt:lpstr>
      <vt:lpstr>4_Custom Design</vt:lpstr>
      <vt:lpstr>5_Custom Design</vt:lpstr>
      <vt:lpstr>6_Custom Design</vt:lpstr>
      <vt:lpstr>7_Custom Design</vt:lpstr>
      <vt:lpstr>2_Custom Design</vt:lpstr>
      <vt:lpstr>8_Custom Design</vt:lpstr>
      <vt:lpstr>Small Changes, QUANT and AI Resilience (SCQUAIR)</vt:lpstr>
      <vt:lpstr>Travel to Work: Cycle, Road, Bus, Rail Flow lines show mean magnitude and direction of people commuting</vt:lpstr>
      <vt:lpstr>Transport Networks</vt:lpstr>
      <vt:lpstr>PowerPoint Presentation</vt:lpstr>
      <vt:lpstr>Methodology: 5km One Link Scenarios (175,000)</vt:lpstr>
      <vt:lpstr>Single Links and Double Links</vt:lpstr>
      <vt:lpstr>Additive Small Changes</vt:lpstr>
      <vt:lpstr>Predictive - emulators</vt:lpstr>
      <vt:lpstr>Challenges: Impacts, Costs and Benefits</vt:lpstr>
      <vt:lpstr>Visualisation of Rail Scenarios</vt:lpstr>
      <vt:lpstr>City Centre Data</vt:lpstr>
      <vt:lpstr>PowerPoint Presentation</vt:lpstr>
      <vt:lpstr>Small Changes</vt:lpstr>
      <vt:lpstr>Generative Urban Modelling</vt:lpstr>
      <vt:lpstr>BUILDING A SECURE AND RESILIENT WORLD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Milton, Richard</dc:creator>
  <cp:lastModifiedBy>Milton, Richard</cp:lastModifiedBy>
  <cp:revision>14</cp:revision>
  <dcterms:created xsi:type="dcterms:W3CDTF">2024-08-06T10:09:11Z</dcterms:created>
  <dcterms:modified xsi:type="dcterms:W3CDTF">2024-09-06T16:06:05Z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0x010100E075EE2FFFAF2947BEFB6D2A9E2A1DB5</vt:lpwstr>
  </property>
</Properties>
</file>