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5"/>
  </p:notesMasterIdLst>
  <p:handoutMasterIdLst>
    <p:handoutMasterId r:id="rId16"/>
  </p:handoutMasterIdLst>
  <p:sldIdLst>
    <p:sldId id="261" r:id="rId3"/>
    <p:sldId id="305" r:id="rId4"/>
    <p:sldId id="262" r:id="rId5"/>
    <p:sldId id="265" r:id="rId6"/>
    <p:sldId id="268" r:id="rId7"/>
    <p:sldId id="271" r:id="rId8"/>
    <p:sldId id="272" r:id="rId9"/>
    <p:sldId id="274" r:id="rId10"/>
    <p:sldId id="276" r:id="rId11"/>
    <p:sldId id="277" r:id="rId12"/>
    <p:sldId id="307" r:id="rId13"/>
    <p:sldId id="308" r:id="rId14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3462"/>
    <a:srgbClr val="666666"/>
    <a:srgbClr val="C10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91557" autoAdjust="0"/>
  </p:normalViewPr>
  <p:slideViewPr>
    <p:cSldViewPr>
      <p:cViewPr varScale="1">
        <p:scale>
          <a:sx n="92" d="100"/>
          <a:sy n="92" d="100"/>
        </p:scale>
        <p:origin x="63" y="8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C92A5-63E8-48C5-95CE-BCBB05E330FB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BD6B1-4D93-45F6-B357-5C42933FC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996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79F84-2427-4257-A1EE-DA2ED014E6C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3FCFD-1E3E-4DE2-A4F6-C477FA0FF69C}" type="slidenum">
              <a:rPr lang="en-GB" smtClean="0"/>
              <a:t>‹#›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358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3FCFD-1E3E-4DE2-A4F6-C477FA0FF69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117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3FCFD-1E3E-4DE2-A4F6-C477FA0FF69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61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FDD335E-1311-4F1E-BFC3-DE966747EBE4}" type="datetime1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60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6B373F93-BDC7-4953-A0A7-6D5D85FFFEDD}" type="datetime1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18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CFEC42E3-1E6A-4CDA-A491-3231792324F8}" type="datetime1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271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page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652A637A-B8A2-4D67-A11F-B6DB18F6A3D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32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ADF9A4C2-1B4F-44F3-8A2A-94ABB859150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30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84823C3-8DF7-4F74-9819-CFE8167FDC2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80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DC41AA-1B4E-4955-91AE-FE7D51B52A4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44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7B3DE8F8-F516-4D3D-88D7-B1DF6337A01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46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0E7CCF1-C317-4953-B0D6-1155B1E85C4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25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183BEB3-2E54-4BC9-8062-9ADD03E1F18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93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A1556644-7163-4BA6-8F7E-C40348EB0E9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3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116632"/>
            <a:ext cx="9433048" cy="108012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484785"/>
            <a:ext cx="11377264" cy="50405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0724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0B7BDE7-DC3F-42B6-B6AC-772B68FB001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518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9706C7E7-58BA-4B55-B98E-F48B2DE8E91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079296F-687F-4ACA-BC5E-55D1F106110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44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6AD1A816-58FD-4934-8AC4-DEB889642674}" type="datetime1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5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B541CF5-022C-4142-B13C-B7C9E04DB360}" type="datetime1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396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362DE2E-2FD3-417A-A146-5ACFFFA80880}" type="datetime1">
              <a:rPr lang="en-GB" smtClean="0"/>
              <a:t>05/09/2023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374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72134755-3C4A-43CF-B175-8F9D2CED9C91}" type="datetime1">
              <a:rPr lang="en-GB" smtClean="0"/>
              <a:t>05/09/2023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441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97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341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66F74FD-0E56-4DAD-B47F-6DD4FCBC3116}" type="datetime1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55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9230816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12776"/>
            <a:ext cx="11206806" cy="5184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432" y="301488"/>
            <a:ext cx="1831974" cy="67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7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8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://www.youtube.com/watch?v=o0EOlc5n9O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840416" y="44624"/>
            <a:ext cx="2232248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5525" y="217723"/>
            <a:ext cx="1831974" cy="6792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1996" y="1484784"/>
            <a:ext cx="10363200" cy="1470025"/>
          </a:xfrm>
        </p:spPr>
        <p:txBody>
          <a:bodyPr/>
          <a:lstStyle/>
          <a:p>
            <a:pPr algn="ctr"/>
            <a:r>
              <a:rPr lang="en-US" dirty="0"/>
              <a:t>An Agent-Based Model of Flood Infrastructure Resilience</a:t>
            </a:r>
            <a:endParaRPr lang="en-GB" dirty="0"/>
          </a:p>
        </p:txBody>
      </p:sp>
      <p:pic>
        <p:nvPicPr>
          <p:cNvPr id="25" name="Picture 24" descr="d:\Laptop\Photos\Misc Flooding\Carlisle0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368" y="3162587"/>
            <a:ext cx="2520280" cy="179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3181" y="3162587"/>
            <a:ext cx="2443869" cy="179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Fotosearch_u1075540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6360" y="3162587"/>
            <a:ext cx="2535034" cy="179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https://encrypted-tbn1.gstatic.com/images?q=tbn:ANd9GcQv5-fLHC4T0x6TbhV8ydm-L9ihe4nMi2wNAgVrVPI444SuKNa-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6959" y="3162587"/>
            <a:ext cx="2466911" cy="179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AFNI Newsletter - November 2020 - Data &amp; Analytics Facility for ...">
            <a:extLst>
              <a:ext uri="{FF2B5EF4-FFF2-40B4-BE49-F238E27FC236}">
                <a16:creationId xmlns:a16="http://schemas.microsoft.com/office/drawing/2014/main" id="{FF06653F-3EBC-A7DA-0955-3B2179FA6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60" y="217724"/>
            <a:ext cx="2639466" cy="9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958CB29-B3CB-4AD4-9527-DAB8F718F2FD}"/>
              </a:ext>
            </a:extLst>
          </p:cNvPr>
          <p:cNvSpPr txBox="1">
            <a:spLocks/>
          </p:cNvSpPr>
          <p:nvPr/>
        </p:nvSpPr>
        <p:spPr>
          <a:xfrm>
            <a:off x="821902" y="5513373"/>
            <a:ext cx="10528008" cy="12495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i="1"/>
              <a:t>richard.dawson@newcastle.ac.uk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GB" i="1"/>
              <a:t>@profrichdawson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GB" i="1"/>
              <a:t>richard-dawson-newcastle</a:t>
            </a:r>
            <a:endParaRPr lang="en-GB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2333F-C277-36A2-5715-C9465CCE15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9910" y="5907621"/>
            <a:ext cx="490610" cy="397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642C4-D96C-BE08-FA6E-D893DA25F48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021" t="15174" r="16137" b="21388"/>
          <a:stretch/>
        </p:blipFill>
        <p:spPr>
          <a:xfrm>
            <a:off x="11349910" y="5386372"/>
            <a:ext cx="461799" cy="45246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128FFF2-BF78-A260-8FC7-354C8CE25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485" y="6305077"/>
            <a:ext cx="397456" cy="3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033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 descr="D:\My Dropbox\Papers\SocSim for CivEng\Figures\ScenarioComparison_lor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416" y="1196752"/>
            <a:ext cx="7272338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own Arrow 3"/>
          <p:cNvSpPr/>
          <p:nvPr/>
        </p:nvSpPr>
        <p:spPr>
          <a:xfrm rot="-1800000">
            <a:off x="3330375" y="3015266"/>
            <a:ext cx="234973" cy="7592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351511" y="2739430"/>
            <a:ext cx="1637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Breach location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Congestion</a:t>
            </a:r>
          </a:p>
        </p:txBody>
      </p:sp>
      <p:pic>
        <p:nvPicPr>
          <p:cNvPr id="6" name="Picture 2" descr="Coventry city centre evacuated 12/03/0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0336" y="1412776"/>
            <a:ext cx="2643158" cy="24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encrypted-tbn1.gstatic.com/images?q=tbn:ANd9GcQv5-fLHC4T0x6TbhV8ydm-L9ihe4nMi2wNAgVrVPI444SuKNa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0336" y="4293096"/>
            <a:ext cx="2642309" cy="175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20336" y="4293095"/>
            <a:ext cx="2642309" cy="369332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Houston, 2005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21494" y="1411177"/>
            <a:ext cx="2599222" cy="369332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Coventry, 2008</a:t>
            </a:r>
          </a:p>
        </p:txBody>
      </p:sp>
    </p:spTree>
    <p:extLst>
      <p:ext uri="{BB962C8B-B14F-4D97-AF65-F5344CB8AC3E}">
        <p14:creationId xmlns:p14="http://schemas.microsoft.com/office/powerpoint/2010/main" val="3934111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B7572-7F90-38CD-D5A8-5109D0CEE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672" y="116632"/>
            <a:ext cx="6768752" cy="1080120"/>
          </a:xfrm>
        </p:spPr>
        <p:txBody>
          <a:bodyPr>
            <a:normAutofit/>
          </a:bodyPr>
          <a:lstStyle/>
          <a:p>
            <a:r>
              <a:rPr lang="en-GB" dirty="0"/>
              <a:t>Centre of Excellence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057D7-988A-7F50-507B-E92A4A43A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08" y="1268760"/>
            <a:ext cx="11377264" cy="5040560"/>
          </a:xfrm>
        </p:spPr>
        <p:txBody>
          <a:bodyPr/>
          <a:lstStyle/>
          <a:p>
            <a:r>
              <a:rPr lang="en-GB" dirty="0"/>
              <a:t>Recode in Python and put on DAFNI (</a:t>
            </a:r>
            <a:r>
              <a:rPr lang="en-GB" dirty="0" err="1"/>
              <a:t>PyFIRM</a:t>
            </a:r>
            <a:r>
              <a:rPr lang="en-GB" dirty="0"/>
              <a:t> v1)</a:t>
            </a:r>
          </a:p>
          <a:p>
            <a:endParaRPr lang="en-GB" dirty="0"/>
          </a:p>
          <a:p>
            <a:r>
              <a:rPr lang="en-GB" dirty="0"/>
              <a:t>Data pre-processing toolkit and workflow</a:t>
            </a:r>
          </a:p>
          <a:p>
            <a:endParaRPr lang="en-GB" dirty="0"/>
          </a:p>
          <a:p>
            <a:r>
              <a:rPr lang="en-GB" dirty="0"/>
              <a:t>Upgrade model (</a:t>
            </a:r>
            <a:r>
              <a:rPr lang="en-GB" dirty="0" err="1"/>
              <a:t>PyFIRM</a:t>
            </a:r>
            <a:r>
              <a:rPr lang="en-GB" dirty="0"/>
              <a:t> v2)</a:t>
            </a:r>
          </a:p>
          <a:p>
            <a:pPr lvl="1"/>
            <a:r>
              <a:rPr lang="en-GB" dirty="0"/>
              <a:t>Improve visualisation</a:t>
            </a:r>
          </a:p>
          <a:p>
            <a:pPr lvl="1"/>
            <a:r>
              <a:rPr lang="en-GB" dirty="0"/>
              <a:t>Use DAFNI’s workflow capabilities to enable third party flood model coupling (e.g. </a:t>
            </a:r>
            <a:r>
              <a:rPr lang="en-GB" dirty="0" err="1"/>
              <a:t>CityCAT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Extend resilience options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074" name="Picture 2" descr="Environment Agency Logo PNG Transparent &amp; SVG Vector - Freebie Supply">
            <a:extLst>
              <a:ext uri="{FF2B5EF4-FFF2-40B4-BE49-F238E27FC236}">
                <a16:creationId xmlns:a16="http://schemas.microsoft.com/office/drawing/2014/main" id="{30736406-BF49-0375-8CA2-8287A0714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0" b="34250"/>
          <a:stretch/>
        </p:blipFill>
        <p:spPr bwMode="auto">
          <a:xfrm>
            <a:off x="8958237" y="3493430"/>
            <a:ext cx="3200400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7D4DA8D-D640-2F9C-B557-3E51BE2A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1340768"/>
            <a:ext cx="1287709" cy="128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Jannetta Steyn">
            <a:extLst>
              <a:ext uri="{FF2B5EF4-FFF2-40B4-BE49-F238E27FC236}">
                <a16:creationId xmlns:a16="http://schemas.microsoft.com/office/drawing/2014/main" id="{1DFC79EF-B8AD-9263-BB8A-E1A44DEE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1345332"/>
            <a:ext cx="1287709" cy="128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8A977-9C34-4EAC-4BE1-F22F97D70038}"/>
              </a:ext>
            </a:extLst>
          </p:cNvPr>
          <p:cNvSpPr txBox="1"/>
          <p:nvPr/>
        </p:nvSpPr>
        <p:spPr>
          <a:xfrm>
            <a:off x="9048328" y="2700485"/>
            <a:ext cx="1512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Robin Wardle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411AE-5C70-A32D-DC03-E1A99F4E1C17}"/>
              </a:ext>
            </a:extLst>
          </p:cNvPr>
          <p:cNvSpPr txBox="1"/>
          <p:nvPr/>
        </p:nvSpPr>
        <p:spPr>
          <a:xfrm>
            <a:off x="10488488" y="2695757"/>
            <a:ext cx="1670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Jannetta Steyn</a:t>
            </a:r>
          </a:p>
        </p:txBody>
      </p:sp>
      <p:pic>
        <p:nvPicPr>
          <p:cNvPr id="8" name="Picture 2" descr="DAFNI Newsletter - November 2020 - Data &amp; Analytics Facility for ...">
            <a:extLst>
              <a:ext uri="{FF2B5EF4-FFF2-40B4-BE49-F238E27FC236}">
                <a16:creationId xmlns:a16="http://schemas.microsoft.com/office/drawing/2014/main" id="{382F0F3F-5CAF-6F75-AC83-D460C6CF7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60" y="217724"/>
            <a:ext cx="2639466" cy="9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4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840416" y="44624"/>
            <a:ext cx="2232248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5525" y="217723"/>
            <a:ext cx="1831974" cy="6792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1996" y="1484784"/>
            <a:ext cx="10363200" cy="1470025"/>
          </a:xfrm>
        </p:spPr>
        <p:txBody>
          <a:bodyPr/>
          <a:lstStyle/>
          <a:p>
            <a:pPr algn="ctr"/>
            <a:r>
              <a:rPr lang="en-US" dirty="0"/>
              <a:t>An Agent-Based Model of Flood Infrastructure Resilience</a:t>
            </a:r>
            <a:endParaRPr lang="en-GB" dirty="0"/>
          </a:p>
        </p:txBody>
      </p:sp>
      <p:pic>
        <p:nvPicPr>
          <p:cNvPr id="25" name="Picture 24" descr="d:\Laptop\Photos\Misc Flooding\Carlisle0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368" y="3162587"/>
            <a:ext cx="2520280" cy="179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3181" y="3162587"/>
            <a:ext cx="2443869" cy="179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Fotosearch_u1075540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6360" y="3162587"/>
            <a:ext cx="2535034" cy="179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https://encrypted-tbn1.gstatic.com/images?q=tbn:ANd9GcQv5-fLHC4T0x6TbhV8ydm-L9ihe4nMi2wNAgVrVPI444SuKNa-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6959" y="3162587"/>
            <a:ext cx="2466911" cy="179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AFNI Newsletter - November 2020 - Data &amp; Analytics Facility for ...">
            <a:extLst>
              <a:ext uri="{FF2B5EF4-FFF2-40B4-BE49-F238E27FC236}">
                <a16:creationId xmlns:a16="http://schemas.microsoft.com/office/drawing/2014/main" id="{FF06653F-3EBC-A7DA-0955-3B2179FA6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60" y="217724"/>
            <a:ext cx="2639466" cy="9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958CB29-B3CB-4AD4-9527-DAB8F718F2FD}"/>
              </a:ext>
            </a:extLst>
          </p:cNvPr>
          <p:cNvSpPr txBox="1">
            <a:spLocks/>
          </p:cNvSpPr>
          <p:nvPr/>
        </p:nvSpPr>
        <p:spPr>
          <a:xfrm>
            <a:off x="821902" y="5513373"/>
            <a:ext cx="10528008" cy="12495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i="1"/>
              <a:t>richard.dawson@newcastle.ac.uk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GB" i="1"/>
              <a:t>@profrichdawson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GB" i="1"/>
              <a:t>richard-dawson-newcastle</a:t>
            </a:r>
            <a:endParaRPr lang="en-GB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2333F-C277-36A2-5715-C9465CCE15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9910" y="5907621"/>
            <a:ext cx="490610" cy="397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642C4-D96C-BE08-FA6E-D893DA25F48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021" t="15174" r="16137" b="21388"/>
          <a:stretch/>
        </p:blipFill>
        <p:spPr>
          <a:xfrm>
            <a:off x="11349910" y="5386372"/>
            <a:ext cx="461799" cy="45246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128FFF2-BF78-A260-8FC7-354C8CE25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485" y="6305077"/>
            <a:ext cx="397456" cy="3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638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assessment of flood risk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172680" y="4286483"/>
            <a:ext cx="3003440" cy="2651859"/>
            <a:chOff x="4381184" y="4127201"/>
            <a:chExt cx="3003440" cy="2651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824" y="4149080"/>
              <a:ext cx="2872800" cy="262998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381184" y="4365104"/>
              <a:ext cx="1080120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11824" y="4149080"/>
              <a:ext cx="1080120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55781" y="4127201"/>
              <a:ext cx="1080120" cy="3556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430657" y="1277302"/>
            <a:ext cx="2893696" cy="3003664"/>
            <a:chOff x="1430657" y="1331999"/>
            <a:chExt cx="2893696" cy="3003664"/>
          </a:xfrm>
        </p:grpSpPr>
        <p:grpSp>
          <p:nvGrpSpPr>
            <p:cNvPr id="18" name="Group 17"/>
            <p:cNvGrpSpPr/>
            <p:nvPr/>
          </p:nvGrpSpPr>
          <p:grpSpPr>
            <a:xfrm>
              <a:off x="1430657" y="1331999"/>
              <a:ext cx="2893696" cy="3003664"/>
              <a:chOff x="1487488" y="908720"/>
              <a:chExt cx="2893696" cy="300366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1504" y="1217424"/>
                <a:ext cx="2749680" cy="269496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487488" y="1124744"/>
                <a:ext cx="1080120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631504" y="908720"/>
                <a:ext cx="1080120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301064" y="940168"/>
                <a:ext cx="1080120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006248" y="1373746"/>
              <a:ext cx="1805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Property location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80837" y="1277302"/>
            <a:ext cx="3003235" cy="2947469"/>
            <a:chOff x="6880837" y="1277302"/>
            <a:chExt cx="3003235" cy="2947469"/>
          </a:xfrm>
        </p:grpSpPr>
        <p:grpSp>
          <p:nvGrpSpPr>
            <p:cNvPr id="19" name="Group 18"/>
            <p:cNvGrpSpPr/>
            <p:nvPr/>
          </p:nvGrpSpPr>
          <p:grpSpPr>
            <a:xfrm>
              <a:off x="6880837" y="1277302"/>
              <a:ext cx="3003235" cy="2947469"/>
              <a:chOff x="6361404" y="1136515"/>
              <a:chExt cx="3003235" cy="294746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28048" y="1484784"/>
                <a:ext cx="2653920" cy="259920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6361404" y="1528002"/>
                <a:ext cx="1080120" cy="9648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614959" y="1136515"/>
                <a:ext cx="1080120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8284519" y="1167963"/>
                <a:ext cx="1080120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383924" y="1352126"/>
              <a:ext cx="2266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Probability of flooding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379154" y="3694312"/>
            <a:ext cx="2812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Flood Risk </a:t>
            </a:r>
          </a:p>
          <a:p>
            <a:pPr algn="ctr"/>
            <a:r>
              <a:rPr lang="en-GB" dirty="0"/>
              <a:t>(Expected Annual Damages)</a:t>
            </a:r>
          </a:p>
        </p:txBody>
      </p:sp>
      <p:sp>
        <p:nvSpPr>
          <p:cNvPr id="23" name="Multiply 22"/>
          <p:cNvSpPr/>
          <p:nvPr/>
        </p:nvSpPr>
        <p:spPr>
          <a:xfrm>
            <a:off x="4977619" y="2384884"/>
            <a:ext cx="1427285" cy="120141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99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Flood resilience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>
          <a:xfrm>
            <a:off x="488976" y="1628800"/>
            <a:ext cx="8271320" cy="497274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en-GB" sz="2200" dirty="0"/>
              <a:t>Why do some floods generate higher damages or lead to greater loss of life – even in the same location?</a:t>
            </a:r>
          </a:p>
          <a:p>
            <a:endParaRPr lang="en-GB" sz="2200" dirty="0"/>
          </a:p>
          <a:p>
            <a:r>
              <a:rPr lang="en-GB" sz="2200" dirty="0"/>
              <a:t>Why are some communities ‘back on their feet’ much more quickly?</a:t>
            </a:r>
          </a:p>
          <a:p>
            <a:endParaRPr lang="en-GB" sz="2200" dirty="0"/>
          </a:p>
          <a:p>
            <a:r>
              <a:rPr lang="en-GB" sz="2200" dirty="0"/>
              <a:t>Role of individuals, communities, organisations in mediating </a:t>
            </a:r>
            <a:r>
              <a:rPr lang="en-GB" sz="2200" u="sng" dirty="0"/>
              <a:t>short term </a:t>
            </a:r>
            <a:r>
              <a:rPr lang="en-GB" sz="2200" dirty="0"/>
              <a:t>risks and preparing for </a:t>
            </a:r>
            <a:r>
              <a:rPr lang="en-GB" sz="2200" u="sng" dirty="0"/>
              <a:t>long term </a:t>
            </a:r>
            <a:r>
              <a:rPr lang="en-GB" sz="2200" dirty="0"/>
              <a:t>risks are crucial</a:t>
            </a:r>
          </a:p>
          <a:p>
            <a:endParaRPr lang="en-GB" sz="2200" dirty="0"/>
          </a:p>
          <a:p>
            <a:r>
              <a:rPr lang="en-GB" sz="2200" dirty="0"/>
              <a:t>Resilience to a flood event does not just come from big flood defences but timely warnings, temporary barriers, evacuation</a:t>
            </a:r>
          </a:p>
          <a:p>
            <a:endParaRPr lang="en-GB" sz="2200" dirty="0"/>
          </a:p>
          <a:p>
            <a:r>
              <a:rPr lang="en-GB" sz="2200" dirty="0"/>
              <a:t>Resilience is also enabled and enhanced by land use planning, design and operation of infrastructure networks etc.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8368" y="1628800"/>
            <a:ext cx="2477567" cy="1795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" name="Picture 2" descr="http://hiphopwired.com/wp-content/uploads/2012/08/KatrinaSuperdom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8367" y="3573016"/>
            <a:ext cx="2477567" cy="136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368" y="5013176"/>
            <a:ext cx="2477566" cy="171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0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 descr="C:\Users\nrjd2\Desktop\fireev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74286" y="2280298"/>
            <a:ext cx="3154362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0" name="AutoShape 22"/>
          <p:cNvSpPr>
            <a:spLocks noChangeArrowheads="1"/>
          </p:cNvSpPr>
          <p:nvPr/>
        </p:nvSpPr>
        <p:spPr bwMode="auto">
          <a:xfrm>
            <a:off x="3204427" y="934120"/>
            <a:ext cx="2304256" cy="1794074"/>
          </a:xfrm>
          <a:prstGeom prst="can">
            <a:avLst>
              <a:gd name="adj" fmla="val 11366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</a:pPr>
            <a:r>
              <a:rPr lang="en-GB" sz="1600" b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Spatial data:</a:t>
            </a:r>
          </a:p>
          <a:p>
            <a:pPr marL="0" lvl="1"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Flood defences</a:t>
            </a: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Ground elevation</a:t>
            </a: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Transport network</a:t>
            </a: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Property type and location</a:t>
            </a:r>
          </a:p>
          <a:p>
            <a:pPr fontAlgn="base">
              <a:spcBef>
                <a:spcPct val="0"/>
              </a:spcBef>
            </a:pPr>
            <a:r>
              <a:rPr lang="en-GB" sz="1400" i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etc</a:t>
            </a:r>
            <a:r>
              <a:rPr lang="en-GB" sz="1400" dirty="0">
                <a:solidFill>
                  <a:schemeClr val="tx2"/>
                </a:solidFill>
                <a:latin typeface="Times New Roman" pitchFamily="18" charset="0"/>
                <a:cs typeface="Arial" pitchFamily="34" charset="0"/>
              </a:rPr>
              <a:t>.</a:t>
            </a:r>
            <a:endParaRPr 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11" name="AutoShape 23"/>
          <p:cNvSpPr>
            <a:spLocks noChangeArrowheads="1"/>
          </p:cNvSpPr>
          <p:nvPr/>
        </p:nvSpPr>
        <p:spPr bwMode="auto">
          <a:xfrm>
            <a:off x="5467156" y="6377830"/>
            <a:ext cx="1255713" cy="388938"/>
          </a:xfrm>
          <a:prstGeom prst="flowChartProcess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en-GB" sz="1600" b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Risk analysis</a:t>
            </a:r>
            <a:endParaRPr lang="en-US" sz="1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12" name="AutoShape 24"/>
          <p:cNvSpPr>
            <a:spLocks noChangeArrowheads="1"/>
          </p:cNvSpPr>
          <p:nvPr/>
        </p:nvSpPr>
        <p:spPr bwMode="auto">
          <a:xfrm>
            <a:off x="6748059" y="1294160"/>
            <a:ext cx="2160240" cy="1440160"/>
          </a:xfrm>
          <a:prstGeom prst="can">
            <a:avLst>
              <a:gd name="adj" fmla="val 9644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</a:pPr>
            <a:r>
              <a:rPr lang="en-GB" sz="1600" b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Behaviour rules:</a:t>
            </a:r>
          </a:p>
          <a:p>
            <a:pPr marL="0" lvl="1"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Normal interaction</a:t>
            </a: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Response to warning</a:t>
            </a: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Response to floodwater</a:t>
            </a:r>
          </a:p>
          <a:p>
            <a:pPr fontAlgn="base">
              <a:spcBef>
                <a:spcPct val="0"/>
              </a:spcBef>
            </a:pPr>
            <a:r>
              <a:rPr lang="en-GB" sz="1400" i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etc</a:t>
            </a:r>
            <a:r>
              <a:rPr lang="en-GB" sz="1400" dirty="0">
                <a:solidFill>
                  <a:schemeClr val="tx2"/>
                </a:solidFill>
                <a:latin typeface="Times New Roman" pitchFamily="18" charset="0"/>
                <a:cs typeface="Arial" pitchFamily="34" charset="0"/>
              </a:rPr>
              <a:t>.</a:t>
            </a:r>
            <a:endParaRPr 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13" name="AutoShape 25"/>
          <p:cNvSpPr>
            <a:spLocks noChangeArrowheads="1"/>
          </p:cNvSpPr>
          <p:nvPr/>
        </p:nvSpPr>
        <p:spPr bwMode="auto">
          <a:xfrm>
            <a:off x="1933048" y="4587130"/>
            <a:ext cx="2232000" cy="181959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</a:pPr>
            <a:r>
              <a:rPr lang="en-GB" sz="1600" b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Event conditions:</a:t>
            </a:r>
          </a:p>
          <a:p>
            <a:pPr marL="0" lvl="1"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Storm surge</a:t>
            </a: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Failed defence</a:t>
            </a: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Time of day </a:t>
            </a:r>
            <a:r>
              <a:rPr lang="en-GB" sz="1400" i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etc</a:t>
            </a:r>
            <a:r>
              <a:rPr lang="en-GB" sz="1400" dirty="0">
                <a:solidFill>
                  <a:schemeClr val="tx2"/>
                </a:solidFill>
                <a:latin typeface="Times New Roman" pitchFamily="18" charset="0"/>
                <a:cs typeface="Arial" pitchFamily="34" charset="0"/>
              </a:rPr>
              <a:t>.</a:t>
            </a:r>
            <a:endParaRPr 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14" name="AutoShape 26"/>
          <p:cNvSpPr>
            <a:spLocks noChangeArrowheads="1"/>
          </p:cNvSpPr>
          <p:nvPr/>
        </p:nvSpPr>
        <p:spPr bwMode="auto">
          <a:xfrm>
            <a:off x="8057523" y="5254600"/>
            <a:ext cx="1498848" cy="1369566"/>
          </a:xfrm>
          <a:prstGeom prst="can">
            <a:avLst>
              <a:gd name="adj" fmla="val 11935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</a:pPr>
            <a:r>
              <a:rPr lang="en-GB" sz="1600" b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Vulnerability information:</a:t>
            </a:r>
            <a:endParaRPr lang="en-GB" sz="1600" b="1" dirty="0">
              <a:solidFill>
                <a:schemeClr val="tx2"/>
              </a:solidFill>
              <a:latin typeface="Times New Roman" pitchFamily="18" charset="0"/>
              <a:cs typeface="Arial" pitchFamily="34" charset="0"/>
            </a:endParaRPr>
          </a:p>
          <a:p>
            <a:pPr marL="0" lvl="1"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Economic </a:t>
            </a:r>
            <a:endParaRPr lang="en-GB" sz="1400" dirty="0">
              <a:solidFill>
                <a:schemeClr val="tx2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Drowning</a:t>
            </a:r>
          </a:p>
          <a:p>
            <a:pPr fontAlgn="base">
              <a:spcBef>
                <a:spcPct val="0"/>
              </a:spcBef>
            </a:pPr>
            <a:r>
              <a:rPr lang="en-GB" sz="1400" i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etc</a:t>
            </a: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. </a:t>
            </a:r>
            <a:endParaRPr 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15" name="AutoShape 27"/>
          <p:cNvSpPr>
            <a:spLocks noChangeArrowheads="1"/>
          </p:cNvSpPr>
          <p:nvPr/>
        </p:nvSpPr>
        <p:spPr bwMode="auto">
          <a:xfrm>
            <a:off x="1934571" y="3002920"/>
            <a:ext cx="2232248" cy="1512168"/>
          </a:xfrm>
          <a:custGeom>
            <a:avLst/>
            <a:gdLst>
              <a:gd name="G0" fmla="+- 16204 0 0"/>
              <a:gd name="G1" fmla="+- 5397 0 0"/>
              <a:gd name="G2" fmla="+- 21600 0 5397"/>
              <a:gd name="G3" fmla="+- 10800 0 5397"/>
              <a:gd name="G4" fmla="+- 21600 0 16204"/>
              <a:gd name="G5" fmla="*/ G4 G3 10800"/>
              <a:gd name="G6" fmla="+- 21600 0 G5"/>
              <a:gd name="T0" fmla="*/ 16204 w 21600"/>
              <a:gd name="T1" fmla="*/ 0 h 21600"/>
              <a:gd name="T2" fmla="*/ 0 w 21600"/>
              <a:gd name="T3" fmla="*/ 10800 h 21600"/>
              <a:gd name="T4" fmla="*/ 16204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4" y="0"/>
                </a:moveTo>
                <a:lnTo>
                  <a:pt x="16204" y="5397"/>
                </a:lnTo>
                <a:lnTo>
                  <a:pt x="3375" y="5397"/>
                </a:lnTo>
                <a:lnTo>
                  <a:pt x="3375" y="16203"/>
                </a:lnTo>
                <a:lnTo>
                  <a:pt x="16204" y="16203"/>
                </a:lnTo>
                <a:lnTo>
                  <a:pt x="1620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397"/>
                </a:moveTo>
                <a:lnTo>
                  <a:pt x="1350" y="16203"/>
                </a:lnTo>
                <a:lnTo>
                  <a:pt x="2700" y="16203"/>
                </a:lnTo>
                <a:lnTo>
                  <a:pt x="2700" y="5397"/>
                </a:lnTo>
                <a:close/>
              </a:path>
              <a:path w="21600" h="21600">
                <a:moveTo>
                  <a:pt x="0" y="5397"/>
                </a:moveTo>
                <a:lnTo>
                  <a:pt x="0" y="16203"/>
                </a:lnTo>
                <a:lnTo>
                  <a:pt x="675" y="16203"/>
                </a:lnTo>
                <a:lnTo>
                  <a:pt x="675" y="5397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</a:pPr>
            <a:r>
              <a:rPr lang="en-GB" sz="1600" b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Resilience actions:</a:t>
            </a:r>
          </a:p>
          <a:p>
            <a:pPr marL="0" lvl="1"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Evacuation strategy</a:t>
            </a: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Flood warning </a:t>
            </a:r>
            <a:r>
              <a:rPr lang="en-GB" sz="1400" i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etc</a:t>
            </a:r>
            <a:r>
              <a:rPr lang="en-GB" sz="1400" dirty="0">
                <a:solidFill>
                  <a:schemeClr val="tx2"/>
                </a:solidFill>
                <a:latin typeface="Times New Roman" pitchFamily="18" charset="0"/>
                <a:cs typeface="Arial" pitchFamily="34" charset="0"/>
              </a:rPr>
              <a:t>.</a:t>
            </a:r>
            <a:endParaRPr 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316" name="Group 28"/>
          <p:cNvGrpSpPr>
            <a:grpSpLocks/>
          </p:cNvGrpSpPr>
          <p:nvPr/>
        </p:nvGrpSpPr>
        <p:grpSpPr bwMode="auto">
          <a:xfrm>
            <a:off x="4371795" y="3382392"/>
            <a:ext cx="3456384" cy="2232248"/>
            <a:chOff x="5376" y="8064"/>
            <a:chExt cx="3840" cy="2477"/>
          </a:xfrm>
        </p:grpSpPr>
        <p:sp>
          <p:nvSpPr>
            <p:cNvPr id="12317" name="AutoShape 29"/>
            <p:cNvSpPr>
              <a:spLocks noChangeArrowheads="1"/>
            </p:cNvSpPr>
            <p:nvPr/>
          </p:nvSpPr>
          <p:spPr bwMode="auto">
            <a:xfrm>
              <a:off x="5376" y="8064"/>
              <a:ext cx="3840" cy="2477"/>
            </a:xfrm>
            <a:prstGeom prst="flowChartProcess">
              <a:avLst/>
            </a:prstGeom>
            <a:solidFill>
              <a:srgbClr val="F2F2F2">
                <a:alpha val="5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GB" sz="1600" b="1" dirty="0">
                  <a:solidFill>
                    <a:schemeClr val="tx2"/>
                  </a:solidFill>
                  <a:latin typeface="Calibri" pitchFamily="34" charset="0"/>
                  <a:cs typeface="Arial" pitchFamily="34" charset="0"/>
                </a:rPr>
                <a:t>ABM Platform</a:t>
              </a:r>
              <a:endParaRPr 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18" name="AutoShape 30"/>
            <p:cNvSpPr>
              <a:spLocks noChangeArrowheads="1"/>
            </p:cNvSpPr>
            <p:nvPr/>
          </p:nvSpPr>
          <p:spPr bwMode="auto">
            <a:xfrm>
              <a:off x="7607" y="9069"/>
              <a:ext cx="1457" cy="765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GB" sz="1600" b="1" dirty="0">
                  <a:solidFill>
                    <a:schemeClr val="tx2"/>
                  </a:solidFill>
                  <a:latin typeface="Calibri" pitchFamily="34" charset="0"/>
                  <a:cs typeface="Arial" pitchFamily="34" charset="0"/>
                </a:rPr>
                <a:t>Agent simulation</a:t>
              </a:r>
              <a:endParaRPr 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19" name="AutoShape 31"/>
            <p:cNvSpPr>
              <a:spLocks noChangeArrowheads="1"/>
            </p:cNvSpPr>
            <p:nvPr/>
          </p:nvSpPr>
          <p:spPr bwMode="auto">
            <a:xfrm>
              <a:off x="5521" y="9070"/>
              <a:ext cx="1459" cy="766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GB" sz="1600" b="1" dirty="0">
                  <a:solidFill>
                    <a:schemeClr val="tx2"/>
                  </a:solidFill>
                  <a:latin typeface="Calibri" pitchFamily="34" charset="0"/>
                  <a:cs typeface="Arial" pitchFamily="34" charset="0"/>
                </a:rPr>
                <a:t>Hydrodynamic simulation</a:t>
              </a:r>
              <a:endParaRPr 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20" name="AutoShape 32"/>
            <p:cNvSpPr>
              <a:spLocks noChangeArrowheads="1"/>
            </p:cNvSpPr>
            <p:nvPr/>
          </p:nvSpPr>
          <p:spPr bwMode="auto">
            <a:xfrm flipH="1" flipV="1">
              <a:off x="5560" y="8456"/>
              <a:ext cx="3110" cy="596"/>
            </a:xfrm>
            <a:prstGeom prst="curvedUpArrow">
              <a:avLst>
                <a:gd name="adj1" fmla="val 104362"/>
                <a:gd name="adj2" fmla="val 208725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2321" name="AutoShape 33"/>
            <p:cNvSpPr>
              <a:spLocks noChangeArrowheads="1"/>
            </p:cNvSpPr>
            <p:nvPr/>
          </p:nvSpPr>
          <p:spPr bwMode="auto">
            <a:xfrm>
              <a:off x="5915" y="9829"/>
              <a:ext cx="3110" cy="596"/>
            </a:xfrm>
            <a:prstGeom prst="curvedUpArrow">
              <a:avLst>
                <a:gd name="adj1" fmla="val 104362"/>
                <a:gd name="adj2" fmla="val 208725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  <p:cxnSp>
        <p:nvCxnSpPr>
          <p:cNvPr id="12322" name="AutoShape 34"/>
          <p:cNvCxnSpPr>
            <a:cxnSpLocks noChangeShapeType="1"/>
            <a:stCxn id="12312" idx="3"/>
            <a:endCxn id="12317" idx="0"/>
          </p:cNvCxnSpPr>
          <p:nvPr/>
        </p:nvCxnSpPr>
        <p:spPr bwMode="auto">
          <a:xfrm rot="5400000">
            <a:off x="6640047" y="2194260"/>
            <a:ext cx="648072" cy="172819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12323" name="AutoShape 35"/>
          <p:cNvCxnSpPr>
            <a:cxnSpLocks noChangeShapeType="1"/>
            <a:stCxn id="12310" idx="3"/>
            <a:endCxn id="12317" idx="0"/>
          </p:cNvCxnSpPr>
          <p:nvPr/>
        </p:nvCxnSpPr>
        <p:spPr bwMode="auto">
          <a:xfrm rot="16200000" flipH="1">
            <a:off x="4901172" y="2183577"/>
            <a:ext cx="654198" cy="174343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12324" name="AutoShape 36"/>
          <p:cNvCxnSpPr>
            <a:cxnSpLocks noChangeShapeType="1"/>
            <a:stCxn id="12317" idx="2"/>
            <a:endCxn id="12311" idx="0"/>
          </p:cNvCxnSpPr>
          <p:nvPr/>
        </p:nvCxnSpPr>
        <p:spPr bwMode="auto">
          <a:xfrm flipH="1">
            <a:off x="6095013" y="5614640"/>
            <a:ext cx="4975" cy="76319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2325" name="AutoShape 37"/>
          <p:cNvCxnSpPr>
            <a:cxnSpLocks noChangeShapeType="1"/>
            <a:stCxn id="12314" idx="2"/>
            <a:endCxn id="12311" idx="0"/>
          </p:cNvCxnSpPr>
          <p:nvPr/>
        </p:nvCxnSpPr>
        <p:spPr bwMode="auto">
          <a:xfrm rot="10800000" flipV="1">
            <a:off x="6095014" y="5939383"/>
            <a:ext cx="1962511" cy="438447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ABM to capture flood incident responses</a:t>
            </a:r>
          </a:p>
        </p:txBody>
      </p:sp>
    </p:spTree>
    <p:extLst>
      <p:ext uri="{BB962C8B-B14F-4D97-AF65-F5344CB8AC3E}">
        <p14:creationId xmlns:p14="http://schemas.microsoft.com/office/powerpoint/2010/main" val="407781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0" grpId="0" animBg="1"/>
      <p:bldP spid="12311" grpId="0" animBg="1"/>
      <p:bldP spid="12312" grpId="0" animBg="1"/>
      <p:bldP spid="12313" grpId="0" animBg="1"/>
      <p:bldP spid="12314" grpId="0" animBg="1"/>
      <p:bldP spid="123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2855913" y="6488114"/>
            <a:ext cx="6030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hlinkClick r:id="rId4"/>
              </a:rPr>
              <a:t>http://www.youtube.com/watch?v=o0EOlc5n9O8</a:t>
            </a:r>
            <a:r>
              <a:rPr lang="en-GB" dirty="0"/>
              <a:t> </a:t>
            </a:r>
          </a:p>
        </p:txBody>
      </p:sp>
      <p:pic>
        <p:nvPicPr>
          <p:cNvPr id="3" name="youtubefim_subs.avi">
            <a:hlinkClick r:id="" action="ppaction://media"/>
            <a:extLst>
              <a:ext uri="{FF2B5EF4-FFF2-40B4-BE49-F238E27FC236}">
                <a16:creationId xmlns:a16="http://schemas.microsoft.com/office/drawing/2014/main" id="{EC758B54-D748-721E-5C21-3330A0DF77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580.6656" end="4422.6752"/>
                  <p14:bmkLst>
                    <p14:bmk name="Bookmark 1" time="71118.0006"/>
                    <p14:bmk name="Bookmark 2" time="187723.8181"/>
                  </p14:bmkLst>
                </p14:media>
              </p:ext>
            </p:extLst>
          </p:nvPr>
        </p:nvPicPr>
        <p:blipFill rotWithShape="1">
          <a:blip r:embed="rId5"/>
          <a:srcRect l="27627"/>
          <a:stretch>
            <a:fillRect/>
          </a:stretch>
        </p:blipFill>
        <p:spPr>
          <a:xfrm>
            <a:off x="1199456" y="29743"/>
            <a:ext cx="8163550" cy="635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7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etwork+gri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7"/>
          <a:stretch/>
        </p:blipFill>
        <p:spPr bwMode="auto">
          <a:xfrm>
            <a:off x="456308" y="1196752"/>
            <a:ext cx="4784300" cy="451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712" y="2204864"/>
            <a:ext cx="6500565" cy="414908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Behaviour model for different demographic and agent types</a:t>
            </a:r>
          </a:p>
        </p:txBody>
      </p:sp>
      <p:pic>
        <p:nvPicPr>
          <p:cNvPr id="2050" name="Picture 2" descr="DailyGrind_larg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0056" y="2420888"/>
            <a:ext cx="5363904" cy="455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086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efFFailureDrown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3868" y="1268760"/>
            <a:ext cx="674370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own Arrow 3"/>
          <p:cNvSpPr/>
          <p:nvPr/>
        </p:nvSpPr>
        <p:spPr>
          <a:xfrm rot="-1800000">
            <a:off x="4875396" y="2789629"/>
            <a:ext cx="21602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007769" y="2492896"/>
            <a:ext cx="1637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Breach location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Spatial impacts: Single defence breach</a:t>
            </a:r>
          </a:p>
        </p:txBody>
      </p:sp>
    </p:spTree>
    <p:extLst>
      <p:ext uri="{BB962C8B-B14F-4D97-AF65-F5344CB8AC3E}">
        <p14:creationId xmlns:p14="http://schemas.microsoft.com/office/powerpoint/2010/main" val="398240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703513" y="1124744"/>
            <a:ext cx="8264525" cy="4957762"/>
            <a:chOff x="2154" y="119"/>
            <a:chExt cx="3538" cy="1965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54" y="119"/>
              <a:ext cx="3538" cy="1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18" t="5028" r="3816" b="2623"/>
            <a:stretch>
              <a:fillRect/>
            </a:stretch>
          </p:blipFill>
          <p:spPr bwMode="auto">
            <a:xfrm>
              <a:off x="4635" y="1238"/>
              <a:ext cx="1043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826787"/>
              </p:ext>
            </p:extLst>
          </p:nvPr>
        </p:nvGraphicFramePr>
        <p:xfrm>
          <a:off x="6960096" y="5186000"/>
          <a:ext cx="345638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Economic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J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 to people vs. property</a:t>
            </a:r>
          </a:p>
        </p:txBody>
      </p:sp>
    </p:spTree>
    <p:extLst>
      <p:ext uri="{BB962C8B-B14F-4D97-AF65-F5344CB8AC3E}">
        <p14:creationId xmlns:p14="http://schemas.microsoft.com/office/powerpoint/2010/main" val="37213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My Dropbox\Papers\WSUD2012\MultipleShelterLocations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2" y="1340768"/>
            <a:ext cx="7056784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984" y="3717032"/>
            <a:ext cx="471601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 rot="-1800000">
            <a:off x="4108663" y="2717621"/>
            <a:ext cx="21602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241036" y="2420888"/>
            <a:ext cx="1637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Breach location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Evacuation location</a:t>
            </a:r>
          </a:p>
        </p:txBody>
      </p:sp>
    </p:spTree>
    <p:extLst>
      <p:ext uri="{BB962C8B-B14F-4D97-AF65-F5344CB8AC3E}">
        <p14:creationId xmlns:p14="http://schemas.microsoft.com/office/powerpoint/2010/main" val="367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75EE2FFFAF2947BEFB6D2A9E2A1DB5" ma:contentTypeVersion="18" ma:contentTypeDescription="Create a new document." ma:contentTypeScope="" ma:versionID="5ae15cba54c94e901354ce773de131f0">
  <xsd:schema xmlns:xsd="http://www.w3.org/2001/XMLSchema" xmlns:xs="http://www.w3.org/2001/XMLSchema" xmlns:p="http://schemas.microsoft.com/office/2006/metadata/properties" xmlns:ns2="337e5bc2-2713-4f7c-ac33-667c8c7d6476" xmlns:ns3="5862f945-c35f-40d4-8549-e734715c9364" targetNamespace="http://schemas.microsoft.com/office/2006/metadata/properties" ma:root="true" ma:fieldsID="dd5e93ce46b487b90095ac4dcae3306a" ns2:_="" ns3:_="">
    <xsd:import namespace="337e5bc2-2713-4f7c-ac33-667c8c7d6476"/>
    <xsd:import namespace="5862f945-c35f-40d4-8549-e734715c93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content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7e5bc2-2713-4f7c-ac33-667c8c7d6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ntent" ma:index="24" nillable="true" ma:displayName="content" ma:description="first presentation - Tim Yates" ma:format="Dropdown" ma:internalName="content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2f945-c35f-40d4-8549-e734715c93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c4a0a0e-4355-4652-9088-3e69931c7d7a}" ma:internalName="TaxCatchAll" ma:showField="CatchAllData" ma:web="5862f945-c35f-40d4-8549-e734715c93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62f945-c35f-40d4-8549-e734715c9364" xsi:nil="true"/>
    <lcf76f155ced4ddcb4097134ff3c332f xmlns="337e5bc2-2713-4f7c-ac33-667c8c7d6476">
      <Terms xmlns="http://schemas.microsoft.com/office/infopath/2007/PartnerControls"/>
    </lcf76f155ced4ddcb4097134ff3c332f>
    <content xmlns="337e5bc2-2713-4f7c-ac33-667c8c7d6476" xsi:nil="true"/>
  </documentManagement>
</p:properties>
</file>

<file path=customXml/itemProps1.xml><?xml version="1.0" encoding="utf-8"?>
<ds:datastoreItem xmlns:ds="http://schemas.openxmlformats.org/officeDocument/2006/customXml" ds:itemID="{79796C00-86F9-4211-8A1D-40D6C71D7058}"/>
</file>

<file path=customXml/itemProps2.xml><?xml version="1.0" encoding="utf-8"?>
<ds:datastoreItem xmlns:ds="http://schemas.openxmlformats.org/officeDocument/2006/customXml" ds:itemID="{3B9C62B0-6809-44B9-9556-660BA44C7B59}"/>
</file>

<file path=customXml/itemProps3.xml><?xml version="1.0" encoding="utf-8"?>
<ds:datastoreItem xmlns:ds="http://schemas.openxmlformats.org/officeDocument/2006/customXml" ds:itemID="{7978EBA6-C10C-4B9F-AA5D-DEDEE29AA2BE}"/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337</Words>
  <Application>Microsoft Office PowerPoint</Application>
  <PresentationFormat>Widescreen</PresentationFormat>
  <Paragraphs>88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Symbol</vt:lpstr>
      <vt:lpstr>Times New Roman</vt:lpstr>
      <vt:lpstr>Custom Design</vt:lpstr>
      <vt:lpstr>1_Custom Design</vt:lpstr>
      <vt:lpstr>An Agent-Based Model of Flood Infrastructure Resilience</vt:lpstr>
      <vt:lpstr>Typical assessment of flood risk</vt:lpstr>
      <vt:lpstr>Flood resilience</vt:lpstr>
      <vt:lpstr>ABM to capture flood incident responses</vt:lpstr>
      <vt:lpstr>PowerPoint Presentation</vt:lpstr>
      <vt:lpstr>Behaviour model for different demographic and agent types</vt:lpstr>
      <vt:lpstr>Spatial impacts: Single defence breach</vt:lpstr>
      <vt:lpstr>Risk to people vs. property</vt:lpstr>
      <vt:lpstr>Evacuation location</vt:lpstr>
      <vt:lpstr>Congestion</vt:lpstr>
      <vt:lpstr>Centre of Excellence project</vt:lpstr>
      <vt:lpstr>An Agent-Based Model of Flood Infrastructure Resilience</vt:lpstr>
    </vt:vector>
  </TitlesOfParts>
  <Company>Newcastle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Pickard</dc:creator>
  <cp:lastModifiedBy>Richard Dawson</cp:lastModifiedBy>
  <cp:revision>153</cp:revision>
  <cp:lastPrinted>2018-10-16T11:17:58Z</cp:lastPrinted>
  <dcterms:created xsi:type="dcterms:W3CDTF">2014-02-06T08:38:00Z</dcterms:created>
  <dcterms:modified xsi:type="dcterms:W3CDTF">2023-09-05T18:22:00Z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0x010100E075EE2FFFAF2947BEFB6D2A9E2A1DB5</vt:lpwstr>
  </property>
</Properties>
</file>