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1" r:id="rId4"/>
    <p:sldId id="668" r:id="rId5"/>
    <p:sldId id="260" r:id="rId6"/>
    <p:sldId id="262" r:id="rId7"/>
    <p:sldId id="670" r:id="rId8"/>
    <p:sldId id="264" r:id="rId9"/>
    <p:sldId id="265" r:id="rId10"/>
  </p:sldIdLst>
  <p:sldSz cx="12192000" cy="6858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325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3770">
          <p15:clr>
            <a:srgbClr val="A4A3A4"/>
          </p15:clr>
        </p15:guide>
        <p15:guide id="8" pos="9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liano Punzo" initials="" lastIdx="6" clrIdx="0"/>
  <p:cmAuthor id="1" name="Q Fu" initials="" lastIdx="4" clrIdx="1"/>
  <p:cmAuthor id="2" name="iryna@dmu.ac.uk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8c225765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68c22576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8c225765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68c225765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8c225765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68c225765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8d61bbb76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This opens up post-project opportunities of incorporating, for example,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climate change models,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real-time monitoring data (e.g. Network Rail’s aerial image data),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operation/expansion planning.</a:t>
            </a:r>
            <a:endParaRPr/>
          </a:p>
        </p:txBody>
      </p:sp>
      <p:sp>
        <p:nvSpPr>
          <p:cNvPr id="157" name="Google Shape;157;g268d61bbb7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8c22576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8c2257658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68c2257658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1530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Helvetica Neue"/>
              <a:buNone/>
              <a:defRPr sz="6000" b="1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9164515" y="3419"/>
            <a:ext cx="30069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724176" y="1998283"/>
            <a:ext cx="9200598" cy="68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Helvetica Neue"/>
              <a:buNone/>
              <a:defRPr sz="3600" b="1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 descr="A white circle with circles and do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6" y="2236822"/>
            <a:ext cx="347501" cy="35431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/>
        </p:nvSpPr>
        <p:spPr>
          <a:xfrm>
            <a:off x="2146852" y="2681985"/>
            <a:ext cx="9200598" cy="5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Helvetica Neue"/>
              <a:buNone/>
            </a:pPr>
            <a:r>
              <a:rPr lang="en-US" sz="2800" b="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 bullet point</a:t>
            </a:r>
            <a:endParaRPr sz="2800" b="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1961500" y="2855111"/>
            <a:ext cx="185352" cy="1967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 descr="A blue background with white dots and lines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2677"/>
            <a:ext cx="12196765" cy="6855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0" y="5483724"/>
            <a:ext cx="12192000" cy="1386478"/>
          </a:xfrm>
          <a:prstGeom prst="rect">
            <a:avLst/>
          </a:prstGeom>
          <a:solidFill>
            <a:srgbClr val="A4A9B7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 descr="A black and white sign with white text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219452" y="5522086"/>
            <a:ext cx="2585436" cy="111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black and blue background with blue 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56277" y="5632160"/>
            <a:ext cx="2321355" cy="110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A blue and black logo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0142" y="5951594"/>
            <a:ext cx="2955494" cy="76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 descr="A logo with text on it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931891" y="5959134"/>
            <a:ext cx="2955494" cy="7404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 descr="A black and white sig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861" y="1065120"/>
            <a:ext cx="6264386" cy="270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1264300" y="1489800"/>
            <a:ext cx="9279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DAFNI Sandpits 2024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err="1">
                <a:solidFill>
                  <a:srgbClr val="FF0000"/>
                </a:solidFill>
              </a:rPr>
              <a:t>FORNet</a:t>
            </a:r>
            <a:r>
              <a:rPr lang="en-GB" sz="3600" b="1" dirty="0">
                <a:solidFill>
                  <a:schemeClr val="lt1"/>
                </a:solidFill>
              </a:rPr>
              <a:t>: DAFNI </a:t>
            </a:r>
            <a:r>
              <a:rPr lang="en-GB" sz="3600" b="1" dirty="0" err="1">
                <a:solidFill>
                  <a:srgbClr val="FF0000"/>
                </a:solidFill>
              </a:rPr>
              <a:t>FOR</a:t>
            </a:r>
            <a:r>
              <a:rPr lang="en-GB" sz="3600" b="1" dirty="0" err="1">
                <a:solidFill>
                  <a:schemeClr val="lt1"/>
                </a:solidFill>
              </a:rPr>
              <a:t>ecasting</a:t>
            </a:r>
            <a:r>
              <a:rPr lang="en-GB" sz="3600" b="1" dirty="0">
                <a:solidFill>
                  <a:schemeClr val="lt1"/>
                </a:solidFill>
              </a:rPr>
              <a:t> Services for Energy </a:t>
            </a:r>
            <a:r>
              <a:rPr lang="en-GB" sz="3600" b="1" dirty="0">
                <a:solidFill>
                  <a:srgbClr val="FF0000"/>
                </a:solidFill>
              </a:rPr>
              <a:t>Net</a:t>
            </a:r>
            <a:r>
              <a:rPr lang="en-GB" sz="3600" b="1" dirty="0">
                <a:solidFill>
                  <a:schemeClr val="lt1"/>
                </a:solidFill>
              </a:rPr>
              <a:t>works</a:t>
            </a:r>
            <a:endParaRPr dirty="0"/>
          </a:p>
        </p:txBody>
      </p:sp>
      <p:sp>
        <p:nvSpPr>
          <p:cNvPr id="102" name="Google Shape;102;p14"/>
          <p:cNvSpPr/>
          <p:nvPr/>
        </p:nvSpPr>
        <p:spPr>
          <a:xfrm>
            <a:off x="1264297" y="3798112"/>
            <a:ext cx="75846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2024 – January 2025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DAFNI Conference -  10-9-2024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707025" y="119925"/>
            <a:ext cx="1089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lt1"/>
                </a:solidFill>
              </a:rPr>
              <a:t>Team expertise </a:t>
            </a:r>
            <a:endParaRPr dirty="0"/>
          </a:p>
        </p:txBody>
      </p:sp>
      <p:sp>
        <p:nvSpPr>
          <p:cNvPr id="133" name="Google Shape;133;p18"/>
          <p:cNvSpPr/>
          <p:nvPr/>
        </p:nvSpPr>
        <p:spPr>
          <a:xfrm rot="-5400000">
            <a:off x="6995400" y="2096925"/>
            <a:ext cx="347400" cy="563730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278546" y="4553175"/>
            <a:ext cx="3628500" cy="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project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28D9E-ACCD-A420-CC5B-0510F358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890820"/>
            <a:ext cx="5743575" cy="323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B207C-80C1-B16F-7B7A-C388101B0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51" y="234563"/>
            <a:ext cx="3137888" cy="264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729BF-094D-3F6B-D1EB-C0D165C2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348" y="3044363"/>
            <a:ext cx="4942266" cy="2413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0D6B2-27C9-E9ED-8FF2-841AB71ED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852" y="2847819"/>
            <a:ext cx="3265264" cy="2806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947-6BF0-BB3A-C55A-4903F0D3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Real time </a:t>
            </a:r>
            <a:r>
              <a:rPr lang="en-GB" b="1" u="sng" dirty="0"/>
              <a:t>forecasting</a:t>
            </a:r>
            <a:r>
              <a:rPr lang="en-GB" dirty="0"/>
              <a:t> in the </a:t>
            </a:r>
            <a:r>
              <a:rPr lang="en-GB" b="1" dirty="0">
                <a:solidFill>
                  <a:srgbClr val="00B0F0"/>
                </a:solidFill>
              </a:rPr>
              <a:t>nodes</a:t>
            </a:r>
            <a:r>
              <a:rPr lang="en-GB" dirty="0"/>
              <a:t> of a </a:t>
            </a:r>
            <a:r>
              <a:rPr lang="en-GB" b="1" dirty="0">
                <a:solidFill>
                  <a:srgbClr val="00B0F0"/>
                </a:solidFill>
              </a:rPr>
              <a:t>network</a:t>
            </a:r>
            <a:r>
              <a:rPr lang="en-GB" dirty="0"/>
              <a:t> through data from </a:t>
            </a:r>
            <a:r>
              <a:rPr lang="en-GB" b="1" dirty="0"/>
              <a:t>clever sensors </a:t>
            </a:r>
            <a:r>
              <a:rPr lang="en-GB" dirty="0"/>
              <a:t>and behavioural data plus extreme events cues.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7F414-2D74-A989-906F-D86F5410C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4E2BF-FB11-6582-45AD-434C14B9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25" y="1995265"/>
            <a:ext cx="3339101" cy="3060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F1C02-6BB4-9108-B58E-F648EED6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52" y="2821179"/>
            <a:ext cx="3877521" cy="23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683676" y="499750"/>
            <a:ext cx="107385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Problem addressing and key challenges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9AEFA-B0C7-BC51-AFA2-68E6B39C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84" y="1402418"/>
            <a:ext cx="7502703" cy="42970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C8A59A4-11E8-BC8C-AA96-FEA948BECAC8}"/>
              </a:ext>
            </a:extLst>
          </p:cNvPr>
          <p:cNvSpPr/>
          <p:nvPr/>
        </p:nvSpPr>
        <p:spPr>
          <a:xfrm>
            <a:off x="9383395" y="1338790"/>
            <a:ext cx="10096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5F6126-AFC0-ABEE-18C0-7AA3FCAB4451}"/>
              </a:ext>
            </a:extLst>
          </p:cNvPr>
          <p:cNvSpPr/>
          <p:nvPr/>
        </p:nvSpPr>
        <p:spPr>
          <a:xfrm>
            <a:off x="3762560" y="2230120"/>
            <a:ext cx="10096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631D68-105D-8CDC-5A2E-0702EE62634C}"/>
              </a:ext>
            </a:extLst>
          </p:cNvPr>
          <p:cNvSpPr/>
          <p:nvPr/>
        </p:nvSpPr>
        <p:spPr>
          <a:xfrm>
            <a:off x="3763195" y="3200400"/>
            <a:ext cx="10096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6A4B76-9506-9BD4-987C-8A3FB6E72514}"/>
              </a:ext>
            </a:extLst>
          </p:cNvPr>
          <p:cNvSpPr/>
          <p:nvPr/>
        </p:nvSpPr>
        <p:spPr>
          <a:xfrm>
            <a:off x="4740275" y="4310380"/>
            <a:ext cx="100965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646200" y="230053"/>
            <a:ext cx="1089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Outputs on DAFNI platform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1515E-7C74-5AEC-E719-AC9401F3A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33" y="1015753"/>
            <a:ext cx="6443877" cy="45922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B077083-B2A9-7736-7D72-BA4747CAFEDB}"/>
              </a:ext>
            </a:extLst>
          </p:cNvPr>
          <p:cNvSpPr/>
          <p:nvPr/>
        </p:nvSpPr>
        <p:spPr>
          <a:xfrm>
            <a:off x="3086100" y="2095500"/>
            <a:ext cx="1400175" cy="619125"/>
          </a:xfrm>
          <a:prstGeom prst="ellipse">
            <a:avLst/>
          </a:prstGeom>
          <a:noFill/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439E37-FB1E-FFDB-3F4E-D29E85EACB8F}"/>
              </a:ext>
            </a:extLst>
          </p:cNvPr>
          <p:cNvSpPr/>
          <p:nvPr/>
        </p:nvSpPr>
        <p:spPr>
          <a:xfrm>
            <a:off x="3582449" y="1182328"/>
            <a:ext cx="2038175" cy="619125"/>
          </a:xfrm>
          <a:prstGeom prst="ellipse">
            <a:avLst/>
          </a:prstGeom>
          <a:noFill/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6341-466B-DF8A-195A-AB0F4275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Progress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A091-5D7C-22AA-81F1-795F534FB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967" y="109639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Usage of the </a:t>
            </a:r>
            <a:r>
              <a:rPr lang="en-GB" sz="1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catapult dataset 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 our main dataset (2021 -2022 July to October) for our research in this stage – 36 homes, high frequency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Behavioral elements – subsidies, supply chain disruptions, pandemic (use of office space), bad weather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find policies or other initiatives that affected behaviour (any support/subsidy from the government)  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Weather data in which level we could use to integrate with the home’s dataset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Contact the dataset provider ( no email as only you could send via the platform message) 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 A: 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 different forecasting scenarios</a:t>
            </a:r>
          </a:p>
          <a:p>
            <a:pPr marL="1257300"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6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2021 forecast for 2022</a:t>
            </a:r>
            <a:endParaRPr lang="en-GB" sz="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July -Sept train the model and then forecast Oct</a:t>
            </a:r>
            <a:endParaRPr lang="en-GB" sz="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6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Crossection</a:t>
            </a:r>
            <a:r>
              <a:rPr lang="en-GB" sz="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30 instances and tried to forecast the other 6 home labs. </a:t>
            </a:r>
            <a:endParaRPr lang="en-GB" sz="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Double exponential smoothing, triple exponential smoothing (weather, behavioural) </a:t>
            </a:r>
            <a:endParaRPr lang="en-GB" sz="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(Machine Learning ones only in later stages with a more extensive dataset)</a:t>
            </a:r>
            <a:endParaRPr lang="en-GB" sz="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 B:  data and interviews from the home labs –Energy Catapult dataset with locations NW and Wales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C: Data from Dr Hannah Bloomfield – Newcastle University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 D: data from other sources like energy providers Octopus, British Gas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Plan E: primary data collection in block of flats – </a:t>
            </a:r>
            <a:r>
              <a:rPr lang="en-GB" sz="10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smartmeters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plus interviews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Methods: R Forecast library, TBATS, ETX, ARIMA, Regression , NN, MLP vs </a:t>
            </a:r>
            <a:r>
              <a:rPr lang="en-GB" sz="1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BA+WA_TES </a:t>
            </a:r>
            <a:r>
              <a:rPr lang="en-GB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Behavioral &amp; Weather adjusted Tripple Exponential Smoothing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Training after the conference in Sep 2024 - on a nearby date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Ethics application to conduct interviews </a:t>
            </a:r>
            <a:endParaRPr lang="en-GB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CB0D3-2003-FA66-D4E7-4BB69F2B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1325563"/>
            <a:ext cx="4156694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646200" y="262475"/>
            <a:ext cx="1089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Impact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898800" y="502766"/>
            <a:ext cx="107868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</a:rPr>
              <a:t>Energy forecasts at the household and potentially other nodes of the grid/network to be used for subsequent optimisation of the grid and respective decision making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GB"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</a:rPr>
              <a:t>Informing the use of AI-driven solutions in this context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GB"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</a:rPr>
              <a:t>Exploitation of regional data and network topology</a:t>
            </a: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chemeClr val="lt1"/>
                </a:solidFill>
              </a:rPr>
              <a:t>Capitalizing on the project funding for a full-nation scale in partnership with The Grid, ONS, Energy Providers, Government  aiming for a major UKRI bid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862983" y="1145136"/>
            <a:ext cx="12224078" cy="2283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chemeClr val="bg1"/>
                </a:solidFill>
              </a:rPr>
              <a:t>?</a:t>
            </a:r>
            <a:endParaRPr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19" ma:contentTypeDescription="Create a new document." ma:contentTypeScope="" ma:versionID="ea0e69f87652aeb592fddd77f94ab240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4e1c114551842a5eb9c62284944713f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 xsi:nil="true"/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Props1.xml><?xml version="1.0" encoding="utf-8"?>
<ds:datastoreItem xmlns:ds="http://schemas.openxmlformats.org/officeDocument/2006/customXml" ds:itemID="{2353B174-9B2B-4653-A5D4-2CC92C8A41FA}"/>
</file>

<file path=customXml/itemProps2.xml><?xml version="1.0" encoding="utf-8"?>
<ds:datastoreItem xmlns:ds="http://schemas.openxmlformats.org/officeDocument/2006/customXml" ds:itemID="{F783DBE5-B302-4365-A993-BFB0C245E8A5}"/>
</file>

<file path=customXml/itemProps3.xml><?xml version="1.0" encoding="utf-8"?>
<ds:datastoreItem xmlns:ds="http://schemas.openxmlformats.org/officeDocument/2006/customXml" ds:itemID="{57A24F38-DA89-42F3-B2FD-B51AC4F73D73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429</Words>
  <Application>Microsoft Office PowerPoint</Application>
  <PresentationFormat>Widescreen</PresentationFormat>
  <Paragraphs>46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Symbol</vt:lpstr>
      <vt:lpstr>Helvetica Neue</vt:lpstr>
      <vt:lpstr>Calibri</vt:lpstr>
      <vt:lpstr>Times New Roman</vt:lpstr>
      <vt:lpstr>Aptos</vt:lpstr>
      <vt:lpstr>Office Theme</vt:lpstr>
      <vt:lpstr>PowerPoint Presentation</vt:lpstr>
      <vt:lpstr>PowerPoint Presentation</vt:lpstr>
      <vt:lpstr>PowerPoint Presentation</vt:lpstr>
      <vt:lpstr>Real time forecasting in the nodes of a network through data from clever sensors and behavioural data plus extreme events cues.</vt:lpstr>
      <vt:lpstr>PowerPoint Presentation</vt:lpstr>
      <vt:lpstr>PowerPoint Presentation</vt:lpstr>
      <vt:lpstr>Progress </vt:lpstr>
      <vt:lpstr>PowerPoint Presentation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NIKOLOPOULOS, KOSTAS</dc:creator>
  <cp:lastModifiedBy>NIKOLOPOULOS, KOSTAS</cp:lastModifiedBy>
  <cp:revision>14</cp:revision>
  <dcterms:modified xsi:type="dcterms:W3CDTF">2024-09-09T09:00:44Z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</Properties>
</file>