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ppt/slides/slide.xml" ContentType="application/vnd.openxmlformats-officedocument.presentationml.slide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00815e2714da42da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</p:sldIdLst>
  <p:sldSz cx="12192000" cy="6858000" type="custom"/>
  <p:notesSz cx="12192000" cy="6858000"/>
  <p:embeddedFontLst>
    <p:embeddedFont>
      <p:font typeface="ArialMT" charset="1"/>
      <p:regular xmlns:r="http://schemas.openxmlformats.org/officeDocument/2006/relationships" r:id="rId114"/>
    </p:embeddedFont>
    <p:embeddedFont>
      <p:font typeface="Calibri-Bold" charset="1"/>
      <p:bold xmlns:r="http://schemas.openxmlformats.org/officeDocument/2006/relationships" r:id="rId170"/>
    </p:embeddedFont>
    <p:embeddedFont>
      <p:font typeface="CambriaMath" charset="1"/>
      <p:regular xmlns:r="http://schemas.openxmlformats.org/officeDocument/2006/relationships" r:id="rId137"/>
    </p:embeddedFont>
    <p:embeddedFont>
      <p:font typeface="Candara" charset="1"/>
      <p:regular xmlns:r="http://schemas.openxmlformats.org/officeDocument/2006/relationships" r:id="rId107"/>
    </p:embeddedFont>
    <p:embeddedFont>
      <p:font typeface="Candara" charset="1"/>
      <p:regular xmlns:r="http://schemas.openxmlformats.org/officeDocument/2006/relationships" r:id="rId143"/>
    </p:embeddedFont>
    <p:embeddedFont>
      <p:font typeface="Candara-Bold" charset="1"/>
      <p:bold xmlns:r="http://schemas.openxmlformats.org/officeDocument/2006/relationships" r:id="rId106"/>
    </p:embeddedFont>
    <p:embeddedFont>
      <p:font typeface="Candara-Bold" charset="1"/>
      <p:bold xmlns:r="http://schemas.openxmlformats.org/officeDocument/2006/relationships" r:id="rId124"/>
    </p:embeddedFont>
    <p:embeddedFont>
      <p:font typeface="Candara-Italic" charset="1"/>
      <p:italic xmlns:r="http://schemas.openxmlformats.org/officeDocument/2006/relationships" r:id="rId109"/>
    </p:embeddedFont>
  </p:embeddedFontLst>
  <p:defaultTextStyle/>
</p:presentation>
</file>

<file path=ppt/_rels/presentation.xml.rels><?xml version="1.0" encoding="UTF-8" standalone="yes"?>
<Relationships xmlns="http://schemas.openxmlformats.org/package/2006/relationships"><Relationship Id="rId109" Type="http://schemas.openxmlformats.org/officeDocument/2006/relationships/font" Target="fonts/font3.fntdata"/><Relationship Id="R10033" Type="http://schemas.openxmlformats.org/officeDocument/2006/relationships/slide" Target="slides/slide10.xml"/><Relationship Id="rId171" Type="http://schemas.openxmlformats.org/officeDocument/2006/relationships/customXml" Target="../customXml/item1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9" Type="http://schemas.openxmlformats.org/officeDocument/2006/relationships/slide" Target="slides/slide6.xml"/><Relationship Id="R10032" Type="http://schemas.openxmlformats.org/officeDocument/2006/relationships/slide" Target="slides/slide9.xml"/><Relationship Id="R10037" Type="http://schemas.openxmlformats.org/officeDocument/2006/relationships/slide" Target="slides/slide14.xml"/><Relationship Id="rId124" Type="http://schemas.openxmlformats.org/officeDocument/2006/relationships/font" Target="fonts/font5.fntdata"/><Relationship Id="rId137" Type="http://schemas.openxmlformats.org/officeDocument/2006/relationships/font" Target="fonts/font6.fntdata"/><Relationship Id="rId170" Type="http://schemas.openxmlformats.org/officeDocument/2006/relationships/font" Target="fonts/font8.fntdata"/><Relationship Id="R10028" Type="http://schemas.openxmlformats.org/officeDocument/2006/relationships/slide" Target="slides/slide5.xml"/><Relationship Id="rId107" Type="http://schemas.openxmlformats.org/officeDocument/2006/relationships/font" Target="fonts/font2.fntdata"/><Relationship Id="R10031" Type="http://schemas.openxmlformats.org/officeDocument/2006/relationships/slide" Target="slides/slide8.xml"/><Relationship Id="R10036" Type="http://schemas.openxmlformats.org/officeDocument/2006/relationships/slide" Target="slides/slide13.xml"/><Relationship Id="rId1" Type="http://schemas.openxmlformats.org/officeDocument/2006/relationships/slideMaster" Target="slideLayouts/slideMasters/slideMaster.xml"/><Relationship Id="R10027" Type="http://schemas.openxmlformats.org/officeDocument/2006/relationships/slide" Target="slides/slide4.xml"/><Relationship Id="R10035" Type="http://schemas.openxmlformats.org/officeDocument/2006/relationships/slide" Target="slides/slide12.xml"/><Relationship Id="rId106" Type="http://schemas.openxmlformats.org/officeDocument/2006/relationships/font" Target="fonts/font1.fntdata"/><Relationship Id="rId114" Type="http://schemas.openxmlformats.org/officeDocument/2006/relationships/font" Target="fonts/font4.fntdata"/><Relationship Id="R10030" Type="http://schemas.openxmlformats.org/officeDocument/2006/relationships/slide" Target="slides/slide7.xml"/><Relationship Id="rId173" Type="http://schemas.openxmlformats.org/officeDocument/2006/relationships/customXml" Target="../customXml/item3.xml"/><Relationship Id="rId143" Type="http://schemas.openxmlformats.org/officeDocument/2006/relationships/font" Target="fonts/font7.fntdata"/><Relationship Id="R10026" Type="http://schemas.openxmlformats.org/officeDocument/2006/relationships/slide" Target="slides/slide3.xml"/><Relationship Id="R10034" Type="http://schemas.openxmlformats.org/officeDocument/2006/relationships/slide" Target="slides/slide11.xml"/><Relationship Id="R10025" Type="http://schemas.openxmlformats.org/officeDocument/2006/relationships/slide" Target="slides/slide2.xml"/><Relationship Id="rId172" Type="http://schemas.openxmlformats.org/officeDocument/2006/relationships/customXml" Target="../customXml/item2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60" Type="http://schemas.openxmlformats.org/officeDocument/2006/relationships/image" Target="../media/image160.png"/><Relationship Id="rId161" Type="http://schemas.openxmlformats.org/officeDocument/2006/relationships/image" Target="../media/image161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s://github.com/nismod/DAFNI-NIRD"/><Relationship Id="rId165" Type="http://schemas.openxmlformats.org/officeDocument/2006/relationships/image" Target="../media/image165.png"/><Relationship Id="rId166" Type="http://schemas.openxmlformats.org/officeDocument/2006/relationships/image" Target="../media/image166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74" Type="http://schemas.openxmlformats.org/officeDocument/2006/relationships/image" Target="../media/image174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raghav.pant@ouce.ox.ac.uk"/><Relationship Id="rId101" Type="http://schemas.openxmlformats.org/officeDocument/2006/relationships/hyperlink" TargetMode="External" Target="mailto:yue.li@ouce.ox.ac.uk"/><Relationship Id="rId179" Type="http://schemas.openxmlformats.org/officeDocument/2006/relationships/image" Target="../media/image101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1" Type="http://schemas.openxmlformats.org/officeDocument/2006/relationships/image" Target="../media/image111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7" Type="http://schemas.openxmlformats.org/officeDocument/2006/relationships/image" Target="../media/image117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2" Type="http://schemas.openxmlformats.org/officeDocument/2006/relationships/image" Target="../media/image122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6" Type="http://schemas.openxmlformats.org/officeDocument/2006/relationships/image" Target="../media/image126.png"/><Relationship Id="rId127" Type="http://schemas.openxmlformats.org/officeDocument/2006/relationships/image" Target="../media/image127.png"/><Relationship Id="rId130" Type="http://schemas.openxmlformats.org/officeDocument/2006/relationships/image" Target="../media/image130.png"/><Relationship Id="rId131" Type="http://schemas.openxmlformats.org/officeDocument/2006/relationships/image" Target="../media/image131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1" Type="http://schemas.openxmlformats.org/officeDocument/2006/relationships/image" Target="../media/image141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6" Type="http://schemas.openxmlformats.org/officeDocument/2006/relationships/image" Target="../media/image146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9" Type="http://schemas.openxmlformats.org/officeDocument/2006/relationships/image" Target="../media/image149.png"/><Relationship Id="rId150" Type="http://schemas.openxmlformats.org/officeDocument/2006/relationships/image" Target="../media/image150.png"/><Relationship Id="rId151" Type="http://schemas.openxmlformats.org/officeDocument/2006/relationships/image" Target="../media/image151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Relationship Id="rId157" Type="http://schemas.openxmlformats.org/officeDocument/2006/relationships/image" Target="../media/image157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20940" y="356616"/>
            <a:ext cx="4277867" cy="1303019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8908" y="355092"/>
            <a:ext cx="1589532" cy="1306067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65803" y="751332"/>
            <a:ext cx="2743200" cy="678180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72116" y="6065521"/>
            <a:ext cx="1726692" cy="606551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 rot="0" flipH="0" flipV="0">
            <a:off x="786688" y="2347583"/>
            <a:ext cx="9794326" cy="25105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47800"/>
            <a:r>
              <a:rPr lang="en-US" sz="3995" baseline="0" b="1" i="0" dirty="0" spc="0">
                <a:solidFill>
                  <a:srgbClr val="FFFFFF"/>
                </a:solidFill>
                <a:latin typeface="Candara-Bold" pitchFamily="0" charset="1"/>
              </a:rPr>
              <a:t>NIRD: Building systemic resilience of </a:t>
            </a:r>
          </a:p>
          <a:p>
            <a:pPr marL="934796">
              <a:lnSpc>
                <a:spcPts val="4320"/>
              </a:lnSpc>
            </a:pPr>
            <a:r>
              <a:rPr lang="en-US" sz="3998" baseline="0" b="1" i="0" dirty="0" spc="0">
                <a:solidFill>
                  <a:srgbClr val="FFFFFF"/>
                </a:solidFill>
                <a:latin typeface="Candara-Bold" pitchFamily="0" charset="1"/>
              </a:rPr>
              <a:t>interdependent infrastructure networks </a:t>
            </a:r>
          </a:p>
          <a:p>
            <a:pPr marL="3134309">
              <a:lnSpc>
                <a:spcPts val="4321"/>
              </a:lnSpc>
            </a:pPr>
            <a:r>
              <a:rPr lang="en-US" sz="3995" baseline="0" b="1" i="0" dirty="0" spc="0">
                <a:solidFill>
                  <a:srgbClr val="FFFFFF"/>
                </a:solidFill>
                <a:latin typeface="Candara-Bold" pitchFamily="0" charset="1"/>
              </a:rPr>
              <a:t>at the national scale</a:t>
            </a:r>
          </a:p>
          <a:p>
            <a:pPr marL="0">
              <a:lnSpc>
                <a:spcPts val="3971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Presenter: Dr</a:t>
            </a:r>
            <a:r>
              <a:rPr lang="en-US" sz="2004" baseline="0" b="0" i="0" dirty="0" spc="431">
                <a:solidFill>
                  <a:srgbClr val="FFFFFF"/>
                </a:solidFill>
                <a:latin typeface="Candara" pitchFamily="0" charset="1"/>
              </a:rPr>
              <a:t>.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Raghav Pant, Environmental Change Institute, University of Oxford</a:t>
            </a:r>
          </a:p>
          <a:p>
            <a:pPr marL="0">
              <a:lnSpc>
                <a:spcPts val="3159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Authors: Yue Li, Raghav Pant, Tom Russell, Fred Thomas, Jim Hall, Philip Oldham </a:t>
            </a:r>
          </a:p>
        </p:txBody>
      </p:sp>
      <p:sp>
        <p:nvSpPr>
          <p:cNvPr id="108" name="Rectangle 108"/>
          <p:cNvSpPr/>
          <p:nvPr/>
        </p:nvSpPr>
        <p:spPr>
          <a:xfrm rot="0" flipH="0" flipV="0">
            <a:off x="786688" y="5554226"/>
            <a:ext cx="3067583" cy="503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1" dirty="0" spc="0">
                <a:solidFill>
                  <a:srgbClr val="FFFFFF"/>
                </a:solidFill>
                <a:latin typeface="Candara-Italic" pitchFamily="0" charset="1"/>
              </a:rPr>
              <a:t>DAFNI Annual Conference</a:t>
            </a:r>
          </a:p>
          <a:p>
            <a:pPr marL="0">
              <a:lnSpc>
                <a:spcPts val="2161"/>
              </a:lnSpc>
            </a:pPr>
            <a:r>
              <a:rPr lang="en-US" sz="1800" baseline="0" b="0" i="1" dirty="0" spc="0">
                <a:solidFill>
                  <a:srgbClr val="FFFFFF"/>
                </a:solidFill>
                <a:latin typeface="Candara-Italic" pitchFamily="0" charset="1"/>
              </a:rPr>
              <a:t>September 10, 2024, Birmingham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9" name="Freeform 15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spect="0"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6908" y="2505457"/>
            <a:ext cx="5627370" cy="4019550"/>
          </a:xfrm>
          <a:prstGeom prst="rect">
            <a:avLst/>
          </a:prstGeom>
          <a:noFill/>
          <a:extLst/>
        </p:spPr>
      </p:pic>
      <p:pic>
        <p:nvPicPr>
          <p:cNvPr id="161" name="Picture 161"/>
          <p:cNvPicPr>
            <a:picLocks noChangeAspect="0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1615" y="2505457"/>
            <a:ext cx="5831585" cy="4019550"/>
          </a:xfrm>
          <a:prstGeom prst="rect">
            <a:avLst/>
          </a:prstGeom>
          <a:noFill/>
          <a:extLst/>
        </p:spPr>
      </p:pic>
      <p:sp>
        <p:nvSpPr>
          <p:cNvPr id="162" name="Rectangle 162"/>
          <p:cNvSpPr/>
          <p:nvPr/>
        </p:nvSpPr>
        <p:spPr>
          <a:xfrm rot="0" flipH="0" flipV="0">
            <a:off x="931468" y="776270"/>
            <a:ext cx="4588824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6" baseline="0" b="0" i="0" dirty="0" spc="0">
                <a:solidFill>
                  <a:srgbClr val="FFFFFF"/>
                </a:solidFill>
                <a:latin typeface="Candara" pitchFamily="0" charset="1"/>
              </a:rPr>
              <a:t>Impact Assessment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602284" y="2158238"/>
            <a:ext cx="10451871" cy="304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662243" algn="l"/>
              </a:tabLst>
            </a:pPr>
            <a:r>
              <a:rPr lang="en-US" sz="2400" baseline="0" b="1" i="0" dirty="0" spc="0">
                <a:solidFill>
                  <a:srgbClr val="FFFFFF"/>
                </a:solidFill>
                <a:latin typeface="Candara-Bold" pitchFamily="0" charset="1"/>
              </a:rPr>
              <a:t>Increased rerouting costs (£ million/day)	Increased isolated trips (passengers)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64" name="Freeform 164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spect="0"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923" y="1648969"/>
            <a:ext cx="7456931" cy="4328159"/>
          </a:xfrm>
          <a:prstGeom prst="rect">
            <a:avLst/>
          </a:prstGeom>
          <a:noFill/>
          <a:extLst/>
        </p:spPr>
      </p:pic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93079" y="2287525"/>
            <a:ext cx="6182867" cy="3689603"/>
          </a:xfrm>
          <a:prstGeom prst="rect">
            <a:avLst/>
          </a:prstGeom>
          <a:noFill/>
          <a:extLst/>
        </p:spPr>
      </p:pic>
      <p:sp>
        <p:nvSpPr>
          <p:cNvPr id="167" name="Rectangle 167"/>
          <p:cNvSpPr/>
          <p:nvPr/>
        </p:nvSpPr>
        <p:spPr>
          <a:xfrm rot="0" flipH="0" flipV="0">
            <a:off x="690676" y="792722"/>
            <a:ext cx="9964328" cy="507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aseline="0" b="0" i="0" dirty="0" spc="0">
                <a:solidFill>
                  <a:srgbClr val="FFFFFF"/>
                </a:solidFill>
                <a:latin typeface="Candara" pitchFamily="0" charset="1"/>
              </a:rPr>
              <a:t>Open-access Database and Code Development</a:t>
            </a:r>
          </a:p>
        </p:txBody>
      </p:sp>
      <p:sp>
        <p:nvSpPr>
          <p:cNvPr id="168" name="Rectangle 168"/>
          <p:cNvSpPr/>
          <p:nvPr/>
        </p:nvSpPr>
        <p:spPr>
          <a:xfrm rot="0" flipH="0" flipV="0">
            <a:off x="7411466" y="6288291"/>
            <a:ext cx="3242641" cy="202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1" dirty="0" spc="0">
                <a:solidFill>
                  <a:srgbClr val="FFFFFF"/>
                </a:solidFill>
                <a:latin typeface="Candara-Italic" pitchFamily="0" charset="1"/>
                <a:hlinkClick r:id="rId100"/>
              </a:rPr>
              <a:t>https://github.com/nismod/DAFNI-NIRD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11737213" y="6411697"/>
            <a:ext cx="171110" cy="169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31" baseline="0" b="1" i="0" dirty="0" spc="0">
                <a:solidFill>
                  <a:srgbClr val="B2B6C2"/>
                </a:solidFill>
                <a:latin typeface="Calibri-Bold" pitchFamily="0" charset="1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1" name="Freeform 17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2"/>
          <p:cNvSpPr/>
          <p:nvPr/>
        </p:nvSpPr>
        <p:spPr>
          <a:xfrm rot="0" flipH="0" flipV="0">
            <a:off x="484327" y="651523"/>
            <a:ext cx="10639545" cy="4968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aseline="0" b="0" i="0" dirty="0" spc="0">
                <a:solidFill>
                  <a:srgbClr val="FFFFFF"/>
                </a:solidFill>
                <a:latin typeface="Candara" pitchFamily="0" charset="1"/>
              </a:rPr>
              <a:t>Conclusion</a:t>
            </a:r>
          </a:p>
          <a:p>
            <a:pPr marL="152095">
              <a:lnSpc>
                <a:spcPts val="7110"/>
              </a:lnSpc>
            </a:pPr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Value of work</a:t>
            </a:r>
          </a:p>
          <a:p>
            <a:pPr marL="152095">
              <a:lnSpc>
                <a:spcPts val="3000"/>
              </a:lnSpc>
            </a:pPr>
            <a:r>
              <a:rPr lang="en-US" sz="2004" baseline="0" b="0" i="0" dirty="0" spc="1554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Development of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national-scale road disruption model</a:t>
            </a:r>
          </a:p>
          <a:p>
            <a:pPr marL="152095">
              <a:lnSpc>
                <a:spcPts val="4800"/>
              </a:lnSpc>
            </a:pPr>
            <a:r>
              <a:rPr lang="en-US" sz="2006" baseline="0" b="0" i="0" dirty="0" spc="1553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Workflow creation fo</a:t>
            </a:r>
            <a:r>
              <a:rPr lang="en-US" sz="2006" baseline="0" b="0" i="0" dirty="0" spc="431">
                <a:solidFill>
                  <a:srgbClr val="FFFFFF"/>
                </a:solidFill>
                <a:latin typeface="Candara" pitchFamily="0" charset="1"/>
              </a:rPr>
              <a:t>r</a:t>
            </a:r>
            <a:r>
              <a:rPr lang="en-US" sz="2006" baseline="0" b="1" i="0" dirty="0" spc="0">
                <a:solidFill>
                  <a:srgbClr val="FFD966"/>
                </a:solidFill>
                <a:latin typeface="Candara-Bold" pitchFamily="0" charset="1"/>
              </a:rPr>
              <a:t>stress-testing under various hazard events 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for counterfactual analysis</a:t>
            </a:r>
          </a:p>
          <a:p>
            <a:pPr marL="152095">
              <a:lnSpc>
                <a:spcPts val="4802"/>
              </a:lnSpc>
            </a:pPr>
            <a:r>
              <a:rPr lang="en-US" sz="2004" baseline="0" b="0" i="0" dirty="0" spc="1554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Useful for improving understanding of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systemic failure impacts</a:t>
            </a:r>
          </a:p>
          <a:p>
            <a:pPr marL="152095">
              <a:lnSpc>
                <a:spcPts val="4800"/>
              </a:lnSpc>
            </a:pPr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Further developments</a:t>
            </a:r>
          </a:p>
          <a:p>
            <a:pPr marL="152095">
              <a:lnSpc>
                <a:spcPts val="3002"/>
              </a:lnSpc>
            </a:pPr>
            <a:r>
              <a:rPr lang="en-US" sz="2004" baseline="0" b="0" i="0" dirty="0" spc="1554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Introduce vulnerability curves for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direct damages and indirect disruption losses estimations 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to </a:t>
            </a:r>
          </a:p>
          <a:p>
            <a:pPr marL="438607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quantify full event losses </a:t>
            </a:r>
          </a:p>
          <a:p>
            <a:pPr marL="152095">
              <a:lnSpc>
                <a:spcPts val="4800"/>
              </a:lnSpc>
            </a:pPr>
            <a:r>
              <a:rPr lang="en-US" sz="2006" baseline="0" b="0" i="0" dirty="0" spc="1553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Produce similar metrics for other sectors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3" name="Freeform 17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236" y="1716024"/>
            <a:ext cx="5629655" cy="4352544"/>
          </a:xfrm>
          <a:prstGeom prst="rect">
            <a:avLst/>
          </a:prstGeom>
          <a:noFill/>
          <a:extLst/>
        </p:spPr>
      </p:pic>
      <p:sp>
        <p:nvSpPr>
          <p:cNvPr id="175" name="Rectangle 175"/>
          <p:cNvSpPr/>
          <p:nvPr/>
        </p:nvSpPr>
        <p:spPr>
          <a:xfrm rot="0" flipH="0" flipV="0">
            <a:off x="690676" y="792722"/>
            <a:ext cx="3637702" cy="5074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95" baseline="0" b="0" i="0" dirty="0" spc="0">
                <a:solidFill>
                  <a:srgbClr val="FFFFFF"/>
                </a:solidFill>
                <a:latin typeface="Candara" pitchFamily="0" charset="1"/>
              </a:rPr>
              <a:t>Work in progress</a:t>
            </a:r>
          </a:p>
        </p:txBody>
      </p:sp>
      <p:sp>
        <p:nvSpPr>
          <p:cNvPr id="176" name="Rectangle 176"/>
          <p:cNvSpPr/>
          <p:nvPr/>
        </p:nvSpPr>
        <p:spPr>
          <a:xfrm rot="0" flipH="0" flipV="0">
            <a:off x="11737213" y="6411697"/>
            <a:ext cx="171110" cy="169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31" baseline="0" b="1" i="0" dirty="0" spc="0">
                <a:solidFill>
                  <a:srgbClr val="B2B6C2"/>
                </a:solidFill>
                <a:latin typeface="Calibri-Bold" pitchFamily="0" charset="1"/>
              </a:rPr>
              <a:t>13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7130542" y="2200148"/>
            <a:ext cx="3859758" cy="3013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Process-based network flow models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from other sectors</a:t>
            </a:r>
          </a:p>
          <a:p>
            <a:pPr marL="0">
              <a:lnSpc>
                <a:spcPts val="4321"/>
              </a:lnSpc>
              <a:tabLst>
                <a:tab pos="286511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E.g. </a:t>
            </a:r>
            <a:r>
              <a:rPr lang="en-US" sz="1800" baseline="0" b="0" i="0" dirty="0" spc="374">
                <a:solidFill>
                  <a:srgbClr val="FFFFFF"/>
                </a:solidFill>
                <a:latin typeface="Candara" pitchFamily="0" charset="1"/>
              </a:rPr>
              <a:t>-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Electricity dispatch model to </a:t>
            </a:r>
          </a:p>
          <a:p>
            <a:pPr marL="286511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represent flow allocations for power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plant</a:t>
            </a:r>
            <a:r>
              <a:rPr lang="en-US" sz="1802" baseline="0" b="0" i="0" dirty="0" spc="780">
                <a:solidFill>
                  <a:srgbClr val="FFFFFF"/>
                </a:solidFill>
                <a:latin typeface="Candara" pitchFamily="0" charset="1"/>
              </a:rPr>
              <a:t>s</a:t>
            </a: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to locations of demand</a:t>
            </a:r>
          </a:p>
          <a:p>
            <a:pPr marL="0">
              <a:lnSpc>
                <a:spcPts val="4322"/>
              </a:lnSpc>
              <a:tabLst>
                <a:tab pos="286511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E.g. </a:t>
            </a:r>
            <a:r>
              <a:rPr lang="en-US" sz="1800" baseline="0" b="0" i="0" dirty="0" spc="374">
                <a:solidFill>
                  <a:srgbClr val="FFFFFF"/>
                </a:solidFill>
                <a:latin typeface="Candara" pitchFamily="0" charset="1"/>
              </a:rPr>
              <a:t>-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Rail passenger flow model </a:t>
            </a:r>
          </a:p>
          <a:p>
            <a:pPr marL="286511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development</a:t>
            </a:r>
          </a:p>
          <a:p>
            <a:pPr marL="0">
              <a:lnSpc>
                <a:spcPts val="4320"/>
              </a:lnSpc>
              <a:tabLst>
                <a:tab pos="286511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Resilience options for recovery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8" name="Freeform 178">
            <a:hlinkClick r:id="rId101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" name="Picture 101"/>
          <p:cNvPicPr>
            <a:picLocks noChangeAspect="0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08476" y="3075433"/>
            <a:ext cx="5082540" cy="1548383"/>
          </a:xfrm>
          <a:prstGeom prst="rect">
            <a:avLst/>
          </a:prstGeom>
          <a:noFill/>
          <a:extLst/>
        </p:spPr>
      </p:pic>
      <p:sp>
        <p:nvSpPr>
          <p:cNvPr id="180" name="Freeform 180">
            <a:hlinkClick r:id="rId100"/>
          </p:cNvPr>
          <p:cNvSpPr/>
          <p:nvPr/>
        </p:nvSpPr>
        <p:spPr>
          <a:xfrm rot="0" flipH="0" flipV="0">
            <a:off x="3910584" y="2202054"/>
            <a:ext cx="4878323" cy="24383"/>
          </a:xfrm>
          <a:custGeom>
            <a:pathLst>
              <a:path w="4878323" h="24383">
                <a:moveTo>
                  <a:pt x="0" y="0"/>
                </a:moveTo>
                <a:lnTo>
                  <a:pt x="2439162" y="0"/>
                </a:lnTo>
                <a:lnTo>
                  <a:pt x="4878323" y="0"/>
                </a:lnTo>
                <a:lnTo>
                  <a:pt x="4878323" y="24383"/>
                </a:lnTo>
                <a:lnTo>
                  <a:pt x="2439162" y="24383"/>
                </a:lnTo>
                <a:lnTo>
                  <a:pt x="0" y="24383"/>
                </a:lnTo>
                <a:close/>
                <a:moveTo>
                  <a:pt x="745362" y="4655946"/>
                </a:moveTo>
              </a:path>
            </a:pathLst>
          </a:custGeom>
          <a:solidFill>
            <a:srgbClr val="FFD9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>
            <a:hlinkClick r:id="rId101"/>
          </p:cNvPr>
          <p:cNvSpPr/>
          <p:nvPr/>
        </p:nvSpPr>
        <p:spPr>
          <a:xfrm rot="0" flipH="0" flipV="0">
            <a:off x="4483608" y="2640966"/>
            <a:ext cx="3733799" cy="24383"/>
          </a:xfrm>
          <a:custGeom>
            <a:pathLst>
              <a:path w="3733799" h="24383">
                <a:moveTo>
                  <a:pt x="0" y="0"/>
                </a:moveTo>
                <a:lnTo>
                  <a:pt x="1866900" y="0"/>
                </a:lnTo>
                <a:lnTo>
                  <a:pt x="3733799" y="0"/>
                </a:lnTo>
                <a:lnTo>
                  <a:pt x="3733799" y="24383"/>
                </a:lnTo>
                <a:lnTo>
                  <a:pt x="1866900" y="24383"/>
                </a:lnTo>
                <a:lnTo>
                  <a:pt x="0" y="24383"/>
                </a:lnTo>
                <a:close/>
                <a:moveTo>
                  <a:pt x="-266574" y="4217034"/>
                </a:moveTo>
              </a:path>
            </a:pathLst>
          </a:custGeom>
          <a:solidFill>
            <a:srgbClr val="FFD9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Rectangle 182"/>
          <p:cNvSpPr/>
          <p:nvPr/>
        </p:nvSpPr>
        <p:spPr>
          <a:xfrm rot="0" flipH="0" flipV="0">
            <a:off x="3911219" y="1433462"/>
            <a:ext cx="4878816" cy="128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14500"/>
            <a:r>
              <a:rPr lang="en-US" sz="3204" baseline="0" b="0" i="0" dirty="0" spc="0">
                <a:solidFill>
                  <a:srgbClr val="FFFFFF"/>
                </a:solidFill>
                <a:latin typeface="Candara" pitchFamily="0" charset="1"/>
              </a:rPr>
              <a:t>Contact: </a:t>
            </a:r>
          </a:p>
          <a:p>
            <a:pPr marL="0">
              <a:lnSpc>
                <a:spcPts val="3456"/>
              </a:lnSpc>
            </a:pPr>
            <a:r>
              <a:rPr lang="en-US" sz="3206" baseline="0" b="1" i="0" dirty="0" spc="0">
                <a:solidFill>
                  <a:srgbClr val="FFD966"/>
                </a:solidFill>
                <a:latin typeface="Candara-Bold" pitchFamily="0" charset="1"/>
                <a:hlinkClick r:id="rId100"/>
              </a:rPr>
              <a:t>raghav.pant@ouce.ox.ac.uk</a:t>
            </a:r>
          </a:p>
          <a:p>
            <a:pPr marL="573023">
              <a:lnSpc>
                <a:spcPts val="3458"/>
              </a:lnSpc>
            </a:pPr>
            <a:r>
              <a:rPr lang="en-US" sz="3204" baseline="0" b="1" i="0" dirty="0" spc="0">
                <a:solidFill>
                  <a:srgbClr val="FFD966"/>
                </a:solidFill>
                <a:latin typeface="Candara-Bold" pitchFamily="0" charset="1"/>
                <a:hlinkClick r:id="rId101"/>
              </a:rPr>
              <a:t>yue.li@ouce.ox.ac.uk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0" name="Freeform 11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spect="0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7304" y="1350265"/>
            <a:ext cx="3709415" cy="5212079"/>
          </a:xfrm>
          <a:prstGeom prst="rect">
            <a:avLst/>
          </a:prstGeom>
          <a:noFill/>
          <a:extLst/>
        </p:spPr>
      </p:pic>
      <p:sp>
        <p:nvSpPr>
          <p:cNvPr id="112" name="Rectangle 112"/>
          <p:cNvSpPr/>
          <p:nvPr/>
        </p:nvSpPr>
        <p:spPr>
          <a:xfrm rot="0" flipH="0" flipV="0">
            <a:off x="316991" y="435529"/>
            <a:ext cx="2594364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6" baseline="0" b="0" i="0" dirty="0" spc="0">
                <a:solidFill>
                  <a:srgbClr val="FFFFFF"/>
                </a:solidFill>
                <a:latin typeface="Candara" pitchFamily="0" charset="1"/>
              </a:rPr>
              <a:t>Motivation</a:t>
            </a:r>
          </a:p>
        </p:txBody>
      </p:sp>
      <p:sp>
        <p:nvSpPr>
          <p:cNvPr id="113" name="Rectangle 113"/>
          <p:cNvSpPr/>
          <p:nvPr/>
        </p:nvSpPr>
        <p:spPr>
          <a:xfrm rot="0" flipH="0" flipV="0">
            <a:off x="4624070" y="1859420"/>
            <a:ext cx="7097863" cy="15502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Recommendation</a:t>
            </a:r>
          </a:p>
          <a:p>
            <a:pPr marL="0">
              <a:lnSpc>
                <a:spcPts val="3000"/>
              </a:lnSpc>
            </a:pPr>
            <a:r>
              <a:rPr lang="en-US" sz="2004" baseline="0" b="0" i="0" dirty="0" spc="1554">
                <a:solidFill>
                  <a:srgbClr val="FFFFFF"/>
                </a:solidFill>
                <a:latin typeface="ArialMT" pitchFamily="0" charset="1"/>
              </a:rPr>
              <a:t>•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Regulators should require a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system of regular stress testing by </a:t>
            </a:r>
          </a:p>
          <a:p>
            <a:pPr marL="286511">
              <a:lnSpc>
                <a:spcPts val="2400"/>
              </a:lnSpc>
            </a:pP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2024 for energy, water, digital, road and rail infrastructure</a:t>
            </a:r>
          </a:p>
          <a:p>
            <a:pPr marL="286511">
              <a:lnSpc>
                <a:spcPts val="2400"/>
              </a:lnSpc>
            </a:pP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operators, to ensur</a:t>
            </a:r>
            <a:r>
              <a:rPr lang="en-US" sz="2006" baseline="0" b="0" i="0" dirty="0" spc="443">
                <a:solidFill>
                  <a:srgbClr val="FFFFFF"/>
                </a:solidFill>
                <a:latin typeface="Candara" pitchFamily="0" charset="1"/>
              </a:rPr>
              <a:t>e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resilience standards for infrastructure </a:t>
            </a:r>
          </a:p>
          <a:p>
            <a:pPr marL="286511">
              <a:lnSpc>
                <a:spcPts val="2402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services</a:t>
            </a:r>
          </a:p>
        </p:txBody>
      </p:sp>
      <p:sp>
        <p:nvSpPr>
          <p:cNvPr id="115" name="Rectangle 115"/>
          <p:cNvSpPr/>
          <p:nvPr/>
        </p:nvSpPr>
        <p:spPr>
          <a:xfrm rot="0" flipH="0" flipV="0">
            <a:off x="4624070" y="3764801"/>
            <a:ext cx="7306057" cy="21600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Gaps</a:t>
            </a:r>
          </a:p>
          <a:p>
            <a:pPr marL="0">
              <a:lnSpc>
                <a:spcPts val="3000"/>
              </a:lnSpc>
            </a:pPr>
            <a:r>
              <a:rPr lang="en-US" sz="2006" baseline="0" b="0" i="0" dirty="0" spc="1553">
                <a:solidFill>
                  <a:srgbClr val="FFD966"/>
                </a:solidFill>
                <a:latin typeface="ArialMT" pitchFamily="0" charset="1"/>
              </a:rPr>
              <a:t>•</a:t>
            </a:r>
            <a:r>
              <a:rPr lang="en-US" sz="2006" baseline="0" b="1" i="0" dirty="0" spc="0">
                <a:solidFill>
                  <a:srgbClr val="FFD966"/>
                </a:solidFill>
                <a:latin typeface="Candara-Bold" pitchFamily="0" charset="1"/>
              </a:rPr>
              <a:t>Lack of understanding of systemic failures 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remains a major </a:t>
            </a:r>
          </a:p>
          <a:p>
            <a:pPr marL="286511">
              <a:lnSpc>
                <a:spcPts val="2401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challenge for operators in estimating and tackling climate risks</a:t>
            </a:r>
          </a:p>
          <a:p>
            <a:pPr marL="0">
              <a:lnSpc>
                <a:spcPts val="4799"/>
              </a:lnSpc>
            </a:pPr>
            <a:r>
              <a:rPr lang="en-US" sz="2004" baseline="0" b="0" i="0" dirty="0" spc="1554">
                <a:solidFill>
                  <a:srgbClr val="FFD966"/>
                </a:solidFill>
                <a:latin typeface="ArialMT" pitchFamily="0" charset="1"/>
              </a:rPr>
              <a:t>•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Lack of coherent data for modelling infrastructure interactions </a:t>
            </a:r>
          </a:p>
          <a:p>
            <a:pPr marL="286511">
              <a:lnSpc>
                <a:spcPts val="2400"/>
              </a:lnSpc>
            </a:pP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and </a:t>
            </a:r>
            <a:r>
              <a:rPr lang="en-US" sz="2006" baseline="0" b="1" i="0" dirty="0" spc="0">
                <a:solidFill>
                  <a:srgbClr val="FFD966"/>
                </a:solidFill>
                <a:latin typeface="Candara-Bold" pitchFamily="0" charset="1"/>
              </a:rPr>
              <a:t>inconsistent risk measures 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that makes it difficult to compare </a:t>
            </a:r>
          </a:p>
          <a:p>
            <a:pPr marL="286511">
              <a:lnSpc>
                <a:spcPts val="2401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resilience outcomes across different sectors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6" name="Freeform 11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980" y="1551432"/>
            <a:ext cx="3279647" cy="4953000"/>
          </a:xfrm>
          <a:prstGeom prst="rect">
            <a:avLst/>
          </a:prstGeom>
          <a:noFill/>
          <a:extLst/>
        </p:spPr>
      </p:pic>
      <p:sp>
        <p:nvSpPr>
          <p:cNvPr id="118" name="Rectangle 118"/>
          <p:cNvSpPr/>
          <p:nvPr/>
        </p:nvSpPr>
        <p:spPr>
          <a:xfrm rot="0" flipH="0" flipV="0">
            <a:off x="616305" y="483871"/>
            <a:ext cx="6188354" cy="7840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aseline="0" b="1" i="0" dirty="0" spc="0">
                <a:solidFill>
                  <a:srgbClr val="FFFFFF"/>
                </a:solidFill>
                <a:latin typeface="Candara-Bold" pitchFamily="0" charset="1"/>
              </a:rPr>
              <a:t>NIRD</a:t>
            </a:r>
          </a:p>
          <a:p>
            <a:pPr marL="0">
              <a:lnSpc>
                <a:spcPts val="2573"/>
              </a:lnSpc>
            </a:pPr>
            <a:r>
              <a:rPr lang="en-US" sz="2400" baseline="0" b="0" i="0" dirty="0" spc="0">
                <a:solidFill>
                  <a:srgbClr val="FFFFFF"/>
                </a:solidFill>
                <a:latin typeface="Candara" pitchFamily="0" charset="1"/>
              </a:rPr>
              <a:t>National Infrastructure Resilience Demonstrator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4288790" y="1881137"/>
            <a:ext cx="7087371" cy="1550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Objectives</a:t>
            </a:r>
          </a:p>
          <a:p>
            <a:pPr marL="0">
              <a:lnSpc>
                <a:spcPts val="3002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(1</a:t>
            </a:r>
            <a:r>
              <a:rPr lang="en-US" sz="2004" baseline="0" b="0" i="0" dirty="0" spc="583">
                <a:solidFill>
                  <a:srgbClr val="FFFFFF"/>
                </a:solidFill>
                <a:latin typeface="Candara" pitchFamily="0" charset="1"/>
              </a:rPr>
              <a:t>)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Stress-test networks with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extreme flood and storm 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events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(2</a:t>
            </a:r>
            <a:r>
              <a:rPr lang="en-US" sz="2004" baseline="0" b="0" i="0" dirty="0" spc="359">
                <a:solidFill>
                  <a:srgbClr val="FFFFFF"/>
                </a:solidFill>
                <a:latin typeface="Candara" pitchFamily="0" charset="1"/>
              </a:rPr>
              <a:t>)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Model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systemic network failure cascades 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to quantify losses to </a:t>
            </a:r>
          </a:p>
          <a:p>
            <a:pPr marL="34290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people and economic activities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(3</a:t>
            </a:r>
            <a:r>
              <a:rPr lang="en-US" sz="2004" baseline="0" b="0" i="0" dirty="0" spc="311">
                <a:solidFill>
                  <a:srgbClr val="FFFFFF"/>
                </a:solidFill>
                <a:latin typeface="Candara" pitchFamily="0" charset="1"/>
              </a:rPr>
              <a:t>)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Explore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resilience options </a:t>
            </a: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in reducing network failure losses</a:t>
            </a:r>
          </a:p>
        </p:txBody>
      </p:sp>
      <p:sp>
        <p:nvSpPr>
          <p:cNvPr id="120" name="Rectangle 120"/>
          <p:cNvSpPr/>
          <p:nvPr/>
        </p:nvSpPr>
        <p:spPr>
          <a:xfrm rot="0" flipH="0" flipV="0">
            <a:off x="4288790" y="3786772"/>
            <a:ext cx="7376304" cy="15501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0" dirty="0" spc="0">
                <a:solidFill>
                  <a:srgbClr val="FFFFFF"/>
                </a:solidFill>
                <a:latin typeface="Candara-Bold" pitchFamily="0" charset="1"/>
              </a:rPr>
              <a:t>Project outcome</a:t>
            </a:r>
          </a:p>
          <a:p>
            <a:pPr marL="0">
              <a:lnSpc>
                <a:spcPts val="30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Deliver accessible </a:t>
            </a:r>
            <a:r>
              <a:rPr lang="en-US" sz="2004" baseline="0" b="1" i="0" dirty="0" spc="0">
                <a:solidFill>
                  <a:srgbClr val="FFD966"/>
                </a:solidFill>
                <a:latin typeface="Candara-Bold" pitchFamily="0" charset="1"/>
              </a:rPr>
              <a:t>national-scale modelling capability and software </a:t>
            </a:r>
          </a:p>
          <a:p>
            <a:pPr marL="0">
              <a:lnSpc>
                <a:spcPts val="2400"/>
              </a:lnSpc>
            </a:pPr>
            <a:r>
              <a:rPr lang="en-US" sz="2006" baseline="0" b="1" i="0" dirty="0" spc="0">
                <a:solidFill>
                  <a:srgbClr val="FFD966"/>
                </a:solidFill>
                <a:latin typeface="Candara-Bold" pitchFamily="0" charset="1"/>
              </a:rPr>
              <a:t>tool</a:t>
            </a:r>
            <a:r>
              <a:rPr lang="en-US" sz="2006" baseline="0" b="1" i="0" dirty="0" spc="421">
                <a:solidFill>
                  <a:srgbClr val="FFD966"/>
                </a:solidFill>
                <a:latin typeface="Candara-Bold" pitchFamily="0" charset="1"/>
              </a:rPr>
              <a:t>s</a:t>
            </a:r>
            <a:r>
              <a:rPr lang="en-US" sz="2006" baseline="0" b="0" i="0" dirty="0" spc="0">
                <a:solidFill>
                  <a:srgbClr val="FFFFFF"/>
                </a:solidFill>
                <a:latin typeface="Candara" pitchFamily="0" charset="1"/>
              </a:rPr>
              <a:t>for quantifying UK infrastructure risk and resilience to extreme </a:t>
            </a:r>
          </a:p>
          <a:p>
            <a:pPr marL="0">
              <a:lnSpc>
                <a:spcPts val="2401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flood and storm events, supported by a unique spatial database of 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FFFFFF"/>
                </a:solidFill>
                <a:latin typeface="Candara" pitchFamily="0" charset="1"/>
              </a:rPr>
              <a:t>networks, population and economic activities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1" name="Freeform 12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9768" y="1516380"/>
            <a:ext cx="11426952" cy="4939284"/>
          </a:xfrm>
          <a:prstGeom prst="rect">
            <a:avLst/>
          </a:prstGeom>
          <a:noFill/>
          <a:extLst/>
        </p:spPr>
      </p:pic>
      <p:sp>
        <p:nvSpPr>
          <p:cNvPr id="123" name="Rectangle 123"/>
          <p:cNvSpPr/>
          <p:nvPr/>
        </p:nvSpPr>
        <p:spPr>
          <a:xfrm rot="0" flipH="0" flipV="0">
            <a:off x="616305" y="648463"/>
            <a:ext cx="8841054" cy="457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aseline="0" b="1" i="0" dirty="0" spc="0">
                <a:solidFill>
                  <a:srgbClr val="FFFFFF"/>
                </a:solidFill>
                <a:latin typeface="Candara-Bold" pitchFamily="0" charset="1"/>
              </a:rPr>
              <a:t>NIRD </a:t>
            </a:r>
            <a:r>
              <a:rPr lang="en-US" sz="3600" baseline="0" b="1" i="0" dirty="0" spc="768">
                <a:solidFill>
                  <a:srgbClr val="FFFFFF"/>
                </a:solidFill>
                <a:latin typeface="Candara-Bold" pitchFamily="0" charset="1"/>
              </a:rPr>
              <a:t>–</a:t>
            </a:r>
            <a:r>
              <a:rPr lang="en-US" sz="3600" baseline="0" b="1" i="0" dirty="0" spc="0">
                <a:solidFill>
                  <a:srgbClr val="FFFFFF"/>
                </a:solidFill>
                <a:latin typeface="Candara-Bold" pitchFamily="0" charset="1"/>
              </a:rPr>
              <a:t>Analysis of Road Network Disruptions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5" name="Freeform 12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5595" y="2203704"/>
            <a:ext cx="2691383" cy="1979676"/>
          </a:xfrm>
          <a:prstGeom prst="rect">
            <a:avLst/>
          </a:prstGeom>
          <a:noFill/>
          <a:extLst/>
        </p:spPr>
      </p:pic>
      <p:pic>
        <p:nvPicPr>
          <p:cNvPr id="127" name="Picture 127"/>
          <p:cNvPicPr>
            <a:picLocks noChangeAspect="0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5595" y="4492752"/>
            <a:ext cx="2691383" cy="1979676"/>
          </a:xfrm>
          <a:prstGeom prst="rect">
            <a:avLst/>
          </a:prstGeom>
          <a:noFill/>
          <a:extLst/>
        </p:spPr>
      </p:pic>
      <p:sp>
        <p:nvSpPr>
          <p:cNvPr id="128" name="Freeform 128"/>
          <p:cNvSpPr/>
          <p:nvPr/>
        </p:nvSpPr>
        <p:spPr>
          <a:xfrm rot="0" flipH="0" flipV="0">
            <a:off x="10385297" y="3966337"/>
            <a:ext cx="1051560" cy="13716"/>
          </a:xfrm>
          <a:custGeom>
            <a:pathLst>
              <a:path w="1051560" h="13716">
                <a:moveTo>
                  <a:pt x="0" y="0"/>
                </a:moveTo>
                <a:lnTo>
                  <a:pt x="262891" y="0"/>
                </a:lnTo>
                <a:lnTo>
                  <a:pt x="525781" y="0"/>
                </a:lnTo>
                <a:lnTo>
                  <a:pt x="788671" y="0"/>
                </a:lnTo>
                <a:lnTo>
                  <a:pt x="1051560" y="0"/>
                </a:lnTo>
                <a:lnTo>
                  <a:pt x="1051560" y="13716"/>
                </a:lnTo>
                <a:lnTo>
                  <a:pt x="788671" y="13716"/>
                </a:lnTo>
                <a:lnTo>
                  <a:pt x="525781" y="13716"/>
                </a:lnTo>
                <a:lnTo>
                  <a:pt x="262891" y="13716"/>
                </a:lnTo>
                <a:lnTo>
                  <a:pt x="0" y="13716"/>
                </a:lnTo>
                <a:close/>
                <a:moveTo>
                  <a:pt x="-7493634" y="289166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rot="0" flipH="0" flipV="0">
            <a:off x="10385297" y="3772790"/>
            <a:ext cx="463296" cy="13715"/>
          </a:xfrm>
          <a:custGeom>
            <a:pathLst>
              <a:path w="463296" h="13715">
                <a:moveTo>
                  <a:pt x="0" y="0"/>
                </a:moveTo>
                <a:lnTo>
                  <a:pt x="231648" y="0"/>
                </a:lnTo>
                <a:lnTo>
                  <a:pt x="463296" y="0"/>
                </a:lnTo>
                <a:lnTo>
                  <a:pt x="463296" y="13715"/>
                </a:lnTo>
                <a:lnTo>
                  <a:pt x="231648" y="13715"/>
                </a:lnTo>
                <a:lnTo>
                  <a:pt x="0" y="13715"/>
                </a:lnTo>
                <a:close/>
                <a:moveTo>
                  <a:pt x="-7300087" y="308521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8283" y="2086357"/>
            <a:ext cx="3232404" cy="4518659"/>
          </a:xfrm>
          <a:prstGeom prst="rect">
            <a:avLst/>
          </a:prstGeom>
          <a:noFill/>
          <a:extLst/>
        </p:spPr>
      </p:pic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63923" y="2084833"/>
            <a:ext cx="3211067" cy="4518659"/>
          </a:xfrm>
          <a:prstGeom prst="rect">
            <a:avLst/>
          </a:prstGeom>
          <a:noFill/>
          <a:extLst/>
        </p:spPr>
      </p:pic>
      <p:sp>
        <p:nvSpPr>
          <p:cNvPr id="132" name="Rectangle 132"/>
          <p:cNvSpPr/>
          <p:nvPr/>
        </p:nvSpPr>
        <p:spPr>
          <a:xfrm rot="0" flipH="0" flipV="0">
            <a:off x="782116" y="822867"/>
            <a:ext cx="8812457" cy="4575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aseline="0" b="0" i="0" dirty="0" spc="0">
                <a:solidFill>
                  <a:srgbClr val="FFFFFF"/>
                </a:solidFill>
                <a:latin typeface="Candara" pitchFamily="0" charset="1"/>
              </a:rPr>
              <a:t>Base Scenario: Flow Simulation and Validation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10381742" y="4742701"/>
            <a:ext cx="1626168" cy="391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FFFFFF"/>
                </a:solidFill>
                <a:latin typeface="Candara" pitchFamily="0" charset="1"/>
              </a:rPr>
              <a:t>With observed traffic </a:t>
            </a:r>
          </a:p>
          <a:p>
            <a:pPr marL="0">
              <a:lnSpc>
                <a:spcPts val="1680"/>
              </a:lnSpc>
            </a:pPr>
            <a:r>
              <a:rPr lang="en-US" sz="1406" baseline="0" b="0" i="0" dirty="0" spc="0">
                <a:solidFill>
                  <a:srgbClr val="FFFFFF"/>
                </a:solidFill>
                <a:latin typeface="Candara" pitchFamily="0" charset="1"/>
              </a:rPr>
              <a:t>counts &gt; 10,000 cars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8260968" y="1918069"/>
            <a:ext cx="1324592" cy="202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FFFFFF"/>
                </a:solidFill>
                <a:latin typeface="Candara" pitchFamily="0" charset="1"/>
              </a:rPr>
              <a:t>Overestimation</a:t>
            </a:r>
          </a:p>
        </p:txBody>
      </p:sp>
      <p:sp>
        <p:nvSpPr>
          <p:cNvPr id="135" name="Rectangle 135"/>
          <p:cNvSpPr/>
          <p:nvPr/>
        </p:nvSpPr>
        <p:spPr>
          <a:xfrm rot="0" flipH="0" flipV="0">
            <a:off x="8196706" y="4285476"/>
            <a:ext cx="1446410" cy="202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FFFFFF"/>
                </a:solidFill>
                <a:latin typeface="Candara" pitchFamily="0" charset="1"/>
              </a:rPr>
              <a:t>Underestimation</a:t>
            </a:r>
          </a:p>
        </p:txBody>
      </p:sp>
      <p:sp>
        <p:nvSpPr>
          <p:cNvPr id="136" name="Rectangle 136"/>
          <p:cNvSpPr/>
          <p:nvPr/>
        </p:nvSpPr>
        <p:spPr>
          <a:xfrm rot="0" flipH="0" flipV="0">
            <a:off x="10386694" y="3560918"/>
            <a:ext cx="1045931" cy="6510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0" i="0" dirty="0" spc="0">
                <a:solidFill>
                  <a:srgbClr val="FFFFFF"/>
                </a:solidFill>
                <a:latin typeface="CambriaMath" pitchFamily="0" charset="1"/>
              </a:rPr>
              <a:t>𝑆𝑖𝑚𝑢</a:t>
            </a:r>
          </a:p>
          <a:p>
            <a:pPr marL="97536">
              <a:lnSpc>
                <a:spcPts val="1739"/>
              </a:lnSpc>
            </a:pPr>
            <a:r>
              <a:rPr lang="en-US" sz="1596" baseline="0" b="0" i="0" dirty="0" spc="0">
                <a:solidFill>
                  <a:srgbClr val="FFFFFF"/>
                </a:solidFill>
                <a:latin typeface="CambriaMath" pitchFamily="0" charset="1"/>
              </a:rPr>
              <a:t>1.</a:t>
            </a:r>
            <a:r>
              <a:rPr lang="en-US" sz="1596" baseline="0" b="0" i="0" dirty="0" spc="1143">
                <a:solidFill>
                  <a:srgbClr val="FFFFFF"/>
                </a:solidFill>
                <a:latin typeface="CambriaMath" pitchFamily="0" charset="1"/>
              </a:rPr>
              <a:t>6</a:t>
            </a:r>
            <a:r>
              <a:rPr lang="en-US" sz="2418" baseline="50375" b="0" i="0" dirty="0" spc="355">
                <a:solidFill>
                  <a:srgbClr val="FFFFFF"/>
                </a:solidFill>
                <a:latin typeface="CambriaMath" pitchFamily="0" charset="1"/>
              </a:rPr>
              <a:t>−</a:t>
            </a:r>
            <a:r>
              <a:rPr lang="en-US" sz="2418" baseline="50375" b="0" i="0" dirty="0" spc="0">
                <a:solidFill>
                  <a:srgbClr val="FFFFFF"/>
                </a:solidFill>
                <a:latin typeface="CambriaMath" pitchFamily="0" charset="1"/>
              </a:rPr>
              <a:t>𝑂𝑏𝑠</a:t>
            </a:r>
          </a:p>
          <a:p>
            <a:pPr marL="352044">
              <a:lnSpc>
                <a:spcPts val="1788"/>
              </a:lnSpc>
            </a:pPr>
            <a:r>
              <a:rPr lang="en-US" sz="1598" baseline="0" b="0" i="0" dirty="0" spc="0">
                <a:solidFill>
                  <a:srgbClr val="FFFFFF"/>
                </a:solidFill>
                <a:latin typeface="CambriaMath" pitchFamily="0" charset="1"/>
              </a:rPr>
              <a:t>𝑂𝑏𝑠</a:t>
            </a:r>
          </a:p>
        </p:txBody>
      </p:sp>
      <p:sp>
        <p:nvSpPr>
          <p:cNvPr id="138" name="Rectangle 138"/>
          <p:cNvSpPr/>
          <p:nvPr/>
        </p:nvSpPr>
        <p:spPr>
          <a:xfrm rot="0" flipH="0" flipV="0">
            <a:off x="861060" y="2238883"/>
            <a:ext cx="4418152" cy="250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32404" algn="l"/>
              </a:tabLst>
            </a:pPr>
            <a:r>
              <a:rPr lang="en-US" sz="1800" baseline="0" b="0" i="0" dirty="0" spc="0">
                <a:solidFill>
                  <a:srgbClr val="000000"/>
                </a:solidFill>
                <a:latin typeface="Candara" pitchFamily="0" charset="1"/>
              </a:rPr>
              <a:t>Simulation	</a:t>
            </a:r>
            <a:r>
              <a:rPr lang="en-US" sz="2727" baseline="9555" b="0" i="0" dirty="0" spc="0">
                <a:solidFill>
                  <a:srgbClr val="000000"/>
                </a:solidFill>
                <a:latin typeface="Candara" pitchFamily="0" charset="1"/>
              </a:rPr>
              <a:t>Observation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861060" y="1734439"/>
            <a:ext cx="6109030" cy="228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12235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2021 journey-to-work OD flows	2021 AADT car traffic counts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0" name="Freeform 14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spect="0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0768" y="1685544"/>
            <a:ext cx="6266688" cy="4828032"/>
          </a:xfrm>
          <a:prstGeom prst="rect">
            <a:avLst/>
          </a:prstGeom>
          <a:noFill/>
          <a:extLst/>
        </p:spPr>
      </p:pic>
      <p:sp>
        <p:nvSpPr>
          <p:cNvPr id="142" name="Rectangle 142"/>
          <p:cNvSpPr/>
          <p:nvPr/>
        </p:nvSpPr>
        <p:spPr>
          <a:xfrm rot="0" flipH="0" flipV="0">
            <a:off x="782116" y="822867"/>
            <a:ext cx="9429512" cy="4575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aseline="0" b="0" i="0" dirty="0" spc="0">
                <a:solidFill>
                  <a:srgbClr val="FFFFFF"/>
                </a:solidFill>
                <a:latin typeface="Candara" pitchFamily="0" charset="1"/>
              </a:rPr>
              <a:t>JBA Flood Event Maps </a:t>
            </a:r>
            <a:r>
              <a:rPr lang="en-US" sz="3602" baseline="0" b="0" i="0" dirty="0" spc="778">
                <a:solidFill>
                  <a:srgbClr val="FFFFFF"/>
                </a:solidFill>
                <a:latin typeface="Candara" pitchFamily="0" charset="1"/>
              </a:rPr>
              <a:t>–</a:t>
            </a:r>
            <a:r>
              <a:rPr lang="en-US" sz="3602" baseline="0" b="0" i="0" dirty="0" spc="0">
                <a:solidFill>
                  <a:srgbClr val="FFFFFF"/>
                </a:solidFill>
                <a:latin typeface="Candara" pitchFamily="0" charset="1"/>
              </a:rPr>
              <a:t>2007 UK Summer Floods</a:t>
            </a:r>
          </a:p>
        </p:txBody>
      </p:sp>
      <p:sp>
        <p:nvSpPr>
          <p:cNvPr id="144" name="Rectangle 144"/>
          <p:cNvSpPr/>
          <p:nvPr/>
        </p:nvSpPr>
        <p:spPr>
          <a:xfrm rot="0" flipH="0" flipV="0">
            <a:off x="7873238" y="2404364"/>
            <a:ext cx="3262655" cy="3562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800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This figure uses different color </a:t>
            </a:r>
          </a:p>
          <a:p>
            <a:pPr marL="286511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scratches to indicate roughly </a:t>
            </a:r>
          </a:p>
          <a:p>
            <a:pPr marL="286511">
              <a:lnSpc>
                <a:spcPts val="2160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the flood extend/coverage for </a:t>
            </a:r>
          </a:p>
          <a:p>
            <a:pPr marL="286511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May (orange), June (green) </a:t>
            </a:r>
          </a:p>
          <a:p>
            <a:pPr marL="286511">
              <a:lnSpc>
                <a:spcPts val="2159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and July (blue).</a:t>
            </a:r>
          </a:p>
          <a:p>
            <a:pPr marL="0">
              <a:lnSpc>
                <a:spcPts val="4320"/>
              </a:lnSpc>
              <a:tabLst>
                <a:tab pos="286511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The flood data include both </a:t>
            </a:r>
          </a:p>
          <a:p>
            <a:pPr marL="286511">
              <a:lnSpc>
                <a:spcPts val="2162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surface (FLSW) and river </a:t>
            </a:r>
          </a:p>
          <a:p>
            <a:pPr marL="286511">
              <a:lnSpc>
                <a:spcPts val="2160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(FLRF</a:t>
            </a:r>
            <a:r>
              <a:rPr lang="en-US" sz="1800" baseline="0" b="0" i="0" dirty="0" spc="394">
                <a:solidFill>
                  <a:srgbClr val="FFFFFF"/>
                </a:solidFill>
                <a:latin typeface="Candara" pitchFamily="0" charset="1"/>
              </a:rPr>
              <a:t>)</a:t>
            </a: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flood event maps </a:t>
            </a:r>
          </a:p>
          <a:p>
            <a:pPr marL="286511">
              <a:lnSpc>
                <a:spcPts val="2159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across three months.</a:t>
            </a:r>
          </a:p>
          <a:p>
            <a:pPr marL="0">
              <a:lnSpc>
                <a:spcPts val="4320"/>
              </a:lnSpc>
              <a:tabLst>
                <a:tab pos="286511" algn="l"/>
              </a:tabLst>
            </a:pPr>
            <a:r>
              <a:rPr lang="en-US" sz="1802" baseline="0" b="0" i="0" dirty="0" spc="0">
                <a:solidFill>
                  <a:srgbClr val="FFFFFF"/>
                </a:solidFill>
                <a:latin typeface="ArialMT" pitchFamily="0" charset="1"/>
              </a:rPr>
              <a:t>•	</a:t>
            </a: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Individual samples indicate </a:t>
            </a:r>
          </a:p>
          <a:p>
            <a:pPr marL="286511">
              <a:lnSpc>
                <a:spcPts val="2161"/>
              </a:lnSpc>
            </a:pPr>
            <a:r>
              <a:rPr lang="en-US" sz="1800" baseline="0" b="0" i="0" dirty="0" spc="0">
                <a:solidFill>
                  <a:srgbClr val="FFFFFF"/>
                </a:solidFill>
                <a:latin typeface="Candara" pitchFamily="0" charset="1"/>
              </a:rPr>
              <a:t>flood depth information.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5" name="Freeform 14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spect="0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7323" y="1915668"/>
            <a:ext cx="10668000" cy="3380232"/>
          </a:xfrm>
          <a:prstGeom prst="rect">
            <a:avLst/>
          </a:prstGeom>
          <a:noFill/>
          <a:extLst/>
        </p:spPr>
      </p:pic>
      <p:sp>
        <p:nvSpPr>
          <p:cNvPr id="147" name="Rectangle 147"/>
          <p:cNvSpPr/>
          <p:nvPr/>
        </p:nvSpPr>
        <p:spPr>
          <a:xfrm rot="0" flipH="0" flipV="0">
            <a:off x="782116" y="822867"/>
            <a:ext cx="7799083" cy="1005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2" baseline="0" b="0" i="0" dirty="0" spc="0">
                <a:solidFill>
                  <a:srgbClr val="FFFFFF"/>
                </a:solidFill>
                <a:latin typeface="Candara" pitchFamily="0" charset="1"/>
              </a:rPr>
              <a:t>Accumulated Disrupted Length of Roads</a:t>
            </a:r>
          </a:p>
          <a:p>
            <a:pPr marL="2779725">
              <a:lnSpc>
                <a:spcPts val="4315"/>
              </a:lnSpc>
            </a:pPr>
            <a:r>
              <a:rPr lang="en-US" sz="1802" baseline="0" b="0" i="0" dirty="0" spc="0">
                <a:solidFill>
                  <a:srgbClr val="FFFFFF"/>
                </a:solidFill>
                <a:latin typeface="Candara" pitchFamily="0" charset="1"/>
              </a:rPr>
              <a:t>Length of roads exposed to flood depths &gt; 1 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8" name="Freeform 14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spect="0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5572" y="1203961"/>
            <a:ext cx="3822191" cy="5391911"/>
          </a:xfrm>
          <a:prstGeom prst="rect">
            <a:avLst/>
          </a:prstGeom>
          <a:noFill/>
          <a:extLst/>
        </p:spPr>
      </p:pic>
      <p:pic>
        <p:nvPicPr>
          <p:cNvPr id="150" name="Picture 150"/>
          <p:cNvPicPr>
            <a:picLocks noChangeAspect="0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09288" y="1200913"/>
            <a:ext cx="3816096" cy="5404103"/>
          </a:xfrm>
          <a:prstGeom prst="rect">
            <a:avLst/>
          </a:prstGeom>
          <a:noFill/>
          <a:extLst/>
        </p:spPr>
      </p:pic>
      <p:pic>
        <p:nvPicPr>
          <p:cNvPr id="151" name="Picture 151"/>
          <p:cNvPicPr>
            <a:picLocks noChangeAspect="0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25383" y="1203961"/>
            <a:ext cx="3802379" cy="5391911"/>
          </a:xfrm>
          <a:prstGeom prst="rect">
            <a:avLst/>
          </a:prstGeom>
          <a:noFill/>
          <a:extLst/>
        </p:spPr>
      </p:pic>
      <p:sp>
        <p:nvSpPr>
          <p:cNvPr id="152" name="Rectangle 152"/>
          <p:cNvSpPr/>
          <p:nvPr/>
        </p:nvSpPr>
        <p:spPr>
          <a:xfrm rot="0" flipH="0" flipV="0">
            <a:off x="474573" y="501270"/>
            <a:ext cx="11186312" cy="457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aseline="0" b="0" i="0" dirty="0" spc="0">
                <a:solidFill>
                  <a:srgbClr val="FFFFFF"/>
                </a:solidFill>
                <a:latin typeface="Candara" pitchFamily="0" charset="1"/>
              </a:rPr>
              <a:t>Spatial Passenger Flow Changes under UK Summer Floods</a:t>
            </a:r>
          </a:p>
        </p:txBody>
      </p:sp>
      <p:sp>
        <p:nvSpPr>
          <p:cNvPr id="153" name="Rectangle 153"/>
          <p:cNvSpPr/>
          <p:nvPr/>
        </p:nvSpPr>
        <p:spPr>
          <a:xfrm rot="0" flipH="0" flipV="0">
            <a:off x="708659" y="1637030"/>
            <a:ext cx="8842299" cy="304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52723" algn="l"/>
                <a:tab pos="7647178" algn="l"/>
              </a:tabLst>
            </a:pPr>
            <a:r>
              <a:rPr lang="en-US" sz="2400" baseline="0" b="1" i="0" dirty="0" spc="0">
                <a:solidFill>
                  <a:srgbClr val="000000"/>
                </a:solidFill>
                <a:latin typeface="Candara-Bold" pitchFamily="0" charset="1"/>
              </a:rPr>
              <a:t>May 2007	June 2007	July 2007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4" name="Freeform 15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33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663" y="1159764"/>
            <a:ext cx="3817620" cy="5399532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77284" y="1159764"/>
            <a:ext cx="3817620" cy="5399532"/>
          </a:xfrm>
          <a:prstGeom prst="rect">
            <a:avLst/>
          </a:prstGeom>
          <a:noFill/>
          <a:extLst/>
        </p:spPr>
      </p:pic>
      <p:pic>
        <p:nvPicPr>
          <p:cNvPr id="157" name="Picture 157"/>
          <p:cNvPicPr>
            <a:picLocks noChangeAspect="0" noChangeArrowheads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94904" y="1159764"/>
            <a:ext cx="3817620" cy="5399532"/>
          </a:xfrm>
          <a:prstGeom prst="rect">
            <a:avLst/>
          </a:prstGeom>
          <a:noFill/>
          <a:extLst/>
        </p:spPr>
      </p:pic>
      <p:sp>
        <p:nvSpPr>
          <p:cNvPr id="158" name="Rectangle 158"/>
          <p:cNvSpPr/>
          <p:nvPr/>
        </p:nvSpPr>
        <p:spPr>
          <a:xfrm rot="0" flipH="0" flipV="0">
            <a:off x="450799" y="476885"/>
            <a:ext cx="7945678" cy="457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aseline="0" b="0" i="0" dirty="0" spc="0">
                <a:solidFill>
                  <a:srgbClr val="FFFFFF"/>
                </a:solidFill>
                <a:latin typeface="Candara" pitchFamily="0" charset="1"/>
              </a:rPr>
              <a:t>Spatial Isolated Passenger Flow Heatmap</a:t>
            </a:r>
          </a:p>
        </p:txBody>
      </p:sp>
    </p:spTree>
  </p:cSld>
  <p:clrMapOvr>
    <a:masterClrMapping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5EE2FFFAF2947BEFB6D2A9E2A1DB5" ma:contentTypeVersion="19" ma:contentTypeDescription="Create a new document." ma:contentTypeScope="" ma:versionID="ea0e69f87652aeb592fddd77f94ab240">
  <xsd:schema xmlns:xsd="http://www.w3.org/2001/XMLSchema" xmlns:xs="http://www.w3.org/2001/XMLSchema" xmlns:p="http://schemas.microsoft.com/office/2006/metadata/properties" xmlns:ns2="337e5bc2-2713-4f7c-ac33-667c8c7d6476" xmlns:ns3="5862f945-c35f-40d4-8549-e734715c9364" targetNamespace="http://schemas.microsoft.com/office/2006/metadata/properties" ma:root="true" ma:fieldsID="d4e1c114551842a5eb9c62284944713f" ns2:_="" ns3:_="">
    <xsd:import namespace="337e5bc2-2713-4f7c-ac33-667c8c7d6476"/>
    <xsd:import namespace="5862f945-c35f-40d4-8549-e734715c9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nt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e5bc2-2713-4f7c-ac33-667c8c7d6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ent" ma:index="24" nillable="true" ma:displayName="content" ma:description="first presentation - Tim Yates" ma:format="Dropdown" ma:internalName="cont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2f945-c35f-40d4-8549-e734715c9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4a0a0e-4355-4652-9088-3e69931c7d7a}" ma:internalName="TaxCatchAll" ma:showField="CatchAllData" ma:web="5862f945-c35f-40d4-8549-e734715c9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62f945-c35f-40d4-8549-e734715c9364" xsi:nil="true"/>
    <lcf76f155ced4ddcb4097134ff3c332f xmlns="337e5bc2-2713-4f7c-ac33-667c8c7d6476">
      <Terms xmlns="http://schemas.microsoft.com/office/infopath/2007/PartnerControls"/>
    </lcf76f155ced4ddcb4097134ff3c332f>
    <content xmlns="337e5bc2-2713-4f7c-ac33-667c8c7d6476" xsi:nil="true"/>
  </documentManagement>
</p:properties>
</file>

<file path=customXml/itemProps1.xml><?xml version="1.0" encoding="utf-8"?>
<ds:datastoreItem xmlns:ds="http://schemas.openxmlformats.org/officeDocument/2006/customXml" ds:itemID="{FE5CD01F-4310-4C31-9A51-6CD4A62F5449}"/>
</file>

<file path=customXml/itemProps2.xml><?xml version="1.0" encoding="utf-8"?>
<ds:datastoreItem xmlns:ds="http://schemas.openxmlformats.org/officeDocument/2006/customXml" ds:itemID="{E6E4C296-0649-4A51-9AC6-CE3E41FB8606}"/>
</file>

<file path=customXml/itemProps3.xml><?xml version="1.0" encoding="utf-8"?>
<ds:datastoreItem xmlns:ds="http://schemas.openxmlformats.org/officeDocument/2006/customXml" ds:itemID="{A7F22478-3A08-4242-BB32-FCA9D713EC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0x010100E075EE2FFFAF2947BEFB6D2A9E2A1DB5</vt:lpwstr>
  </property>
</Properties>
</file>