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59" r:id="rId4"/>
    <p:sldId id="262" r:id="rId5"/>
    <p:sldId id="1197" r:id="rId6"/>
    <p:sldId id="1190" r:id="rId7"/>
    <p:sldId id="1191" r:id="rId8"/>
    <p:sldId id="1189" r:id="rId9"/>
    <p:sldId id="1192" r:id="rId10"/>
    <p:sldId id="1193" r:id="rId11"/>
    <p:sldId id="1200" r:id="rId12"/>
    <p:sldId id="1198" r:id="rId13"/>
    <p:sldId id="1199" r:id="rId14"/>
    <p:sldId id="1202" r:id="rId15"/>
    <p:sldId id="12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D2CDF-F59E-492B-834C-C862BF7F75DF}" v="35" dt="2024-09-06T14:25:29.979"/>
    <p1510:client id="{951C448D-B9D0-E825-2AD0-574A05283B3C}" v="240" dt="2024-09-06T09:14:34.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640"/>
  </p:normalViewPr>
  <p:slideViewPr>
    <p:cSldViewPr snapToGrid="0">
      <p:cViewPr varScale="1">
        <p:scale>
          <a:sx n="56" d="100"/>
          <a:sy n="56" d="100"/>
        </p:scale>
        <p:origin x="2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8:12:29.730"/>
    </inkml:context>
    <inkml:brush xml:id="br0">
      <inkml:brushProperty name="width" value="0.07938" units="cm"/>
      <inkml:brushProperty name="height" value="0.07938" units="cm"/>
      <inkml:brushProperty name="color" value="#FFC114"/>
    </inkml:brush>
  </inkml:definitions>
  <inkml:trace contextRef="#ctx0" brushRef="#br0">0 1336 24575,'3'-3'0,"-1"0"0,1 1 0,0-1 0,-1 1 0,1-1 0,0 1 0,1 0 0,-1 0 0,0 0 0,1 0 0,-1 1 0,5-2 0,-1-1 0,75-37 0,-27 14 0,99-64 0,-138 80 0,-1-1 0,0-1 0,-1 0 0,-1-1 0,0-1 0,0 0 0,-2 0 0,0-2 0,0 1 0,10-24 0,29-59 0,-30 63 0,26-66 0,-34 67 0,-1 0 0,-2-1 0,5-43 0,-7 45 0,1 1 0,1 0 0,2 1 0,19-39 0,20-64 0,-48 127 0,2-8 0,0 1 0,1 0 0,13-24 0,-16 34 0,1 1 0,1-1 0,-1 1 0,1 0 0,-1 0 0,1 0 0,0 0 0,1 1 0,-1 0 0,1-1 0,-1 2 0,1-1 0,0 0 0,7-2 0,24-7 0,1 2 0,0 0 0,1 3 0,74-5 0,160 11 0,-130 4 0,-77-3 0,28-1 0,119 14 0,-176-8 0,-23-5 0,0 2 0,0 0 0,0 0 0,20 8 0,-28-8 0,0 1 0,-1-1 0,1 1 0,0 0 0,-1 0 0,0 1 0,0-1 0,0 1 0,0 0 0,-1 0 0,0 0 0,1 0 0,-2 1 0,1-1 0,2 6 0,6 15 0,0 1 0,-2 0 0,-1 1 0,-2 0 0,0 0 0,-2 0 0,0 0 0,-2 51 0,7 45 0,0 38 0,-10 293 0,2-445-32,0 1 0,1-1 1,0 1-1,0-1 0,1 0 0,0 0 0,5 11 0,0 0-1078,-1-2-5716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8:12:03.867"/>
    </inkml:context>
    <inkml:brush xml:id="br0">
      <inkml:brushProperty name="width" value="0.07938" units="cm"/>
      <inkml:brushProperty name="height" value="0.07938" units="cm"/>
      <inkml:brushProperty name="color" value="#008C3A"/>
    </inkml:brush>
  </inkml:definitions>
  <inkml:trace contextRef="#ctx0" brushRef="#br0">1 1129 24575,'0'1'0,"0"0"0,0 0 0,1-1 0,-1 1 0,0 0 0,1 0 0,-1-1 0,1 1 0,-1 0 0,1-1 0,-1 1 0,1-1 0,0 1 0,-1-1 0,1 1 0,-1-1 0,1 1 0,0-1 0,0 1 0,-1-1 0,1 0 0,0 1 0,0-1 0,-1 0 0,1 0 0,0 0 0,1 1 0,27 2 0,-24-2 0,26 1 0,1 0 0,-1-2 0,0-2 0,36-6 0,-56 6 0,1 0 0,-1-1 0,0 0 0,0-1 0,0-1 0,0 0 0,-1 0 0,1-1 0,-1 0 0,-1-1 0,1 0 0,-1 0 0,-1-1 0,12-12 0,-12 5 0,0 1 0,-1-2 0,0 1 0,-1-1 0,-1 0 0,-1 0 0,5-27 0,-3 12 0,9-68 0,-13 76 0,0 0 0,2 1 0,1-1 0,0 1 0,10-22 0,198-405 0,-209 439 0,2 0 0,-1 1 0,1-1 0,0 1 0,1 0 0,0 1 0,1 0 0,-1 0 0,2 0 0,-1 1 0,1 0 0,0 1 0,0 0 0,1 0 0,0 1 0,0 0 0,0 1 0,0 0 0,1 1 0,18-4 0,13 0 0,1 3 0,1 1 0,-1 2 0,44 5 0,7-2 0,455-2 0,-546 0 0,-1 0 0,1 1 0,0-1 0,-1 1 0,1-1 0,-1 1 0,1 0 0,-1 0 0,0 0 0,1 0 0,-1 0 0,0 1 0,1-1 0,-1 1 0,0-1 0,0 1 0,0 0 0,-1 0 0,1 0 0,0 0 0,-1 0 0,1 0 0,-1 0 0,0 0 0,0 1 0,1-1 0,-1 1 0,-1-1 0,1 1 0,0-1 0,-1 1 0,1 3 0,1 11 0,0 0 0,-1 1 0,-1-1 0,-2 17 0,0-6 0,-4 62 0,-20 98 0,-3 25 0,26 65 65,5-145-1495,-2-110-5396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8:12:11.146"/>
    </inkml:context>
    <inkml:brush xml:id="br0">
      <inkml:brushProperty name="width" value="0.07938" units="cm"/>
      <inkml:brushProperty name="height" value="0.07938" units="cm"/>
      <inkml:brushProperty name="color" value="#E71224"/>
    </inkml:brush>
  </inkml:definitions>
  <inkml:trace contextRef="#ctx0" brushRef="#br0">0 1147 24575,'1'-2'0,"-1"1"0,0-1 0,1 1 0,-1 0 0,1-1 0,-1 1 0,1 0 0,0-1 0,-1 1 0,1 0 0,0 0 0,0 0 0,0 0 0,0 0 0,0 0 0,0 0 0,0 0 0,0 0 0,3-1 0,29-16 0,-17 10 0,8-6 0,0-1 0,-2-1 0,1-2 0,-2 0 0,-1-1 0,0 0 0,-1-2 0,-1-1 0,-1 0 0,-1-1 0,17-34 0,40-67 0,-43 77 0,38-84 0,35-149 0,-97 263 0,0-1 0,1 1 0,0 0 0,2 1 0,0 0 0,0 0 0,2 1 0,15-18 0,-19 26 0,0-1 0,1 1 0,-1 0 0,1 1 0,1 0 0,-1 0 0,1 1 0,0 0 0,0 0 0,1 1 0,-1 0 0,1 1 0,0 0 0,0 1 0,0 0 0,13-1 0,373 2 0,-190 3 0,-185-2 0,1-1 0,-1 1 0,1 0 0,-1 2 0,1 1 0,-1 0 0,0 1 0,31 12 0,-48-14 0,0 0 0,-1 1 0,1-1 0,-1 1 0,0 0 0,0 0 0,0 0 0,-1 0 0,1 1 0,-1-1 0,1 1 0,-1-1 0,0 1 0,-1 0 0,1 0 0,2 7 0,1 11 0,0-1 0,3 25 0,0 4 0,8 10 0,-7-28 0,-1 1 0,8 64 0,-6 9 0,3 49 0,-16-44 0,5 129 0,6-205-1365,-3-22-5461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08:12:18.939"/>
    </inkml:context>
    <inkml:brush xml:id="br0">
      <inkml:brushProperty name="width" value="0.07938" units="cm"/>
      <inkml:brushProperty name="height" value="0.07938" units="cm"/>
      <inkml:brushProperty name="color" value="#00A0D7"/>
    </inkml:brush>
  </inkml:definitions>
  <inkml:trace contextRef="#ctx0" brushRef="#br0">0 1125 24575,'12'11'0,"0"-1"0,1-1 0,0 0 0,1-1 0,0 0 0,0-1 0,0-1 0,1 0 0,0-1 0,0 0 0,18 2 0,5-1 0,1-1 0,-1-2 0,56-2 0,-87-1 0,0 0 0,0-1 0,0 0 0,-1 0 0,1-1 0,0 1 0,-1-1 0,1-1 0,-1 1 0,0-1 0,0-1 0,0 1 0,0-1 0,-1 0 0,1 0 0,-1 0 0,0-1 0,5-6 0,0-3 0,0-1 0,-1 0 0,-1-1 0,0 1 0,10-32 0,5-14 0,53-97 0,-69 144 0,-1-1 0,0 0 0,4-19 0,10-25 0,4 9 0,-3-1 0,-2-1 0,-2-1 0,-3 0 0,13-88 0,-25 129 0,1 0 0,1-1 0,-1 2 0,2-1 0,0 0 0,0 1 0,10-14 0,15-36 0,-28 57 0,0 0 0,0 0 0,0 0 0,0 1 0,1-1 0,-1 0 0,1 1 0,0 0 0,0-1 0,1 1 0,-1 1 0,1-1 0,-1 0 0,1 1 0,0 0 0,0 0 0,0 0 0,0 0 0,0 0 0,0 1 0,1 0 0,5-1 0,9-1 0,0 2 0,1 0 0,-1 1 0,21 3 0,32 0 0,47-13 0,63-2 0,-136 13 0,-11 0 0,0-1 0,0-2 0,-1-1 0,63-14 0,-72 10 0,1 2 0,0 0 0,0 2 0,0 1 0,1 1 0,25 2 0,-49-1 0,0 1 0,-1-1 0,1 1 0,0 0 0,-1 0 0,1-1 0,-1 2 0,1-1 0,-1 0 0,0 0 0,1 1 0,-1-1 0,0 1 0,0 0 0,0 0 0,0 0 0,0 0 0,-1 0 0,1 0 0,-1 0 0,1 0 0,-1 1 0,0-1 0,1 1 0,-1-1 0,-1 1 0,1-1 0,0 1 0,-1-1 0,1 1 0,-1 4 0,2 11 0,-1-1 0,-1 1 0,-5 34 0,2-12 0,2 393 0,2-403 0,9 47 0,-5-47 0,1 44 0,-6-58-98,0 26-324,2 0-1,8 46 1,-7-68-6404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5F064-D0E8-4703-9D30-1BBAAB9E746E}" type="datetimeFigureOut">
              <a:rPr lang="en-GB" smtClean="0"/>
              <a:t>06/09/2024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72448-BEF5-4C79-AF7A-3133AB6F6653}" type="slidenum">
              <a:rPr lang="en-GB" smtClean="0"/>
              <a:t>‹#›</a:t>
            </a:fld>
            <a:endParaRPr lang="en-GB"/>
          </a:p>
        </p:txBody>
      </p:sp>
    </p:spTree>
    <p:extLst>
      <p:ext uri="{BB962C8B-B14F-4D97-AF65-F5344CB8AC3E}">
        <p14:creationId xmlns:p14="http://schemas.microsoft.com/office/powerpoint/2010/main" val="397122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5FE83-D848-EB42-8339-17FC052229F1}" type="slidenum">
              <a:rPr lang="en-US" smtClean="0"/>
              <a:t>2</a:t>
            </a:fld>
            <a:endParaRPr lang="en-US"/>
          </a:p>
        </p:txBody>
      </p:sp>
    </p:spTree>
    <p:extLst>
      <p:ext uri="{BB962C8B-B14F-4D97-AF65-F5344CB8AC3E}">
        <p14:creationId xmlns:p14="http://schemas.microsoft.com/office/powerpoint/2010/main" val="272377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5FE83-D848-EB42-8339-17FC052229F1}" type="slidenum">
              <a:rPr lang="en-US" smtClean="0"/>
              <a:t>3</a:t>
            </a:fld>
            <a:endParaRPr lang="en-US"/>
          </a:p>
        </p:txBody>
      </p:sp>
    </p:spTree>
    <p:extLst>
      <p:ext uri="{BB962C8B-B14F-4D97-AF65-F5344CB8AC3E}">
        <p14:creationId xmlns:p14="http://schemas.microsoft.com/office/powerpoint/2010/main" val="327233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opportunities – be more specific</a:t>
            </a:r>
          </a:p>
        </p:txBody>
      </p:sp>
      <p:sp>
        <p:nvSpPr>
          <p:cNvPr id="4" name="Slide Number Placeholder 3"/>
          <p:cNvSpPr>
            <a:spLocks noGrp="1"/>
          </p:cNvSpPr>
          <p:nvPr>
            <p:ph type="sldNum" sz="quarter" idx="5"/>
          </p:nvPr>
        </p:nvSpPr>
        <p:spPr/>
        <p:txBody>
          <a:bodyPr/>
          <a:lstStyle/>
          <a:p>
            <a:fld id="{8F45FE83-D848-EB42-8339-17FC052229F1}" type="slidenum">
              <a:rPr lang="en-US" smtClean="0"/>
              <a:t>4</a:t>
            </a:fld>
            <a:endParaRPr lang="en-US"/>
          </a:p>
        </p:txBody>
      </p:sp>
    </p:spTree>
    <p:extLst>
      <p:ext uri="{BB962C8B-B14F-4D97-AF65-F5344CB8AC3E}">
        <p14:creationId xmlns:p14="http://schemas.microsoft.com/office/powerpoint/2010/main" val="167329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Methodology can be applied to models from all sectors, we have a hydrological model example which is (almost !!) available as a DAFNI workflow </a:t>
            </a:r>
          </a:p>
        </p:txBody>
      </p:sp>
      <p:sp>
        <p:nvSpPr>
          <p:cNvPr id="4" name="Slide Number Placeholder 3"/>
          <p:cNvSpPr>
            <a:spLocks noGrp="1"/>
          </p:cNvSpPr>
          <p:nvPr>
            <p:ph type="sldNum" sz="quarter" idx="5"/>
          </p:nvPr>
        </p:nvSpPr>
        <p:spPr/>
        <p:txBody>
          <a:bodyPr/>
          <a:lstStyle/>
          <a:p>
            <a:fld id="{42919AA3-B475-4EE8-886D-803ED0F4F6E4}" type="slidenum">
              <a:rPr lang="en-GB" smtClean="0"/>
              <a:t>11</a:t>
            </a:fld>
            <a:endParaRPr lang="en-GB"/>
          </a:p>
        </p:txBody>
      </p:sp>
    </p:spTree>
    <p:extLst>
      <p:ext uri="{BB962C8B-B14F-4D97-AF65-F5344CB8AC3E}">
        <p14:creationId xmlns:p14="http://schemas.microsoft.com/office/powerpoint/2010/main" val="321523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Traditionally this kind of model is used for wind farm resource assessments, so before we build a new wind farm we need to know that there will be sufficient wind to generate the power we need, and not just that there will be sufficient wind this year, but we want to know that there will be sufficient wind across long time periods despite year-to-year variability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 this is usually assessed using a model like the one we’ve used here, inputting a timeseries of wind speed data and evaluating whether the variability in wind power is suitable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BUT, to run this model, the modeller makes a number of uncertain decisions and we wanted to investigate or I suppose check really, how much influence these decisions have and what the dominant controls are on the model output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 we conducted a SA incorporating all of these uncertain inputs so we varied the …..</a:t>
            </a:r>
          </a:p>
        </p:txBody>
      </p:sp>
      <p:sp>
        <p:nvSpPr>
          <p:cNvPr id="4" name="Slide Number Placeholder 3"/>
          <p:cNvSpPr>
            <a:spLocks noGrp="1"/>
          </p:cNvSpPr>
          <p:nvPr>
            <p:ph type="sldNum" sz="quarter" idx="5"/>
          </p:nvPr>
        </p:nvSpPr>
        <p:spPr/>
        <p:txBody>
          <a:bodyPr/>
          <a:lstStyle/>
          <a:p>
            <a:fld id="{42919AA3-B475-4EE8-886D-803ED0F4F6E4}" type="slidenum">
              <a:rPr lang="en-GB" smtClean="0"/>
              <a:t>12</a:t>
            </a:fld>
            <a:endParaRPr lang="en-GB"/>
          </a:p>
        </p:txBody>
      </p:sp>
    </p:spTree>
    <p:extLst>
      <p:ext uri="{BB962C8B-B14F-4D97-AF65-F5344CB8AC3E}">
        <p14:creationId xmlns:p14="http://schemas.microsoft.com/office/powerpoint/2010/main" val="218232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Dominant control on model output = power curve, if we want to use this model to investigate the year-to-year variability then we really need to make sure that this has been chosen correctly </a:t>
            </a:r>
          </a:p>
          <a:p>
            <a:endParaRPr lang="en-GB" dirty="0"/>
          </a:p>
        </p:txBody>
      </p:sp>
      <p:sp>
        <p:nvSpPr>
          <p:cNvPr id="4" name="Slide Number Placeholder 3"/>
          <p:cNvSpPr>
            <a:spLocks noGrp="1"/>
          </p:cNvSpPr>
          <p:nvPr>
            <p:ph type="sldNum" sz="quarter" idx="5"/>
          </p:nvPr>
        </p:nvSpPr>
        <p:spPr/>
        <p:txBody>
          <a:bodyPr/>
          <a:lstStyle/>
          <a:p>
            <a:fld id="{42919AA3-B475-4EE8-886D-803ED0F4F6E4}" type="slidenum">
              <a:rPr lang="en-GB" smtClean="0"/>
              <a:t>13</a:t>
            </a:fld>
            <a:endParaRPr lang="en-GB"/>
          </a:p>
        </p:txBody>
      </p:sp>
    </p:spTree>
    <p:extLst>
      <p:ext uri="{BB962C8B-B14F-4D97-AF65-F5344CB8AC3E}">
        <p14:creationId xmlns:p14="http://schemas.microsoft.com/office/powerpoint/2010/main" val="308821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972448-BEF5-4C79-AF7A-3133AB6F6653}" type="slidenum">
              <a:rPr lang="en-GB" smtClean="0"/>
              <a:t>15</a:t>
            </a:fld>
            <a:endParaRPr lang="en-GB"/>
          </a:p>
        </p:txBody>
      </p:sp>
    </p:spTree>
    <p:extLst>
      <p:ext uri="{BB962C8B-B14F-4D97-AF65-F5344CB8AC3E}">
        <p14:creationId xmlns:p14="http://schemas.microsoft.com/office/powerpoint/2010/main" val="369898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ACC0-5D9C-7B76-4E84-73C9BC764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74ACF0-479C-5A7F-37A8-E8CA16BEF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0A0068-F3C9-8991-26E9-3250B46F1DEB}"/>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0EA31653-2D57-1EE9-D005-90BFB9AB9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3E54C0-5BEE-37AB-B319-9FC3801AC052}"/>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252410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417C-C167-D17F-67B2-3E52F6F312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682A0-AE05-3C54-9982-F87CD1BFE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4B48A-A98E-1750-B1FE-0E6B1F634F21}"/>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E711961F-21D2-F17D-30DA-5BC40FEB0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7B485-F371-2EEA-D53F-BE13ED912AE2}"/>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277454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841DD5-FB95-D492-314A-8EB986FA4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CF9EDB-434F-E030-A221-D24A706BB3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0D2CA-0A1A-CD2B-68AE-A64DFEC74925}"/>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92CADCD9-A2D2-FCB9-A88A-CB10233C57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6915C-E22E-AB4F-A207-6CAF240EEC3D}"/>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116926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4C36-1888-E922-90C9-C1E1BF0085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AB366F-857A-5D0A-A130-9911744820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F109BC-1A49-36E5-3360-457BC29D3DD7}"/>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32C42F68-174E-BBA8-044F-C321155649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775D4-CE4A-B36A-F332-5C43DA1FC84A}"/>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409734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BA8A-323A-EF5C-87CD-CCBAADADB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8A7D88-A3F2-A68A-2ADC-F78EBF3A50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695963-2E79-88FD-F77C-93DBD6578961}"/>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F872A5D5-15DB-6F6F-45AE-9C15540EF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73A4B-3444-BD2C-156C-5540BC5BDFE8}"/>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219124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D6C2-62DA-D761-AE95-A3D17780C3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4E18A-0614-43F3-8930-43351C4899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BC4591-4BDF-827A-634E-301D7A42D6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9ABAAF-EF58-72D9-1D44-8F689827C7FC}"/>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6" name="Footer Placeholder 5">
            <a:extLst>
              <a:ext uri="{FF2B5EF4-FFF2-40B4-BE49-F238E27FC236}">
                <a16:creationId xmlns:a16="http://schemas.microsoft.com/office/drawing/2014/main" id="{DA3BDCA9-7C14-6E8E-B41D-62486F421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6AAF33-5EB4-E48A-8DE9-64F3720E8017}"/>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15348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0805-CB57-B582-9AE4-905FAA07D3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860E23-2842-4959-AA29-BAC5F49E5A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007D2-CA66-7273-8C69-9435AF3332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6D45DC-E635-05D2-1F03-D365098AB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C4683-05AA-141E-3105-A2E145D7F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2FA16-02C4-7528-D9CF-BB8EA49B6BC4}"/>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8" name="Footer Placeholder 7">
            <a:extLst>
              <a:ext uri="{FF2B5EF4-FFF2-40B4-BE49-F238E27FC236}">
                <a16:creationId xmlns:a16="http://schemas.microsoft.com/office/drawing/2014/main" id="{A8D9289F-B3AF-2730-8E48-CA6F7E6147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EAD4CC-CD15-360E-6118-734E9647C4DE}"/>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229072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AAA9-D07B-4E4A-31ED-770FBC1CE6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D5623F-D0DD-9D24-F3D3-3505FF555960}"/>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4" name="Footer Placeholder 3">
            <a:extLst>
              <a:ext uri="{FF2B5EF4-FFF2-40B4-BE49-F238E27FC236}">
                <a16:creationId xmlns:a16="http://schemas.microsoft.com/office/drawing/2014/main" id="{8DA86745-5357-68B3-71D1-3A3529CDA2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FE5693-5193-ED9C-4849-E2CC65CA02FA}"/>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413108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7AFC3-9C54-037C-8316-91120B0CA00B}"/>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3" name="Footer Placeholder 2">
            <a:extLst>
              <a:ext uri="{FF2B5EF4-FFF2-40B4-BE49-F238E27FC236}">
                <a16:creationId xmlns:a16="http://schemas.microsoft.com/office/drawing/2014/main" id="{B0BAB0FB-42D2-B554-7366-4AD249CAA9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7D17B7-F7C3-C139-913C-0644CA625863}"/>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3801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C08D-A292-1805-785E-127B3093D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7B90E8-25F4-6910-9367-0D74943B8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57A373-DC51-77B3-A346-3DEABB875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D2472-5C37-B534-4D45-3E66329CDDEC}"/>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6" name="Footer Placeholder 5">
            <a:extLst>
              <a:ext uri="{FF2B5EF4-FFF2-40B4-BE49-F238E27FC236}">
                <a16:creationId xmlns:a16="http://schemas.microsoft.com/office/drawing/2014/main" id="{50B57429-D3F0-8E23-40BC-87D19B9397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1776C-4CE7-2FBE-FE96-248424F50599}"/>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382398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F33E-45F1-B15F-9EC3-8E6C1FC30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FA9FD4-5FCC-B925-3E2D-9CBD96A20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DAFED8-56BA-6FE0-F1FA-D8A92D29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DCE7C-770B-D81A-209D-246B55CA4F55}"/>
              </a:ext>
            </a:extLst>
          </p:cNvPr>
          <p:cNvSpPr>
            <a:spLocks noGrp="1"/>
          </p:cNvSpPr>
          <p:nvPr>
            <p:ph type="dt" sz="half" idx="10"/>
          </p:nvPr>
        </p:nvSpPr>
        <p:spPr/>
        <p:txBody>
          <a:bodyPr/>
          <a:lstStyle/>
          <a:p>
            <a:fld id="{CAF7835B-7058-455B-B092-17BABBAE134D}" type="datetimeFigureOut">
              <a:rPr lang="en-GB" smtClean="0"/>
              <a:t>06/09/2024</a:t>
            </a:fld>
            <a:endParaRPr lang="en-GB"/>
          </a:p>
        </p:txBody>
      </p:sp>
      <p:sp>
        <p:nvSpPr>
          <p:cNvPr id="6" name="Footer Placeholder 5">
            <a:extLst>
              <a:ext uri="{FF2B5EF4-FFF2-40B4-BE49-F238E27FC236}">
                <a16:creationId xmlns:a16="http://schemas.microsoft.com/office/drawing/2014/main" id="{AEBE99AF-DC79-A8DD-717F-4777F6D0C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F6356-DF95-637D-7D74-1327A3191351}"/>
              </a:ext>
            </a:extLst>
          </p:cNvPr>
          <p:cNvSpPr>
            <a:spLocks noGrp="1"/>
          </p:cNvSpPr>
          <p:nvPr>
            <p:ph type="sldNum" sz="quarter" idx="12"/>
          </p:nvPr>
        </p:nvSpPr>
        <p:spPr/>
        <p:txBody>
          <a:bodyPr/>
          <a:lstStyle/>
          <a:p>
            <a:fld id="{0634ACAD-B801-4553-AC22-CC1C36726CF7}" type="slidenum">
              <a:rPr lang="en-GB" smtClean="0"/>
              <a:t>‹#›</a:t>
            </a:fld>
            <a:endParaRPr lang="en-GB"/>
          </a:p>
        </p:txBody>
      </p:sp>
    </p:spTree>
    <p:extLst>
      <p:ext uri="{BB962C8B-B14F-4D97-AF65-F5344CB8AC3E}">
        <p14:creationId xmlns:p14="http://schemas.microsoft.com/office/powerpoint/2010/main" val="1458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A480A-B26E-4FF2-CB79-9C4E0FA15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C72EC4-F7E4-7F22-AAF8-4BFD2D9C0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FF700-F091-1533-E188-324F06520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F7835B-7058-455B-B092-17BABBAE134D}" type="datetimeFigureOut">
              <a:rPr lang="en-GB" smtClean="0"/>
              <a:t>06/09/2024</a:t>
            </a:fld>
            <a:endParaRPr lang="en-GB"/>
          </a:p>
        </p:txBody>
      </p:sp>
      <p:sp>
        <p:nvSpPr>
          <p:cNvPr id="5" name="Footer Placeholder 4">
            <a:extLst>
              <a:ext uri="{FF2B5EF4-FFF2-40B4-BE49-F238E27FC236}">
                <a16:creationId xmlns:a16="http://schemas.microsoft.com/office/drawing/2014/main" id="{CD07EB55-6275-EAA8-AC9B-DF9622DCA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ED143FE-9F37-7920-465C-E221773F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34ACAD-B801-4553-AC22-CC1C36726CF7}" type="slidenum">
              <a:rPr lang="en-GB" smtClean="0"/>
              <a:t>‹#›</a:t>
            </a:fld>
            <a:endParaRPr lang="en-GB"/>
          </a:p>
        </p:txBody>
      </p:sp>
    </p:spTree>
    <p:extLst>
      <p:ext uri="{BB962C8B-B14F-4D97-AF65-F5344CB8AC3E}">
        <p14:creationId xmlns:p14="http://schemas.microsoft.com/office/powerpoint/2010/main" val="302889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jpeg"/><Relationship Id="rId3" Type="http://schemas.openxmlformats.org/officeDocument/2006/relationships/image" Target="../media/image35.png"/><Relationship Id="rId7" Type="http://schemas.openxmlformats.org/officeDocument/2006/relationships/image" Target="../media/image15.svg"/><Relationship Id="rId12"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0.svg"/><Relationship Id="rId1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41.png"/><Relationship Id="rId18" Type="http://schemas.openxmlformats.org/officeDocument/2006/relationships/image" Target="../media/image2.jpeg"/><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270.png"/><Relationship Id="rId17" Type="http://schemas.openxmlformats.org/officeDocument/2006/relationships/image" Target="../media/image1.png"/><Relationship Id="rId2" Type="http://schemas.openxmlformats.org/officeDocument/2006/relationships/notesSlide" Target="../notesSlides/notesSlide5.xml"/><Relationship Id="rId16"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customXml" Target="../ink/ink4.xml"/><Relationship Id="rId5" Type="http://schemas.openxmlformats.org/officeDocument/2006/relationships/image" Target="../media/image39.png"/><Relationship Id="rId15" Type="http://schemas.openxmlformats.org/officeDocument/2006/relationships/image" Target="../media/image43.png"/><Relationship Id="rId10" Type="http://schemas.openxmlformats.org/officeDocument/2006/relationships/image" Target="../media/image260.png"/><Relationship Id="rId19" Type="http://schemas.openxmlformats.org/officeDocument/2006/relationships/image" Target="../media/image3.jpeg"/><Relationship Id="rId4" Type="http://schemas.openxmlformats.org/officeDocument/2006/relationships/image" Target="../media/image220.png"/><Relationship Id="rId9" Type="http://schemas.openxmlformats.org/officeDocument/2006/relationships/customXml" Target="../ink/ink3.xml"/><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3.svg"/><Relationship Id="rId5" Type="http://schemas.openxmlformats.org/officeDocument/2006/relationships/image" Target="../media/image3.jpeg"/><Relationship Id="rId10" Type="http://schemas.openxmlformats.org/officeDocument/2006/relationships/image" Target="../media/image52.png"/><Relationship Id="rId4" Type="http://schemas.openxmlformats.org/officeDocument/2006/relationships/image" Target="../media/image2.jpe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SAFEtoolbox/SAFE-on-DAFNI/tree/mai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jpeg"/><Relationship Id="rId5" Type="http://schemas.openxmlformats.org/officeDocument/2006/relationships/image" Target="../media/image15.sv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jpe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7.svg"/><Relationship Id="rId1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jpe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2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25.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13.svg"/><Relationship Id="rId15" Type="http://schemas.openxmlformats.org/officeDocument/2006/relationships/image" Target="../media/image3.jpe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30.svg"/><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91C2-599F-520E-FC59-DC3C733F1C45}"/>
              </a:ext>
            </a:extLst>
          </p:cNvPr>
          <p:cNvSpPr>
            <a:spLocks noGrp="1"/>
          </p:cNvSpPr>
          <p:nvPr>
            <p:ph type="ctrTitle"/>
          </p:nvPr>
        </p:nvSpPr>
        <p:spPr/>
        <p:txBody>
          <a:bodyPr/>
          <a:lstStyle/>
          <a:p>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U</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ncertainty Quantification and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S</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ensitivity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A</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nalysis for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R</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esilient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I</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nfrastructure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S</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ystems (</a:t>
            </a:r>
            <a:r>
              <a:rPr kumimoji="0" lang="en-GB" sz="4400" b="0"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USARIS</a:t>
            </a:r>
            <a:r>
              <a:rPr kumimoji="0" lang="en-GB" sz="4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cs typeface="Roboto" panose="02000000000000000000" pitchFamily="2" charset="0"/>
              </a:rPr>
              <a:t>)</a:t>
            </a:r>
            <a:endParaRPr lang="en-GB" dirty="0"/>
          </a:p>
        </p:txBody>
      </p:sp>
      <p:sp>
        <p:nvSpPr>
          <p:cNvPr id="3" name="Subtitle 2">
            <a:extLst>
              <a:ext uri="{FF2B5EF4-FFF2-40B4-BE49-F238E27FC236}">
                <a16:creationId xmlns:a16="http://schemas.microsoft.com/office/drawing/2014/main" id="{AE2E8DA4-E689-004F-8561-705FD11A79CB}"/>
              </a:ext>
            </a:extLst>
          </p:cNvPr>
          <p:cNvSpPr>
            <a:spLocks noGrp="1"/>
          </p:cNvSpPr>
          <p:nvPr>
            <p:ph type="subTitle" idx="1"/>
          </p:nvPr>
        </p:nvSpPr>
        <p:spPr>
          <a:xfrm>
            <a:off x="1524000" y="3808567"/>
            <a:ext cx="9144000" cy="360362"/>
          </a:xfrm>
        </p:spPr>
        <p:txBody>
          <a:bodyPr/>
          <a:lstStyle/>
          <a:p>
            <a:r>
              <a:rPr lang="en-GB" sz="1800" dirty="0">
                <a:latin typeface="Roboto" panose="02000000000000000000" pitchFamily="2" charset="0"/>
                <a:ea typeface="Roboto" panose="02000000000000000000" pitchFamily="2" charset="0"/>
                <a:cs typeface="Roboto" panose="02000000000000000000" pitchFamily="2" charset="0"/>
              </a:rPr>
              <a:t>Hannah Bloomfield, Gemma Coxon, Francesca Pianosi, </a:t>
            </a:r>
            <a:r>
              <a:rPr lang="en-GB" sz="1800" b="1" dirty="0">
                <a:latin typeface="Roboto" panose="02000000000000000000" pitchFamily="2" charset="0"/>
                <a:ea typeface="Roboto" panose="02000000000000000000" pitchFamily="2" charset="0"/>
                <a:cs typeface="Roboto" panose="02000000000000000000" pitchFamily="2" charset="0"/>
              </a:rPr>
              <a:t>Saskia Salwey</a:t>
            </a:r>
            <a:endParaRPr lang="en-GB" sz="1800" b="1" i="1" dirty="0">
              <a:latin typeface="Roboto" panose="02000000000000000000" pitchFamily="2" charset="0"/>
              <a:ea typeface="Roboto" panose="02000000000000000000" pitchFamily="2" charset="0"/>
              <a:cs typeface="Roboto" panose="02000000000000000000" pitchFamily="2" charset="0"/>
            </a:endParaRPr>
          </a:p>
          <a:p>
            <a:endParaRPr lang="en-GB" dirty="0"/>
          </a:p>
        </p:txBody>
      </p:sp>
      <p:pic>
        <p:nvPicPr>
          <p:cNvPr id="4" name="Picture 2">
            <a:extLst>
              <a:ext uri="{FF2B5EF4-FFF2-40B4-BE49-F238E27FC236}">
                <a16:creationId xmlns:a16="http://schemas.microsoft.com/office/drawing/2014/main" id="{E467E0C4-2F53-F979-C744-48F304A0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338" y="404402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ewcastle University Logo and symbol, meaning, history, PNG, brand">
            <a:extLst>
              <a:ext uri="{FF2B5EF4-FFF2-40B4-BE49-F238E27FC236}">
                <a16:creationId xmlns:a16="http://schemas.microsoft.com/office/drawing/2014/main" id="{012B384F-1B21-A05A-450A-0CBE33367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78276"/>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ta &amp; Analytics Facility for National Infrastructure | The Alan Turing  Institute">
            <a:extLst>
              <a:ext uri="{FF2B5EF4-FFF2-40B4-BE49-F238E27FC236}">
                <a16:creationId xmlns:a16="http://schemas.microsoft.com/office/drawing/2014/main" id="{19E2EC18-E6A7-7538-DD8E-E2EDCEBB8B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63" t="32508" r="15711" b="22574"/>
          <a:stretch/>
        </p:blipFill>
        <p:spPr bwMode="auto">
          <a:xfrm>
            <a:off x="7453106" y="4461548"/>
            <a:ext cx="1479961" cy="55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5DAD7B-7F49-08F2-B583-9B3CFC79BB4F}"/>
              </a:ext>
            </a:extLst>
          </p:cNvPr>
          <p:cNvSpPr txBox="1"/>
          <p:nvPr/>
        </p:nvSpPr>
        <p:spPr>
          <a:xfrm>
            <a:off x="556733" y="6094932"/>
            <a:ext cx="11391900" cy="584775"/>
          </a:xfrm>
          <a:prstGeom prst="rect">
            <a:avLst/>
          </a:prstGeom>
          <a:noFill/>
        </p:spPr>
        <p:txBody>
          <a:bodyPr wrap="square" rtlCol="0">
            <a:spAutoFit/>
          </a:bodyPr>
          <a:lstStyle/>
          <a:p>
            <a:pPr algn="ctr"/>
            <a:r>
              <a:rPr lang="en-US" sz="1600" b="0" i="1" dirty="0">
                <a:solidFill>
                  <a:srgbClr val="000000"/>
                </a:solidFill>
                <a:effectLst/>
                <a:highlight>
                  <a:srgbClr val="FFFFFF"/>
                </a:highlight>
                <a:latin typeface="Aptos" panose="020B0004020202020204" pitchFamily="34" charset="0"/>
              </a:rPr>
              <a:t>Work in this presentation is funded under the DAFNI Centre of Excellence for Resilient Infrastructure Analysis within the UKRI Building a Secure and Resilient World </a:t>
            </a:r>
            <a:r>
              <a:rPr lang="en-US" sz="1600" b="0" i="1" dirty="0" err="1">
                <a:solidFill>
                  <a:srgbClr val="000000"/>
                </a:solidFill>
                <a:effectLst/>
                <a:highlight>
                  <a:srgbClr val="FFFFFF"/>
                </a:highlight>
                <a:latin typeface="Aptos" panose="020B0004020202020204" pitchFamily="34" charset="0"/>
              </a:rPr>
              <a:t>programme</a:t>
            </a:r>
            <a:r>
              <a:rPr lang="en-US" sz="1600" b="0" i="1" dirty="0">
                <a:solidFill>
                  <a:srgbClr val="000000"/>
                </a:solidFill>
                <a:effectLst/>
                <a:highlight>
                  <a:srgbClr val="FFFFFF"/>
                </a:highlight>
                <a:latin typeface="Aptos" panose="020B0004020202020204" pitchFamily="34" charset="0"/>
              </a:rPr>
              <a:t>, with grant number ST/Y003713/1</a:t>
            </a:r>
            <a:endParaRPr lang="en-GB" sz="1600" dirty="0"/>
          </a:p>
        </p:txBody>
      </p:sp>
    </p:spTree>
    <p:extLst>
      <p:ext uri="{BB962C8B-B14F-4D97-AF65-F5344CB8AC3E}">
        <p14:creationId xmlns:p14="http://schemas.microsoft.com/office/powerpoint/2010/main" val="306276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D2C9-9FD2-CB83-19D7-BD9317A8FF44}"/>
              </a:ext>
            </a:extLst>
          </p:cNvPr>
          <p:cNvSpPr>
            <a:spLocks noGrp="1"/>
          </p:cNvSpPr>
          <p:nvPr>
            <p:ph type="title"/>
          </p:nvPr>
        </p:nvSpPr>
        <p:spPr/>
        <p:txBody>
          <a:bodyPr>
            <a:normAutofit/>
          </a:bodyPr>
          <a:lstStyle/>
          <a:p>
            <a:r>
              <a:rPr lang="en-GB" sz="4000" dirty="0"/>
              <a:t>UQ&amp;SA on DAFNI </a:t>
            </a:r>
          </a:p>
        </p:txBody>
      </p:sp>
      <p:pic>
        <p:nvPicPr>
          <p:cNvPr id="9" name="Picture 8">
            <a:extLst>
              <a:ext uri="{FF2B5EF4-FFF2-40B4-BE49-F238E27FC236}">
                <a16:creationId xmlns:a16="http://schemas.microsoft.com/office/drawing/2014/main" id="{DA8587B1-7944-6944-B4AB-ABF990E2307C}"/>
              </a:ext>
            </a:extLst>
          </p:cNvPr>
          <p:cNvPicPr>
            <a:picLocks noChangeAspect="1"/>
          </p:cNvPicPr>
          <p:nvPr/>
        </p:nvPicPr>
        <p:blipFill>
          <a:blip r:embed="rId2"/>
          <a:stretch>
            <a:fillRect/>
          </a:stretch>
        </p:blipFill>
        <p:spPr>
          <a:xfrm>
            <a:off x="7811384" y="1667865"/>
            <a:ext cx="3913268" cy="490180"/>
          </a:xfrm>
          <a:prstGeom prst="rect">
            <a:avLst/>
          </a:prstGeom>
        </p:spPr>
      </p:pic>
      <p:sp>
        <p:nvSpPr>
          <p:cNvPr id="10" name="Oval 9">
            <a:extLst>
              <a:ext uri="{FF2B5EF4-FFF2-40B4-BE49-F238E27FC236}">
                <a16:creationId xmlns:a16="http://schemas.microsoft.com/office/drawing/2014/main" id="{3AFFE304-0F5C-32B9-125F-CBAD9085FBCE}"/>
              </a:ext>
            </a:extLst>
          </p:cNvPr>
          <p:cNvSpPr/>
          <p:nvPr/>
        </p:nvSpPr>
        <p:spPr>
          <a:xfrm>
            <a:off x="8936218" y="1667865"/>
            <a:ext cx="1310326" cy="5726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Project Jupyter - Wikipedia">
            <a:extLst>
              <a:ext uri="{FF2B5EF4-FFF2-40B4-BE49-F238E27FC236}">
                <a16:creationId xmlns:a16="http://schemas.microsoft.com/office/drawing/2014/main" id="{2DC55157-753C-4021-5480-33769530E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205" y="3212031"/>
            <a:ext cx="817205" cy="9472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4A76203-D435-D5B0-C568-F01EB13EF97F}"/>
              </a:ext>
            </a:extLst>
          </p:cNvPr>
          <p:cNvSpPr txBox="1"/>
          <p:nvPr/>
        </p:nvSpPr>
        <p:spPr>
          <a:xfrm>
            <a:off x="8481214" y="4325129"/>
            <a:ext cx="3101186" cy="584775"/>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rPr>
              <a:t>Model outputs can be accessed and analysed in a </a:t>
            </a:r>
            <a:r>
              <a:rPr lang="en-GB" sz="1600" dirty="0" err="1">
                <a:latin typeface="Calibri" panose="020F0502020204030204" pitchFamily="34" charset="0"/>
                <a:cs typeface="Calibri" panose="020F0502020204030204" pitchFamily="34" charset="0"/>
              </a:rPr>
              <a:t>jupyter</a:t>
            </a:r>
            <a:r>
              <a:rPr lang="en-GB" sz="1600" dirty="0">
                <a:latin typeface="Calibri" panose="020F0502020204030204" pitchFamily="34" charset="0"/>
                <a:cs typeface="Calibri" panose="020F0502020204030204" pitchFamily="34" charset="0"/>
              </a:rPr>
              <a:t> notebook</a:t>
            </a:r>
          </a:p>
        </p:txBody>
      </p:sp>
      <p:sp>
        <p:nvSpPr>
          <p:cNvPr id="13" name="Rectangle 12">
            <a:extLst>
              <a:ext uri="{FF2B5EF4-FFF2-40B4-BE49-F238E27FC236}">
                <a16:creationId xmlns:a16="http://schemas.microsoft.com/office/drawing/2014/main" id="{F1A876A1-C65D-FBD2-6168-DE49269FBB70}"/>
              </a:ext>
            </a:extLst>
          </p:cNvPr>
          <p:cNvSpPr/>
          <p:nvPr/>
        </p:nvSpPr>
        <p:spPr>
          <a:xfrm>
            <a:off x="609600" y="200501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Upload model and data to the DAFNI platform</a:t>
            </a:r>
          </a:p>
        </p:txBody>
      </p:sp>
      <p:sp>
        <p:nvSpPr>
          <p:cNvPr id="14" name="Rectangle 13">
            <a:extLst>
              <a:ext uri="{FF2B5EF4-FFF2-40B4-BE49-F238E27FC236}">
                <a16:creationId xmlns:a16="http://schemas.microsoft.com/office/drawing/2014/main" id="{E5FCE7A4-F697-BFA3-8FE7-446653323AA5}"/>
              </a:ext>
            </a:extLst>
          </p:cNvPr>
          <p:cNvSpPr/>
          <p:nvPr/>
        </p:nvSpPr>
        <p:spPr>
          <a:xfrm>
            <a:off x="590550" y="3005137"/>
            <a:ext cx="659130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Run model in DAFNI workflow</a:t>
            </a:r>
          </a:p>
        </p:txBody>
      </p:sp>
      <p:sp>
        <p:nvSpPr>
          <p:cNvPr id="15" name="Rectangle 14">
            <a:extLst>
              <a:ext uri="{FF2B5EF4-FFF2-40B4-BE49-F238E27FC236}">
                <a16:creationId xmlns:a16="http://schemas.microsoft.com/office/drawing/2014/main" id="{80BCEB99-47C4-59B7-D966-404FAD20DBA6}"/>
              </a:ext>
            </a:extLst>
          </p:cNvPr>
          <p:cNvSpPr/>
          <p:nvPr/>
        </p:nvSpPr>
        <p:spPr>
          <a:xfrm>
            <a:off x="609600" y="400526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Sample parameter space by </a:t>
            </a:r>
            <a:r>
              <a:rPr lang="en-GB" sz="1800" b="1" dirty="0">
                <a:solidFill>
                  <a:schemeClr val="tx1"/>
                </a:solidFill>
              </a:rPr>
              <a:t>looping</a:t>
            </a:r>
            <a:r>
              <a:rPr lang="en-GB" sz="1800" dirty="0">
                <a:solidFill>
                  <a:schemeClr val="tx1"/>
                </a:solidFill>
              </a:rPr>
              <a:t> over workflow </a:t>
            </a:r>
          </a:p>
        </p:txBody>
      </p:sp>
      <p:sp>
        <p:nvSpPr>
          <p:cNvPr id="16" name="Rectangle 15">
            <a:extLst>
              <a:ext uri="{FF2B5EF4-FFF2-40B4-BE49-F238E27FC236}">
                <a16:creationId xmlns:a16="http://schemas.microsoft.com/office/drawing/2014/main" id="{AEC4253A-E267-8F44-27AF-69DC1AF95485}"/>
              </a:ext>
            </a:extLst>
          </p:cNvPr>
          <p:cNvSpPr/>
          <p:nvPr/>
        </p:nvSpPr>
        <p:spPr>
          <a:xfrm>
            <a:off x="609600" y="5005387"/>
            <a:ext cx="6572250" cy="847725"/>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Visualise outputs </a:t>
            </a:r>
          </a:p>
        </p:txBody>
      </p:sp>
      <p:pic>
        <p:nvPicPr>
          <p:cNvPr id="17" name="Graphic 16" descr="Circles with arrows with solid fill">
            <a:extLst>
              <a:ext uri="{FF2B5EF4-FFF2-40B4-BE49-F238E27FC236}">
                <a16:creationId xmlns:a16="http://schemas.microsoft.com/office/drawing/2014/main" id="{A09C2B0A-5295-725D-B591-07C4FA89B1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4077" y="3938587"/>
            <a:ext cx="914400" cy="914400"/>
          </a:xfrm>
          <a:prstGeom prst="rect">
            <a:avLst/>
          </a:prstGeom>
        </p:spPr>
      </p:pic>
      <p:pic>
        <p:nvPicPr>
          <p:cNvPr id="18" name="Graphic 17" descr="Presentation with bar chart with solid fill">
            <a:extLst>
              <a:ext uri="{FF2B5EF4-FFF2-40B4-BE49-F238E27FC236}">
                <a16:creationId xmlns:a16="http://schemas.microsoft.com/office/drawing/2014/main" id="{453E6078-D7D1-7400-5387-D2017D17A5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0752" y="5005386"/>
            <a:ext cx="847725" cy="847725"/>
          </a:xfrm>
          <a:prstGeom prst="rect">
            <a:avLst/>
          </a:prstGeom>
        </p:spPr>
      </p:pic>
      <p:pic>
        <p:nvPicPr>
          <p:cNvPr id="19" name="Graphic 18" descr="Upload with solid fill">
            <a:extLst>
              <a:ext uri="{FF2B5EF4-FFF2-40B4-BE49-F238E27FC236}">
                <a16:creationId xmlns:a16="http://schemas.microsoft.com/office/drawing/2014/main" id="{2C3F2501-FA39-2C84-4BC0-E17288CC78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0" y="2052637"/>
            <a:ext cx="752473" cy="752473"/>
          </a:xfrm>
          <a:prstGeom prst="rect">
            <a:avLst/>
          </a:prstGeom>
        </p:spPr>
      </p:pic>
      <p:pic>
        <p:nvPicPr>
          <p:cNvPr id="20" name="Graphic 19" descr="Refresh with solid fill">
            <a:extLst>
              <a:ext uri="{FF2B5EF4-FFF2-40B4-BE49-F238E27FC236}">
                <a16:creationId xmlns:a16="http://schemas.microsoft.com/office/drawing/2014/main" id="{17D7AE19-05A4-5635-20CA-BE0847FE90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43623" y="3076574"/>
            <a:ext cx="657225" cy="657225"/>
          </a:xfrm>
          <a:prstGeom prst="rect">
            <a:avLst/>
          </a:prstGeom>
        </p:spPr>
      </p:pic>
      <p:pic>
        <p:nvPicPr>
          <p:cNvPr id="3" name="Picture 2">
            <a:extLst>
              <a:ext uri="{FF2B5EF4-FFF2-40B4-BE49-F238E27FC236}">
                <a16:creationId xmlns:a16="http://schemas.microsoft.com/office/drawing/2014/main" id="{F1B6BC81-BBBC-B944-1E2A-36E3D8BF9C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ewcastle University Logo and symbol, meaning, history, PNG, brand">
            <a:extLst>
              <a:ext uri="{FF2B5EF4-FFF2-40B4-BE49-F238E27FC236}">
                <a16:creationId xmlns:a16="http://schemas.microsoft.com/office/drawing/2014/main" id="{CBD81131-507B-3AF3-E12D-7B5E4EDBC6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ta &amp; Analytics Facility for National Infrastructure | The Alan Turing  Institute">
            <a:extLst>
              <a:ext uri="{FF2B5EF4-FFF2-40B4-BE49-F238E27FC236}">
                <a16:creationId xmlns:a16="http://schemas.microsoft.com/office/drawing/2014/main" id="{55305C23-A525-6684-F213-62E535642D2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1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CFC74-64B9-5DE5-F556-E3B0758DBD72}"/>
              </a:ext>
            </a:extLst>
          </p:cNvPr>
          <p:cNvSpPr/>
          <p:nvPr/>
        </p:nvSpPr>
        <p:spPr>
          <a:xfrm>
            <a:off x="194310" y="1940204"/>
            <a:ext cx="1798236" cy="188647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711910-955E-5E5D-53AB-3F685C66B1FD}"/>
              </a:ext>
            </a:extLst>
          </p:cNvPr>
          <p:cNvSpPr>
            <a:spLocks noGrp="1"/>
          </p:cNvSpPr>
          <p:nvPr>
            <p:ph type="title"/>
          </p:nvPr>
        </p:nvSpPr>
        <p:spPr/>
        <p:txBody>
          <a:bodyPr>
            <a:normAutofit/>
          </a:bodyPr>
          <a:lstStyle/>
          <a:p>
            <a:r>
              <a:rPr lang="en-GB" sz="4000" dirty="0"/>
              <a:t>UQ&amp;SA application to a hydrological model </a:t>
            </a:r>
            <a:endParaRPr lang="en-US" sz="4000" dirty="0"/>
          </a:p>
        </p:txBody>
      </p:sp>
      <p:pic>
        <p:nvPicPr>
          <p:cNvPr id="5" name="Picture 4" descr="A group of blue dots&#10;&#10;Description automatically generated">
            <a:extLst>
              <a:ext uri="{FF2B5EF4-FFF2-40B4-BE49-F238E27FC236}">
                <a16:creationId xmlns:a16="http://schemas.microsoft.com/office/drawing/2014/main" id="{0FDB4CAE-4A1B-8641-15E3-6088E2BF3625}"/>
              </a:ext>
            </a:extLst>
          </p:cNvPr>
          <p:cNvPicPr>
            <a:picLocks noChangeAspect="1"/>
          </p:cNvPicPr>
          <p:nvPr/>
        </p:nvPicPr>
        <p:blipFill rotWithShape="1">
          <a:blip r:embed="rId3">
            <a:extLst>
              <a:ext uri="{28A0092B-C50C-407E-A947-70E740481C1C}">
                <a14:useLocalDpi xmlns:a14="http://schemas.microsoft.com/office/drawing/2010/main" val="0"/>
              </a:ext>
            </a:extLst>
          </a:blip>
          <a:srcRect t="10864" r="9335"/>
          <a:stretch/>
        </p:blipFill>
        <p:spPr>
          <a:xfrm>
            <a:off x="880067" y="4116849"/>
            <a:ext cx="9926423" cy="2540180"/>
          </a:xfrm>
          <a:prstGeom prst="rect">
            <a:avLst/>
          </a:prstGeom>
        </p:spPr>
      </p:pic>
      <p:sp>
        <p:nvSpPr>
          <p:cNvPr id="7" name="Rectangle 6">
            <a:extLst>
              <a:ext uri="{FF2B5EF4-FFF2-40B4-BE49-F238E27FC236}">
                <a16:creationId xmlns:a16="http://schemas.microsoft.com/office/drawing/2014/main" id="{437919A4-B800-DB6C-202A-A750A6E346FD}"/>
              </a:ext>
            </a:extLst>
          </p:cNvPr>
          <p:cNvSpPr/>
          <p:nvPr/>
        </p:nvSpPr>
        <p:spPr>
          <a:xfrm>
            <a:off x="4039617" y="4197124"/>
            <a:ext cx="1376314" cy="2089460"/>
          </a:xfrm>
          <a:prstGeom prst="rect">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9C2C862-107B-138D-235A-A55767F896B8}"/>
              </a:ext>
            </a:extLst>
          </p:cNvPr>
          <p:cNvSpPr txBox="1"/>
          <p:nvPr/>
        </p:nvSpPr>
        <p:spPr>
          <a:xfrm>
            <a:off x="493568" y="4703245"/>
            <a:ext cx="1260049" cy="1077218"/>
          </a:xfrm>
          <a:prstGeom prst="rect">
            <a:avLst/>
          </a:prstGeom>
          <a:noFill/>
        </p:spPr>
        <p:txBody>
          <a:bodyPr wrap="square" rtlCol="0">
            <a:spAutoFit/>
          </a:bodyPr>
          <a:lstStyle/>
          <a:p>
            <a:pPr algn="ctr"/>
            <a:r>
              <a:rPr lang="en-GB" sz="1600">
                <a:latin typeface="Calibri" panose="020F0502020204030204" pitchFamily="34" charset="0"/>
                <a:cs typeface="Calibri" panose="020F0502020204030204" pitchFamily="34" charset="0"/>
              </a:rPr>
              <a:t>Water supply systems</a:t>
            </a:r>
          </a:p>
          <a:p>
            <a:pPr algn="ctr"/>
            <a:r>
              <a:rPr lang="en-GB" sz="1600" i="1">
                <a:solidFill>
                  <a:srgbClr val="FF0000"/>
                </a:solidFill>
                <a:latin typeface="Calibri" panose="020F0502020204030204" pitchFamily="34" charset="0"/>
                <a:cs typeface="Calibri" panose="020F0502020204030204" pitchFamily="34" charset="0"/>
              </a:rPr>
              <a:t>mean flow </a:t>
            </a:r>
          </a:p>
        </p:txBody>
      </p:sp>
      <p:pic>
        <p:nvPicPr>
          <p:cNvPr id="3" name="Picture 2" descr="A graph with different colored squares&#10;&#10;Description automatically generated">
            <a:extLst>
              <a:ext uri="{FF2B5EF4-FFF2-40B4-BE49-F238E27FC236}">
                <a16:creationId xmlns:a16="http://schemas.microsoft.com/office/drawing/2014/main" id="{CB227F6E-12FA-95F4-0B54-337257D77BE5}"/>
              </a:ext>
            </a:extLst>
          </p:cNvPr>
          <p:cNvPicPr>
            <a:picLocks noChangeAspect="1"/>
          </p:cNvPicPr>
          <p:nvPr/>
        </p:nvPicPr>
        <p:blipFill>
          <a:blip r:embed="rId4"/>
          <a:stretch>
            <a:fillRect/>
          </a:stretch>
        </p:blipFill>
        <p:spPr>
          <a:xfrm>
            <a:off x="7463002" y="1484241"/>
            <a:ext cx="3510144" cy="2632608"/>
          </a:xfrm>
          <a:prstGeom prst="rect">
            <a:avLst/>
          </a:prstGeom>
        </p:spPr>
      </p:pic>
      <p:pic>
        <p:nvPicPr>
          <p:cNvPr id="10" name="Picture 2" descr="workflow_RSA_Hymod_homma_interactive_input_ranges_EGU_04_05_2020">
            <a:extLst>
              <a:ext uri="{FF2B5EF4-FFF2-40B4-BE49-F238E27FC236}">
                <a16:creationId xmlns:a16="http://schemas.microsoft.com/office/drawing/2014/main" id="{34DB1EC5-3730-01DC-EF4D-79730F9357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532" y="1484241"/>
            <a:ext cx="5044484" cy="25271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BB3E6A81-0C85-FF23-03D3-68946D1A5600}"/>
              </a:ext>
            </a:extLst>
          </p:cNvPr>
          <p:cNvCxnSpPr>
            <a:cxnSpLocks/>
          </p:cNvCxnSpPr>
          <p:nvPr/>
        </p:nvCxnSpPr>
        <p:spPr>
          <a:xfrm flipH="1">
            <a:off x="4863723" y="1531149"/>
            <a:ext cx="131976" cy="18983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5" descr="Data &amp; Analytics Facility for National Infrastructure | The Alan Turing  Institute">
            <a:extLst>
              <a:ext uri="{FF2B5EF4-FFF2-40B4-BE49-F238E27FC236}">
                <a16:creationId xmlns:a16="http://schemas.microsoft.com/office/drawing/2014/main" id="{528E1879-E842-F0EE-E6C0-C7FDFF3460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63" t="32508" r="15711" b="22574"/>
          <a:stretch/>
        </p:blipFill>
        <p:spPr bwMode="auto">
          <a:xfrm>
            <a:off x="344917" y="3136383"/>
            <a:ext cx="1479961" cy="55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38BB5C-B47C-3150-597B-00C6006896BF}"/>
              </a:ext>
            </a:extLst>
          </p:cNvPr>
          <p:cNvSpPr txBox="1"/>
          <p:nvPr/>
        </p:nvSpPr>
        <p:spPr>
          <a:xfrm>
            <a:off x="383611" y="1940204"/>
            <a:ext cx="1479961" cy="1200329"/>
          </a:xfrm>
          <a:prstGeom prst="rect">
            <a:avLst/>
          </a:prstGeom>
          <a:noFill/>
        </p:spPr>
        <p:txBody>
          <a:bodyPr wrap="square" rtlCol="0">
            <a:spAutoFit/>
          </a:bodyPr>
          <a:lstStyle/>
          <a:p>
            <a:pPr algn="ctr"/>
            <a:r>
              <a:rPr lang="en-GB" dirty="0"/>
              <a:t>Walk through available as DAFNI workflow</a:t>
            </a:r>
          </a:p>
        </p:txBody>
      </p:sp>
    </p:spTree>
    <p:extLst>
      <p:ext uri="{BB962C8B-B14F-4D97-AF65-F5344CB8AC3E}">
        <p14:creationId xmlns:p14="http://schemas.microsoft.com/office/powerpoint/2010/main" val="146912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C28BE0E-FC70-B1D7-4CEB-19E961F040B8}"/>
                  </a:ext>
                </a:extLst>
              </p14:cNvPr>
              <p14:cNvContentPartPr/>
              <p14:nvPr/>
            </p14:nvContentPartPr>
            <p14:xfrm>
              <a:off x="7188286" y="2861539"/>
              <a:ext cx="798120" cy="481320"/>
            </p14:xfrm>
          </p:contentPart>
        </mc:Choice>
        <mc:Fallback xmlns="">
          <p:pic>
            <p:nvPicPr>
              <p:cNvPr id="13" name="Ink 12">
                <a:extLst>
                  <a:ext uri="{FF2B5EF4-FFF2-40B4-BE49-F238E27FC236}">
                    <a16:creationId xmlns:a16="http://schemas.microsoft.com/office/drawing/2014/main" id="{4C28BE0E-FC70-B1D7-4CEB-19E961F040B8}"/>
                  </a:ext>
                </a:extLst>
              </p:cNvPr>
              <p:cNvPicPr/>
              <p:nvPr/>
            </p:nvPicPr>
            <p:blipFill>
              <a:blip r:embed="rId4"/>
              <a:stretch>
                <a:fillRect/>
              </a:stretch>
            </p:blipFill>
            <p:spPr>
              <a:xfrm>
                <a:off x="7173886" y="2847139"/>
                <a:ext cx="826200" cy="509400"/>
              </a:xfrm>
              <a:prstGeom prst="rect">
                <a:avLst/>
              </a:prstGeom>
            </p:spPr>
          </p:pic>
        </mc:Fallback>
      </mc:AlternateContent>
      <p:sp>
        <p:nvSpPr>
          <p:cNvPr id="2" name="Title 1">
            <a:extLst>
              <a:ext uri="{FF2B5EF4-FFF2-40B4-BE49-F238E27FC236}">
                <a16:creationId xmlns:a16="http://schemas.microsoft.com/office/drawing/2014/main" id="{294D1DE5-092F-D130-7342-955FC5CF40AE}"/>
              </a:ext>
            </a:extLst>
          </p:cNvPr>
          <p:cNvSpPr>
            <a:spLocks noGrp="1"/>
          </p:cNvSpPr>
          <p:nvPr>
            <p:ph type="title"/>
          </p:nvPr>
        </p:nvSpPr>
        <p:spPr/>
        <p:txBody>
          <a:bodyPr>
            <a:normAutofit/>
          </a:bodyPr>
          <a:lstStyle/>
          <a:p>
            <a:r>
              <a:rPr lang="en-GB" sz="4000" dirty="0"/>
              <a:t>UQ&amp;SA application to a wind power model </a:t>
            </a:r>
          </a:p>
        </p:txBody>
      </p:sp>
      <p:pic>
        <p:nvPicPr>
          <p:cNvPr id="15" name="Content Placeholder 14" descr="Flip calendar with solid fill">
            <a:extLst>
              <a:ext uri="{FF2B5EF4-FFF2-40B4-BE49-F238E27FC236}">
                <a16:creationId xmlns:a16="http://schemas.microsoft.com/office/drawing/2014/main" id="{2206DC7C-65ED-7A46-C909-B4522EE40EC6}"/>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3797094" y="2649827"/>
            <a:ext cx="914400" cy="914400"/>
          </a:xfrm>
        </p:spPr>
      </p:pic>
      <p:cxnSp>
        <p:nvCxnSpPr>
          <p:cNvPr id="5" name="Straight Connector 4">
            <a:extLst>
              <a:ext uri="{FF2B5EF4-FFF2-40B4-BE49-F238E27FC236}">
                <a16:creationId xmlns:a16="http://schemas.microsoft.com/office/drawing/2014/main" id="{55158010-B611-F565-0AF0-276D8087D952}"/>
              </a:ext>
            </a:extLst>
          </p:cNvPr>
          <p:cNvCxnSpPr>
            <a:cxnSpLocks/>
          </p:cNvCxnSpPr>
          <p:nvPr/>
        </p:nvCxnSpPr>
        <p:spPr>
          <a:xfrm>
            <a:off x="7118806" y="2528489"/>
            <a:ext cx="19890" cy="882650"/>
          </a:xfrm>
          <a:prstGeom prst="line">
            <a:avLst/>
          </a:prstGeom>
          <a:ln w="28575"/>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FCA602F4-8528-9160-35F6-4588200D3BFD}"/>
              </a:ext>
            </a:extLst>
          </p:cNvPr>
          <p:cNvCxnSpPr>
            <a:cxnSpLocks/>
          </p:cNvCxnSpPr>
          <p:nvPr/>
        </p:nvCxnSpPr>
        <p:spPr>
          <a:xfrm flipH="1">
            <a:off x="7128751" y="3411139"/>
            <a:ext cx="1016420" cy="0"/>
          </a:xfrm>
          <a:prstGeom prst="line">
            <a:avLst/>
          </a:prstGeom>
          <a:ln w="2857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133FCC7-6336-B6FC-969E-4C757B6B4D43}"/>
                  </a:ext>
                </a:extLst>
              </p14:cNvPr>
              <p14:cNvContentPartPr/>
              <p14:nvPr/>
            </p14:nvContentPartPr>
            <p14:xfrm>
              <a:off x="7195486" y="2920939"/>
              <a:ext cx="679320" cy="414720"/>
            </p14:xfrm>
          </p:contentPart>
        </mc:Choice>
        <mc:Fallback xmlns="">
          <p:pic>
            <p:nvPicPr>
              <p:cNvPr id="10" name="Ink 9">
                <a:extLst>
                  <a:ext uri="{FF2B5EF4-FFF2-40B4-BE49-F238E27FC236}">
                    <a16:creationId xmlns:a16="http://schemas.microsoft.com/office/drawing/2014/main" id="{D133FCC7-6336-B6FC-969E-4C757B6B4D43}"/>
                  </a:ext>
                </a:extLst>
              </p:cNvPr>
              <p:cNvPicPr/>
              <p:nvPr/>
            </p:nvPicPr>
            <p:blipFill>
              <a:blip r:embed="rId8"/>
              <a:stretch>
                <a:fillRect/>
              </a:stretch>
            </p:blipFill>
            <p:spPr>
              <a:xfrm>
                <a:off x="7181086" y="2906539"/>
                <a:ext cx="7074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57265C4C-B0CF-DCDD-1F58-958F3085ED4D}"/>
                  </a:ext>
                </a:extLst>
              </p14:cNvPr>
              <p14:cNvContentPartPr/>
              <p14:nvPr/>
            </p14:nvContentPartPr>
            <p14:xfrm>
              <a:off x="7203406" y="2906899"/>
              <a:ext cx="660600" cy="412920"/>
            </p14:xfrm>
          </p:contentPart>
        </mc:Choice>
        <mc:Fallback xmlns="">
          <p:pic>
            <p:nvPicPr>
              <p:cNvPr id="11" name="Ink 10">
                <a:extLst>
                  <a:ext uri="{FF2B5EF4-FFF2-40B4-BE49-F238E27FC236}">
                    <a16:creationId xmlns:a16="http://schemas.microsoft.com/office/drawing/2014/main" id="{57265C4C-B0CF-DCDD-1F58-958F3085ED4D}"/>
                  </a:ext>
                </a:extLst>
              </p:cNvPr>
              <p:cNvPicPr/>
              <p:nvPr/>
            </p:nvPicPr>
            <p:blipFill>
              <a:blip r:embed="rId10"/>
              <a:stretch>
                <a:fillRect/>
              </a:stretch>
            </p:blipFill>
            <p:spPr>
              <a:xfrm>
                <a:off x="7189006" y="2892499"/>
                <a:ext cx="6886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10AC9AFF-6740-05D7-36A3-8402B6123978}"/>
                  </a:ext>
                </a:extLst>
              </p14:cNvPr>
              <p14:cNvContentPartPr/>
              <p14:nvPr/>
            </p14:nvContentPartPr>
            <p14:xfrm>
              <a:off x="7188286" y="2922379"/>
              <a:ext cx="745200" cy="443160"/>
            </p14:xfrm>
          </p:contentPart>
        </mc:Choice>
        <mc:Fallback xmlns="">
          <p:pic>
            <p:nvPicPr>
              <p:cNvPr id="12" name="Ink 11">
                <a:extLst>
                  <a:ext uri="{FF2B5EF4-FFF2-40B4-BE49-F238E27FC236}">
                    <a16:creationId xmlns:a16="http://schemas.microsoft.com/office/drawing/2014/main" id="{10AC9AFF-6740-05D7-36A3-8402B6123978}"/>
                  </a:ext>
                </a:extLst>
              </p:cNvPr>
              <p:cNvPicPr/>
              <p:nvPr/>
            </p:nvPicPr>
            <p:blipFill>
              <a:blip r:embed="rId12"/>
              <a:stretch>
                <a:fillRect/>
              </a:stretch>
            </p:blipFill>
            <p:spPr>
              <a:xfrm>
                <a:off x="7173886" y="2907979"/>
                <a:ext cx="773280" cy="471240"/>
              </a:xfrm>
              <a:prstGeom prst="rect">
                <a:avLst/>
              </a:prstGeom>
            </p:spPr>
          </p:pic>
        </mc:Fallback>
      </mc:AlternateContent>
      <p:sp>
        <p:nvSpPr>
          <p:cNvPr id="16" name="TextBox 15">
            <a:extLst>
              <a:ext uri="{FF2B5EF4-FFF2-40B4-BE49-F238E27FC236}">
                <a16:creationId xmlns:a16="http://schemas.microsoft.com/office/drawing/2014/main" id="{3916003A-E6A7-6C02-D928-696432FDCE49}"/>
              </a:ext>
            </a:extLst>
          </p:cNvPr>
          <p:cNvSpPr txBox="1"/>
          <p:nvPr/>
        </p:nvSpPr>
        <p:spPr>
          <a:xfrm>
            <a:off x="3946389" y="3522940"/>
            <a:ext cx="615810" cy="369332"/>
          </a:xfrm>
          <a:prstGeom prst="rect">
            <a:avLst/>
          </a:prstGeom>
          <a:noFill/>
        </p:spPr>
        <p:txBody>
          <a:bodyPr wrap="none" rtlCol="0">
            <a:spAutoFit/>
          </a:bodyPr>
          <a:lstStyle/>
          <a:p>
            <a:r>
              <a:rPr lang="en-GB" dirty="0"/>
              <a:t>Year</a:t>
            </a:r>
          </a:p>
        </p:txBody>
      </p:sp>
      <p:pic>
        <p:nvPicPr>
          <p:cNvPr id="18" name="Graphic 17" descr="Watch with solid fill">
            <a:extLst>
              <a:ext uri="{FF2B5EF4-FFF2-40B4-BE49-F238E27FC236}">
                <a16:creationId xmlns:a16="http://schemas.microsoft.com/office/drawing/2014/main" id="{483E0145-F6D4-D949-B4B0-14D58B1219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86182" y="2569248"/>
            <a:ext cx="914400" cy="914400"/>
          </a:xfrm>
          <a:prstGeom prst="rect">
            <a:avLst/>
          </a:prstGeom>
        </p:spPr>
      </p:pic>
      <p:pic>
        <p:nvPicPr>
          <p:cNvPr id="20" name="Graphic 19" descr="Triangle Ruler with solid fill">
            <a:extLst>
              <a:ext uri="{FF2B5EF4-FFF2-40B4-BE49-F238E27FC236}">
                <a16:creationId xmlns:a16="http://schemas.microsoft.com/office/drawing/2014/main" id="{5D6F05EB-D379-17E1-8FA8-63B641092D5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1251" y="2487656"/>
            <a:ext cx="914400" cy="914400"/>
          </a:xfrm>
          <a:prstGeom prst="rect">
            <a:avLst/>
          </a:prstGeom>
        </p:spPr>
      </p:pic>
      <p:sp>
        <p:nvSpPr>
          <p:cNvPr id="21" name="TextBox 20">
            <a:extLst>
              <a:ext uri="{FF2B5EF4-FFF2-40B4-BE49-F238E27FC236}">
                <a16:creationId xmlns:a16="http://schemas.microsoft.com/office/drawing/2014/main" id="{2FF7EE09-E9EF-7524-812B-5759594A2C02}"/>
              </a:ext>
            </a:extLst>
          </p:cNvPr>
          <p:cNvSpPr txBox="1"/>
          <p:nvPr/>
        </p:nvSpPr>
        <p:spPr>
          <a:xfrm>
            <a:off x="5563145" y="2662398"/>
            <a:ext cx="489236" cy="707886"/>
          </a:xfrm>
          <a:prstGeom prst="rect">
            <a:avLst/>
          </a:prstGeom>
          <a:noFill/>
        </p:spPr>
        <p:txBody>
          <a:bodyPr wrap="none" rtlCol="0">
            <a:spAutoFit/>
          </a:bodyPr>
          <a:lstStyle/>
          <a:p>
            <a:r>
              <a:rPr lang="el-GR" sz="4000" b="1" dirty="0"/>
              <a:t>α</a:t>
            </a:r>
            <a:endParaRPr lang="en-GB" sz="4000" b="1" dirty="0"/>
          </a:p>
        </p:txBody>
      </p:sp>
      <p:sp>
        <p:nvSpPr>
          <p:cNvPr id="24" name="TextBox 23">
            <a:extLst>
              <a:ext uri="{FF2B5EF4-FFF2-40B4-BE49-F238E27FC236}">
                <a16:creationId xmlns:a16="http://schemas.microsoft.com/office/drawing/2014/main" id="{7DFAD9F4-37B5-801F-9DD3-3E4599C7356F}"/>
              </a:ext>
            </a:extLst>
          </p:cNvPr>
          <p:cNvSpPr txBox="1"/>
          <p:nvPr/>
        </p:nvSpPr>
        <p:spPr>
          <a:xfrm>
            <a:off x="1727014" y="3454177"/>
            <a:ext cx="1362874" cy="646331"/>
          </a:xfrm>
          <a:prstGeom prst="rect">
            <a:avLst/>
          </a:prstGeom>
          <a:noFill/>
        </p:spPr>
        <p:txBody>
          <a:bodyPr wrap="none" rtlCol="0">
            <a:spAutoFit/>
          </a:bodyPr>
          <a:lstStyle/>
          <a:p>
            <a:pPr algn="ctr"/>
            <a:r>
              <a:rPr lang="en-GB" dirty="0"/>
              <a:t>Windspeed </a:t>
            </a:r>
          </a:p>
          <a:p>
            <a:pPr algn="ctr"/>
            <a:r>
              <a:rPr lang="en-GB" dirty="0"/>
              <a:t>Height</a:t>
            </a:r>
          </a:p>
        </p:txBody>
      </p:sp>
      <p:sp>
        <p:nvSpPr>
          <p:cNvPr id="25" name="TextBox 24">
            <a:extLst>
              <a:ext uri="{FF2B5EF4-FFF2-40B4-BE49-F238E27FC236}">
                <a16:creationId xmlns:a16="http://schemas.microsoft.com/office/drawing/2014/main" id="{240E09F3-973A-8989-9B34-96D39F3DD409}"/>
              </a:ext>
            </a:extLst>
          </p:cNvPr>
          <p:cNvSpPr txBox="1"/>
          <p:nvPr/>
        </p:nvSpPr>
        <p:spPr>
          <a:xfrm>
            <a:off x="5487384" y="3467806"/>
            <a:ext cx="760144" cy="369332"/>
          </a:xfrm>
          <a:prstGeom prst="rect">
            <a:avLst/>
          </a:prstGeom>
          <a:noFill/>
        </p:spPr>
        <p:txBody>
          <a:bodyPr wrap="none" rtlCol="0">
            <a:spAutoFit/>
          </a:bodyPr>
          <a:lstStyle/>
          <a:p>
            <a:r>
              <a:rPr lang="en-GB" dirty="0"/>
              <a:t>Alpha</a:t>
            </a:r>
          </a:p>
        </p:txBody>
      </p:sp>
      <p:sp>
        <p:nvSpPr>
          <p:cNvPr id="26" name="TextBox 25">
            <a:extLst>
              <a:ext uri="{FF2B5EF4-FFF2-40B4-BE49-F238E27FC236}">
                <a16:creationId xmlns:a16="http://schemas.microsoft.com/office/drawing/2014/main" id="{2A17E792-BA18-5867-6BFD-C19BE8B4A9BA}"/>
              </a:ext>
            </a:extLst>
          </p:cNvPr>
          <p:cNvSpPr txBox="1"/>
          <p:nvPr/>
        </p:nvSpPr>
        <p:spPr>
          <a:xfrm>
            <a:off x="7264029" y="3516985"/>
            <a:ext cx="843180" cy="646331"/>
          </a:xfrm>
          <a:prstGeom prst="rect">
            <a:avLst/>
          </a:prstGeom>
          <a:noFill/>
        </p:spPr>
        <p:txBody>
          <a:bodyPr wrap="none" rtlCol="0">
            <a:spAutoFit/>
          </a:bodyPr>
          <a:lstStyle/>
          <a:p>
            <a:r>
              <a:rPr lang="en-GB" dirty="0"/>
              <a:t>Power </a:t>
            </a:r>
          </a:p>
          <a:p>
            <a:pPr algn="ctr"/>
            <a:r>
              <a:rPr lang="en-GB" dirty="0"/>
              <a:t>curve</a:t>
            </a:r>
          </a:p>
        </p:txBody>
      </p:sp>
      <p:sp>
        <p:nvSpPr>
          <p:cNvPr id="27" name="TextBox 26">
            <a:extLst>
              <a:ext uri="{FF2B5EF4-FFF2-40B4-BE49-F238E27FC236}">
                <a16:creationId xmlns:a16="http://schemas.microsoft.com/office/drawing/2014/main" id="{DEA80803-7BAF-67D9-B3E2-31A22DC0BD05}"/>
              </a:ext>
            </a:extLst>
          </p:cNvPr>
          <p:cNvSpPr txBox="1"/>
          <p:nvPr/>
        </p:nvSpPr>
        <p:spPr>
          <a:xfrm>
            <a:off x="8993260" y="3707606"/>
            <a:ext cx="1105495" cy="369332"/>
          </a:xfrm>
          <a:prstGeom prst="rect">
            <a:avLst/>
          </a:prstGeom>
          <a:noFill/>
        </p:spPr>
        <p:txBody>
          <a:bodyPr wrap="none" rtlCol="0">
            <a:spAutoFit/>
          </a:bodyPr>
          <a:lstStyle/>
          <a:p>
            <a:r>
              <a:rPr lang="en-GB" dirty="0"/>
              <a:t>Timestep</a:t>
            </a:r>
          </a:p>
        </p:txBody>
      </p:sp>
      <p:sp>
        <p:nvSpPr>
          <p:cNvPr id="28" name="Content Placeholder 2">
            <a:extLst>
              <a:ext uri="{FF2B5EF4-FFF2-40B4-BE49-F238E27FC236}">
                <a16:creationId xmlns:a16="http://schemas.microsoft.com/office/drawing/2014/main" id="{73AEF16B-D9B8-2B3A-E7EA-0B9CFDEC0EA0}"/>
              </a:ext>
            </a:extLst>
          </p:cNvPr>
          <p:cNvSpPr txBox="1">
            <a:spLocks/>
          </p:cNvSpPr>
          <p:nvPr/>
        </p:nvSpPr>
        <p:spPr>
          <a:xfrm>
            <a:off x="968829" y="1805178"/>
            <a:ext cx="10930262" cy="4399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This simple model has </a:t>
            </a:r>
            <a:r>
              <a:rPr lang="en-GB" sz="2000" dirty="0">
                <a:solidFill>
                  <a:schemeClr val="accent6">
                    <a:lumMod val="75000"/>
                  </a:schemeClr>
                </a:solidFill>
              </a:rPr>
              <a:t>5 parameters </a:t>
            </a:r>
            <a:r>
              <a:rPr lang="en-GB" sz="2000" dirty="0"/>
              <a:t>which control the transformation of </a:t>
            </a:r>
            <a:r>
              <a:rPr lang="en-GB" sz="2000" b="1" dirty="0"/>
              <a:t>wind speed </a:t>
            </a:r>
            <a:r>
              <a:rPr lang="en-GB" sz="2000" dirty="0"/>
              <a:t>into </a:t>
            </a:r>
            <a:r>
              <a:rPr lang="en-GB" sz="2000" b="1" dirty="0"/>
              <a:t>wind power</a:t>
            </a:r>
            <a:r>
              <a:rPr lang="en-GB" sz="2000" dirty="0"/>
              <a:t>.</a:t>
            </a:r>
          </a:p>
          <a:p>
            <a:pPr marL="0" indent="0">
              <a:buFont typeface="Arial" panose="020B0604020202020204" pitchFamily="34" charset="0"/>
              <a:buNone/>
            </a:pPr>
            <a:endParaRPr lang="en-GB" dirty="0"/>
          </a:p>
        </p:txBody>
      </p:sp>
      <p:sp>
        <p:nvSpPr>
          <p:cNvPr id="29" name="TextBox 28">
            <a:extLst>
              <a:ext uri="{FF2B5EF4-FFF2-40B4-BE49-F238E27FC236}">
                <a16:creationId xmlns:a16="http://schemas.microsoft.com/office/drawing/2014/main" id="{7966773B-43A9-A1A5-69CD-60B27C31D227}"/>
              </a:ext>
            </a:extLst>
          </p:cNvPr>
          <p:cNvSpPr txBox="1"/>
          <p:nvPr/>
        </p:nvSpPr>
        <p:spPr>
          <a:xfrm>
            <a:off x="1609431" y="4848558"/>
            <a:ext cx="1480457" cy="369332"/>
          </a:xfrm>
          <a:prstGeom prst="rect">
            <a:avLst/>
          </a:prstGeom>
          <a:noFill/>
        </p:spPr>
        <p:txBody>
          <a:bodyPr wrap="square" rtlCol="0">
            <a:spAutoFit/>
          </a:bodyPr>
          <a:lstStyle/>
          <a:p>
            <a:r>
              <a:rPr lang="en-GB" dirty="0"/>
              <a:t>10m or 100m </a:t>
            </a:r>
          </a:p>
        </p:txBody>
      </p:sp>
      <p:sp>
        <p:nvSpPr>
          <p:cNvPr id="30" name="TextBox 29">
            <a:extLst>
              <a:ext uri="{FF2B5EF4-FFF2-40B4-BE49-F238E27FC236}">
                <a16:creationId xmlns:a16="http://schemas.microsoft.com/office/drawing/2014/main" id="{6593C18E-0629-9CB6-260B-A1BCC20BAF99}"/>
              </a:ext>
            </a:extLst>
          </p:cNvPr>
          <p:cNvSpPr txBox="1"/>
          <p:nvPr/>
        </p:nvSpPr>
        <p:spPr>
          <a:xfrm>
            <a:off x="3619659" y="4848558"/>
            <a:ext cx="1480457" cy="369332"/>
          </a:xfrm>
          <a:prstGeom prst="rect">
            <a:avLst/>
          </a:prstGeom>
          <a:noFill/>
        </p:spPr>
        <p:txBody>
          <a:bodyPr wrap="square" rtlCol="0">
            <a:spAutoFit/>
          </a:bodyPr>
          <a:lstStyle/>
          <a:p>
            <a:r>
              <a:rPr lang="en-GB" dirty="0"/>
              <a:t>1940-2023</a:t>
            </a:r>
          </a:p>
        </p:txBody>
      </p:sp>
      <p:sp>
        <p:nvSpPr>
          <p:cNvPr id="31" name="TextBox 30">
            <a:extLst>
              <a:ext uri="{FF2B5EF4-FFF2-40B4-BE49-F238E27FC236}">
                <a16:creationId xmlns:a16="http://schemas.microsoft.com/office/drawing/2014/main" id="{134F9754-5B4D-E786-7E83-3926F8C81ECC}"/>
              </a:ext>
            </a:extLst>
          </p:cNvPr>
          <p:cNvSpPr txBox="1"/>
          <p:nvPr/>
        </p:nvSpPr>
        <p:spPr>
          <a:xfrm>
            <a:off x="5312152" y="4848558"/>
            <a:ext cx="1480457" cy="369332"/>
          </a:xfrm>
          <a:prstGeom prst="rect">
            <a:avLst/>
          </a:prstGeom>
          <a:noFill/>
        </p:spPr>
        <p:txBody>
          <a:bodyPr wrap="square" rtlCol="0">
            <a:spAutoFit/>
          </a:bodyPr>
          <a:lstStyle/>
          <a:p>
            <a:r>
              <a:rPr lang="en-GB" dirty="0"/>
              <a:t>0.05 - 0.23 </a:t>
            </a:r>
          </a:p>
        </p:txBody>
      </p:sp>
      <p:sp>
        <p:nvSpPr>
          <p:cNvPr id="34" name="TextBox 33">
            <a:extLst>
              <a:ext uri="{FF2B5EF4-FFF2-40B4-BE49-F238E27FC236}">
                <a16:creationId xmlns:a16="http://schemas.microsoft.com/office/drawing/2014/main" id="{8581A4D1-2392-2D6D-9828-06CCA83D70B8}"/>
              </a:ext>
            </a:extLst>
          </p:cNvPr>
          <p:cNvSpPr txBox="1"/>
          <p:nvPr/>
        </p:nvSpPr>
        <p:spPr>
          <a:xfrm>
            <a:off x="7087612" y="4848558"/>
            <a:ext cx="1314349" cy="646331"/>
          </a:xfrm>
          <a:prstGeom prst="rect">
            <a:avLst/>
          </a:prstGeom>
          <a:noFill/>
        </p:spPr>
        <p:txBody>
          <a:bodyPr wrap="square" rtlCol="0">
            <a:spAutoFit/>
          </a:bodyPr>
          <a:lstStyle/>
          <a:p>
            <a:pPr algn="ctr"/>
            <a:r>
              <a:rPr lang="en-GB" dirty="0"/>
              <a:t>19 power curves</a:t>
            </a:r>
          </a:p>
        </p:txBody>
      </p:sp>
      <p:sp>
        <p:nvSpPr>
          <p:cNvPr id="35" name="TextBox 34">
            <a:extLst>
              <a:ext uri="{FF2B5EF4-FFF2-40B4-BE49-F238E27FC236}">
                <a16:creationId xmlns:a16="http://schemas.microsoft.com/office/drawing/2014/main" id="{4182C284-33CD-0AE3-77B5-C2B57E4A571F}"/>
              </a:ext>
            </a:extLst>
          </p:cNvPr>
          <p:cNvSpPr txBox="1"/>
          <p:nvPr/>
        </p:nvSpPr>
        <p:spPr>
          <a:xfrm>
            <a:off x="8805778" y="4946123"/>
            <a:ext cx="1480457" cy="1200329"/>
          </a:xfrm>
          <a:prstGeom prst="rect">
            <a:avLst/>
          </a:prstGeom>
          <a:noFill/>
        </p:spPr>
        <p:txBody>
          <a:bodyPr wrap="square" rtlCol="0">
            <a:spAutoFit/>
          </a:bodyPr>
          <a:lstStyle/>
          <a:p>
            <a:pPr algn="ctr"/>
            <a:r>
              <a:rPr lang="en-GB" dirty="0"/>
              <a:t>Daily</a:t>
            </a:r>
          </a:p>
          <a:p>
            <a:pPr algn="ctr"/>
            <a:r>
              <a:rPr lang="en-GB" dirty="0"/>
              <a:t>6 hour Midnight Hourly </a:t>
            </a:r>
          </a:p>
        </p:txBody>
      </p:sp>
      <p:cxnSp>
        <p:nvCxnSpPr>
          <p:cNvPr id="37" name="Straight Arrow Connector 36">
            <a:extLst>
              <a:ext uri="{FF2B5EF4-FFF2-40B4-BE49-F238E27FC236}">
                <a16:creationId xmlns:a16="http://schemas.microsoft.com/office/drawing/2014/main" id="{643C758A-D30F-E1E7-6F67-F559A063F0A1}"/>
              </a:ext>
            </a:extLst>
          </p:cNvPr>
          <p:cNvCxnSpPr>
            <a:cxnSpLocks/>
          </p:cNvCxnSpPr>
          <p:nvPr/>
        </p:nvCxnSpPr>
        <p:spPr>
          <a:xfrm>
            <a:off x="2407716" y="4302104"/>
            <a:ext cx="0" cy="4209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54F0D3B-9FD2-AB2A-FABB-853DF80550E2}"/>
              </a:ext>
            </a:extLst>
          </p:cNvPr>
          <p:cNvCxnSpPr>
            <a:cxnSpLocks/>
          </p:cNvCxnSpPr>
          <p:nvPr/>
        </p:nvCxnSpPr>
        <p:spPr>
          <a:xfrm>
            <a:off x="5949564" y="4309617"/>
            <a:ext cx="0" cy="4209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DC8E290-AA0E-A44A-0986-D6B964445909}"/>
              </a:ext>
            </a:extLst>
          </p:cNvPr>
          <p:cNvCxnSpPr>
            <a:cxnSpLocks/>
          </p:cNvCxnSpPr>
          <p:nvPr/>
        </p:nvCxnSpPr>
        <p:spPr>
          <a:xfrm>
            <a:off x="7685619" y="4337008"/>
            <a:ext cx="0" cy="4209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11261F6-6726-45E9-5188-8140F55A364D}"/>
              </a:ext>
            </a:extLst>
          </p:cNvPr>
          <p:cNvCxnSpPr>
            <a:cxnSpLocks/>
          </p:cNvCxnSpPr>
          <p:nvPr/>
        </p:nvCxnSpPr>
        <p:spPr>
          <a:xfrm>
            <a:off x="9546006" y="4337008"/>
            <a:ext cx="0" cy="4209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BC12048-F370-C681-3209-407FD2F94623}"/>
              </a:ext>
            </a:extLst>
          </p:cNvPr>
          <p:cNvCxnSpPr>
            <a:cxnSpLocks/>
          </p:cNvCxnSpPr>
          <p:nvPr/>
        </p:nvCxnSpPr>
        <p:spPr>
          <a:xfrm>
            <a:off x="4359887" y="4302104"/>
            <a:ext cx="0" cy="42091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2B93F38-B73E-5AFF-7720-46B18CDCBDB3}"/>
              </a:ext>
            </a:extLst>
          </p:cNvPr>
          <p:cNvSpPr txBox="1"/>
          <p:nvPr/>
        </p:nvSpPr>
        <p:spPr>
          <a:xfrm>
            <a:off x="2938399" y="5761620"/>
            <a:ext cx="5463562" cy="369332"/>
          </a:xfrm>
          <a:prstGeom prst="rect">
            <a:avLst/>
          </a:prstGeom>
          <a:noFill/>
        </p:spPr>
        <p:txBody>
          <a:bodyPr wrap="square" rtlCol="0">
            <a:spAutoFit/>
          </a:bodyPr>
          <a:lstStyle/>
          <a:p>
            <a:r>
              <a:rPr lang="en-GB" b="1" dirty="0"/>
              <a:t>Output: </a:t>
            </a:r>
            <a:r>
              <a:rPr lang="en-GB" dirty="0"/>
              <a:t>Mean wind power (generated in chosen year)</a:t>
            </a:r>
          </a:p>
        </p:txBody>
      </p:sp>
      <p:pic>
        <p:nvPicPr>
          <p:cNvPr id="4" name="Picture 2">
            <a:extLst>
              <a:ext uri="{FF2B5EF4-FFF2-40B4-BE49-F238E27FC236}">
                <a16:creationId xmlns:a16="http://schemas.microsoft.com/office/drawing/2014/main" id="{15F6E0A4-B646-69EE-6121-D0DAB3B183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Newcastle University Logo and symbol, meaning, history, PNG, brand">
            <a:extLst>
              <a:ext uri="{FF2B5EF4-FFF2-40B4-BE49-F238E27FC236}">
                <a16:creationId xmlns:a16="http://schemas.microsoft.com/office/drawing/2014/main" id="{214EE262-19CB-8AE5-8688-8EABF79AF7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ata &amp; Analytics Facility for National Infrastructure | The Alan Turing  Institute">
            <a:extLst>
              <a:ext uri="{FF2B5EF4-FFF2-40B4-BE49-F238E27FC236}">
                <a16:creationId xmlns:a16="http://schemas.microsoft.com/office/drawing/2014/main" id="{233B0A31-7F69-0206-FD93-34EA46AF2AF7}"/>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8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A6749EC-E3DB-C37A-533A-08E2484E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4D1DE5-092F-D130-7342-955FC5CF40AE}"/>
              </a:ext>
            </a:extLst>
          </p:cNvPr>
          <p:cNvSpPr>
            <a:spLocks noGrp="1"/>
          </p:cNvSpPr>
          <p:nvPr>
            <p:ph type="title"/>
          </p:nvPr>
        </p:nvSpPr>
        <p:spPr/>
        <p:txBody>
          <a:bodyPr>
            <a:normAutofit/>
          </a:bodyPr>
          <a:lstStyle/>
          <a:p>
            <a:r>
              <a:rPr lang="en-GB" sz="4000" dirty="0"/>
              <a:t>UQ&amp;SA application to a </a:t>
            </a:r>
            <a:br>
              <a:rPr lang="en-GB" sz="4000" dirty="0"/>
            </a:br>
            <a:r>
              <a:rPr lang="en-GB" sz="4000" dirty="0"/>
              <a:t>wind power model </a:t>
            </a:r>
          </a:p>
        </p:txBody>
      </p:sp>
      <p:pic>
        <p:nvPicPr>
          <p:cNvPr id="4" name="Content Placeholder 4">
            <a:extLst>
              <a:ext uri="{FF2B5EF4-FFF2-40B4-BE49-F238E27FC236}">
                <a16:creationId xmlns:a16="http://schemas.microsoft.com/office/drawing/2014/main" id="{646E9AF3-1193-A1AE-186F-DD648E67E36A}"/>
              </a:ext>
            </a:extLst>
          </p:cNvPr>
          <p:cNvPicPr>
            <a:picLocks noChangeAspect="1"/>
          </p:cNvPicPr>
          <p:nvPr/>
        </p:nvPicPr>
        <p:blipFill rotWithShape="1">
          <a:blip r:embed="rId4">
            <a:extLst>
              <a:ext uri="{28A0092B-C50C-407E-A947-70E740481C1C}">
                <a14:useLocalDpi xmlns:a14="http://schemas.microsoft.com/office/drawing/2010/main" val="0"/>
              </a:ext>
            </a:extLst>
          </a:blip>
          <a:srcRect l="5703" t="7953" r="7428" b="6457"/>
          <a:stretch/>
        </p:blipFill>
        <p:spPr>
          <a:xfrm>
            <a:off x="7443786" y="180201"/>
            <a:ext cx="4371976" cy="5660406"/>
          </a:xfrm>
          <a:prstGeom prst="rect">
            <a:avLst/>
          </a:prstGeom>
        </p:spPr>
      </p:pic>
      <p:sp>
        <p:nvSpPr>
          <p:cNvPr id="5" name="TextBox 4">
            <a:extLst>
              <a:ext uri="{FF2B5EF4-FFF2-40B4-BE49-F238E27FC236}">
                <a16:creationId xmlns:a16="http://schemas.microsoft.com/office/drawing/2014/main" id="{C5594A80-B57C-5B7A-9BAC-1085B80B953D}"/>
              </a:ext>
            </a:extLst>
          </p:cNvPr>
          <p:cNvSpPr txBox="1"/>
          <p:nvPr/>
        </p:nvSpPr>
        <p:spPr>
          <a:xfrm>
            <a:off x="7624761" y="1830581"/>
            <a:ext cx="1571625" cy="276999"/>
          </a:xfrm>
          <a:prstGeom prst="rect">
            <a:avLst/>
          </a:prstGeom>
          <a:solidFill>
            <a:schemeClr val="bg1"/>
          </a:solidFill>
        </p:spPr>
        <p:txBody>
          <a:bodyPr wrap="square" rtlCol="0">
            <a:spAutoFit/>
          </a:bodyPr>
          <a:lstStyle/>
          <a:p>
            <a:r>
              <a:rPr lang="en-GB" sz="1200" dirty="0"/>
              <a:t>10m</a:t>
            </a:r>
          </a:p>
        </p:txBody>
      </p:sp>
      <p:sp>
        <p:nvSpPr>
          <p:cNvPr id="6" name="TextBox 5">
            <a:extLst>
              <a:ext uri="{FF2B5EF4-FFF2-40B4-BE49-F238E27FC236}">
                <a16:creationId xmlns:a16="http://schemas.microsoft.com/office/drawing/2014/main" id="{46102835-C056-95AB-451F-6068A1715D7D}"/>
              </a:ext>
            </a:extLst>
          </p:cNvPr>
          <p:cNvSpPr txBox="1"/>
          <p:nvPr/>
        </p:nvSpPr>
        <p:spPr>
          <a:xfrm>
            <a:off x="9048748" y="1830581"/>
            <a:ext cx="581026" cy="276999"/>
          </a:xfrm>
          <a:prstGeom prst="rect">
            <a:avLst/>
          </a:prstGeom>
          <a:solidFill>
            <a:schemeClr val="bg1"/>
          </a:solidFill>
        </p:spPr>
        <p:txBody>
          <a:bodyPr wrap="square" rtlCol="0">
            <a:spAutoFit/>
          </a:bodyPr>
          <a:lstStyle/>
          <a:p>
            <a:r>
              <a:rPr lang="en-GB" sz="1200" dirty="0"/>
              <a:t>100m</a:t>
            </a:r>
          </a:p>
        </p:txBody>
      </p:sp>
      <p:sp>
        <p:nvSpPr>
          <p:cNvPr id="7" name="TextBox 6">
            <a:extLst>
              <a:ext uri="{FF2B5EF4-FFF2-40B4-BE49-F238E27FC236}">
                <a16:creationId xmlns:a16="http://schemas.microsoft.com/office/drawing/2014/main" id="{1091E697-C955-5B0B-2DF0-568F6AA4B4B4}"/>
              </a:ext>
            </a:extLst>
          </p:cNvPr>
          <p:cNvSpPr txBox="1"/>
          <p:nvPr/>
        </p:nvSpPr>
        <p:spPr>
          <a:xfrm>
            <a:off x="9834560" y="1830581"/>
            <a:ext cx="2095502" cy="276999"/>
          </a:xfrm>
          <a:prstGeom prst="rect">
            <a:avLst/>
          </a:prstGeom>
          <a:solidFill>
            <a:schemeClr val="bg1"/>
          </a:solidFill>
        </p:spPr>
        <p:txBody>
          <a:bodyPr wrap="square" rtlCol="0">
            <a:spAutoFit/>
          </a:bodyPr>
          <a:lstStyle/>
          <a:p>
            <a:r>
              <a:rPr lang="en-GB" sz="1200" dirty="0"/>
              <a:t>Hourly    6h        daily midnight</a:t>
            </a:r>
          </a:p>
        </p:txBody>
      </p:sp>
      <p:sp>
        <p:nvSpPr>
          <p:cNvPr id="8" name="TextBox 7">
            <a:extLst>
              <a:ext uri="{FF2B5EF4-FFF2-40B4-BE49-F238E27FC236}">
                <a16:creationId xmlns:a16="http://schemas.microsoft.com/office/drawing/2014/main" id="{A5717A3F-2E1D-4CCE-5F27-634B31D5F72A}"/>
              </a:ext>
            </a:extLst>
          </p:cNvPr>
          <p:cNvSpPr txBox="1"/>
          <p:nvPr/>
        </p:nvSpPr>
        <p:spPr>
          <a:xfrm rot="16200000">
            <a:off x="6231538" y="2559228"/>
            <a:ext cx="2014924" cy="338554"/>
          </a:xfrm>
          <a:prstGeom prst="rect">
            <a:avLst/>
          </a:prstGeom>
          <a:solidFill>
            <a:schemeClr val="bg1"/>
          </a:solidFill>
        </p:spPr>
        <p:txBody>
          <a:bodyPr wrap="square" rtlCol="0">
            <a:spAutoFit/>
          </a:bodyPr>
          <a:lstStyle/>
          <a:p>
            <a:r>
              <a:rPr lang="en-GB" sz="1600" dirty="0"/>
              <a:t>Mean wind power </a:t>
            </a:r>
          </a:p>
        </p:txBody>
      </p:sp>
      <p:sp>
        <p:nvSpPr>
          <p:cNvPr id="10" name="Rectangle 9">
            <a:extLst>
              <a:ext uri="{FF2B5EF4-FFF2-40B4-BE49-F238E27FC236}">
                <a16:creationId xmlns:a16="http://schemas.microsoft.com/office/drawing/2014/main" id="{3BF92620-C629-FB38-2C83-CCC422FA05DB}"/>
              </a:ext>
            </a:extLst>
          </p:cNvPr>
          <p:cNvSpPr/>
          <p:nvPr/>
        </p:nvSpPr>
        <p:spPr>
          <a:xfrm>
            <a:off x="9629774" y="3992756"/>
            <a:ext cx="2366963" cy="1978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4">
            <a:extLst>
              <a:ext uri="{FF2B5EF4-FFF2-40B4-BE49-F238E27FC236}">
                <a16:creationId xmlns:a16="http://schemas.microsoft.com/office/drawing/2014/main" id="{89233769-2C9F-1560-E2CE-D906E0BE60EE}"/>
              </a:ext>
            </a:extLst>
          </p:cNvPr>
          <p:cNvPicPr>
            <a:picLocks noChangeAspect="1"/>
          </p:cNvPicPr>
          <p:nvPr/>
        </p:nvPicPr>
        <p:blipFill rotWithShape="1">
          <a:blip r:embed="rId5">
            <a:extLst>
              <a:ext uri="{28A0092B-C50C-407E-A947-70E740481C1C}">
                <a14:useLocalDpi xmlns:a14="http://schemas.microsoft.com/office/drawing/2010/main" val="0"/>
              </a:ext>
            </a:extLst>
          </a:blip>
          <a:srcRect l="62973" r="9239"/>
          <a:stretch/>
        </p:blipFill>
        <p:spPr>
          <a:xfrm>
            <a:off x="1512952" y="2107580"/>
            <a:ext cx="3600450" cy="3104312"/>
          </a:xfrm>
          <a:prstGeom prst="rect">
            <a:avLst/>
          </a:prstGeom>
        </p:spPr>
      </p:pic>
      <p:sp>
        <p:nvSpPr>
          <p:cNvPr id="14" name="TextBox 13">
            <a:extLst>
              <a:ext uri="{FF2B5EF4-FFF2-40B4-BE49-F238E27FC236}">
                <a16:creationId xmlns:a16="http://schemas.microsoft.com/office/drawing/2014/main" id="{F62AD9DE-8605-60E1-63DB-47DC39E11FDD}"/>
              </a:ext>
            </a:extLst>
          </p:cNvPr>
          <p:cNvSpPr txBox="1"/>
          <p:nvPr/>
        </p:nvSpPr>
        <p:spPr>
          <a:xfrm>
            <a:off x="1974914" y="4932899"/>
            <a:ext cx="3228975" cy="276999"/>
          </a:xfrm>
          <a:prstGeom prst="rect">
            <a:avLst/>
          </a:prstGeom>
          <a:solidFill>
            <a:schemeClr val="bg1"/>
          </a:solidFill>
        </p:spPr>
        <p:txBody>
          <a:bodyPr wrap="square" rtlCol="0">
            <a:spAutoFit/>
          </a:bodyPr>
          <a:lstStyle/>
          <a:p>
            <a:r>
              <a:rPr lang="en-GB" sz="1200" dirty="0"/>
              <a:t>Wind height  Year    Timestep PC       Alpha</a:t>
            </a:r>
          </a:p>
        </p:txBody>
      </p:sp>
      <p:sp>
        <p:nvSpPr>
          <p:cNvPr id="3" name="Oval 2">
            <a:extLst>
              <a:ext uri="{FF2B5EF4-FFF2-40B4-BE49-F238E27FC236}">
                <a16:creationId xmlns:a16="http://schemas.microsoft.com/office/drawing/2014/main" id="{4B7A0230-53BD-0061-430F-32DAF8517406}"/>
              </a:ext>
            </a:extLst>
          </p:cNvPr>
          <p:cNvSpPr/>
          <p:nvPr/>
        </p:nvSpPr>
        <p:spPr>
          <a:xfrm>
            <a:off x="3577496" y="3586976"/>
            <a:ext cx="939800" cy="571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FFAA3246-7E66-7BD5-F8D1-A11A834EF070}"/>
              </a:ext>
            </a:extLst>
          </p:cNvPr>
          <p:cNvCxnSpPr>
            <a:cxnSpLocks/>
            <a:endCxn id="15" idx="0"/>
          </p:cNvCxnSpPr>
          <p:nvPr/>
        </p:nvCxnSpPr>
        <p:spPr>
          <a:xfrm>
            <a:off x="4085496" y="4158476"/>
            <a:ext cx="1169981" cy="13142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7D23B07-E1AB-F52F-C766-A73D60806C9D}"/>
              </a:ext>
            </a:extLst>
          </p:cNvPr>
          <p:cNvSpPr txBox="1"/>
          <p:nvPr/>
        </p:nvSpPr>
        <p:spPr>
          <a:xfrm>
            <a:off x="3640989" y="5472747"/>
            <a:ext cx="3228975" cy="1200329"/>
          </a:xfrm>
          <a:prstGeom prst="rect">
            <a:avLst/>
          </a:prstGeom>
          <a:noFill/>
        </p:spPr>
        <p:txBody>
          <a:bodyPr wrap="square" rtlCol="0">
            <a:spAutoFit/>
          </a:bodyPr>
          <a:lstStyle/>
          <a:p>
            <a:pPr algn="ctr"/>
            <a:r>
              <a:rPr lang="en-GB" dirty="0"/>
              <a:t>To reduce uncertainty in model outputs we should focus on selecting the appropriate power curve</a:t>
            </a:r>
          </a:p>
        </p:txBody>
      </p:sp>
      <p:sp>
        <p:nvSpPr>
          <p:cNvPr id="12" name="TextBox 11">
            <a:extLst>
              <a:ext uri="{FF2B5EF4-FFF2-40B4-BE49-F238E27FC236}">
                <a16:creationId xmlns:a16="http://schemas.microsoft.com/office/drawing/2014/main" id="{644E8CC0-3058-984E-4C3A-05E5708A3FBA}"/>
              </a:ext>
            </a:extLst>
          </p:cNvPr>
          <p:cNvSpPr txBox="1"/>
          <p:nvPr/>
        </p:nvSpPr>
        <p:spPr>
          <a:xfrm>
            <a:off x="7704632" y="5703759"/>
            <a:ext cx="1933577" cy="461665"/>
          </a:xfrm>
          <a:prstGeom prst="rect">
            <a:avLst/>
          </a:prstGeom>
          <a:solidFill>
            <a:schemeClr val="bg1"/>
          </a:solidFill>
        </p:spPr>
        <p:txBody>
          <a:bodyPr wrap="square" rtlCol="0">
            <a:spAutoFit/>
          </a:bodyPr>
          <a:lstStyle/>
          <a:p>
            <a:pPr algn="ctr"/>
            <a:r>
              <a:rPr lang="en-US" sz="1200" dirty="0"/>
              <a:t>Shape descriptor (power at 7m/s)</a:t>
            </a:r>
            <a:endParaRPr lang="en-GB" sz="1200" dirty="0"/>
          </a:p>
        </p:txBody>
      </p:sp>
      <p:pic>
        <p:nvPicPr>
          <p:cNvPr id="16" name="Picture 3" descr="Newcastle University Logo and symbol, meaning, history, PNG, brand">
            <a:extLst>
              <a:ext uri="{FF2B5EF4-FFF2-40B4-BE49-F238E27FC236}">
                <a16:creationId xmlns:a16="http://schemas.microsoft.com/office/drawing/2014/main" id="{A61CCFFA-6E19-867F-AFF4-BFF377B3A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ata &amp; Analytics Facility for National Infrastructure | The Alan Turing  Institute">
            <a:extLst>
              <a:ext uri="{FF2B5EF4-FFF2-40B4-BE49-F238E27FC236}">
                <a16:creationId xmlns:a16="http://schemas.microsoft.com/office/drawing/2014/main" id="{0034EDE5-136C-07E5-2365-A4081AFDFBB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9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3A9D-1377-5EBF-F770-E2C5E259C4EE}"/>
              </a:ext>
            </a:extLst>
          </p:cNvPr>
          <p:cNvSpPr>
            <a:spLocks noGrp="1"/>
          </p:cNvSpPr>
          <p:nvPr>
            <p:ph type="title"/>
          </p:nvPr>
        </p:nvSpPr>
        <p:spPr>
          <a:xfrm>
            <a:off x="838200" y="365125"/>
            <a:ext cx="10711248" cy="1346157"/>
          </a:xfrm>
        </p:spPr>
        <p:txBody>
          <a:bodyPr>
            <a:normAutofit/>
          </a:bodyPr>
          <a:lstStyle/>
          <a:p>
            <a:r>
              <a:rPr lang="en-US" sz="4000" dirty="0"/>
              <a:t>Dissemination and community engagement </a:t>
            </a:r>
          </a:p>
        </p:txBody>
      </p:sp>
      <p:sp>
        <p:nvSpPr>
          <p:cNvPr id="3" name="Content Placeholder 2">
            <a:extLst>
              <a:ext uri="{FF2B5EF4-FFF2-40B4-BE49-F238E27FC236}">
                <a16:creationId xmlns:a16="http://schemas.microsoft.com/office/drawing/2014/main" id="{A6E57A80-3B5A-87C4-AF5B-1B608F44E467}"/>
              </a:ext>
            </a:extLst>
          </p:cNvPr>
          <p:cNvSpPr>
            <a:spLocks noGrp="1"/>
          </p:cNvSpPr>
          <p:nvPr>
            <p:ph idx="1"/>
          </p:nvPr>
        </p:nvSpPr>
        <p:spPr>
          <a:xfrm>
            <a:off x="838200" y="1825625"/>
            <a:ext cx="7185660" cy="4351338"/>
          </a:xfrm>
        </p:spPr>
        <p:txBody>
          <a:bodyPr vert="horz" lIns="91440" tIns="45720" rIns="91440" bIns="45720" rtlCol="0" anchor="t">
            <a:normAutofit/>
          </a:bodyPr>
          <a:lstStyle/>
          <a:p>
            <a:pPr marL="0" indent="0">
              <a:buNone/>
            </a:pPr>
            <a:r>
              <a:rPr lang="en-GB" sz="1800" dirty="0"/>
              <a:t>Project aims and results so far have been presented at several conferences - </a:t>
            </a:r>
            <a:r>
              <a:rPr lang="en-GB" sz="1800" dirty="0">
                <a:solidFill>
                  <a:srgbClr val="C00000"/>
                </a:solidFill>
              </a:rPr>
              <a:t>Risk and Resilience Day 2024, Climate Impacts Conference 2024</a:t>
            </a:r>
            <a:endParaRPr lang="en-US" sz="1800" dirty="0">
              <a:solidFill>
                <a:srgbClr val="C00000"/>
              </a:solidFill>
            </a:endParaRPr>
          </a:p>
          <a:p>
            <a:pPr marL="0" indent="0">
              <a:buNone/>
            </a:pPr>
            <a:endParaRPr lang="en-GB" sz="1800" dirty="0"/>
          </a:p>
          <a:p>
            <a:pPr marL="0" indent="0">
              <a:buNone/>
            </a:pPr>
            <a:r>
              <a:rPr lang="en-US" sz="1800" dirty="0"/>
              <a:t>Our DAFNI seminar is available on YouTube!</a:t>
            </a:r>
            <a:endParaRPr lang="en-GB" sz="1800" dirty="0"/>
          </a:p>
          <a:p>
            <a:pPr marL="0" indent="0">
              <a:buNone/>
            </a:pPr>
            <a:endParaRPr lang="en-US" sz="1800" dirty="0"/>
          </a:p>
          <a:p>
            <a:pPr marL="0" indent="0">
              <a:buNone/>
            </a:pPr>
            <a:r>
              <a:rPr lang="en-GB" sz="1800" dirty="0"/>
              <a:t>We are currently planning a workshop with the Environment Agency on uncertainty in water modelling</a:t>
            </a:r>
          </a:p>
        </p:txBody>
      </p:sp>
      <p:pic>
        <p:nvPicPr>
          <p:cNvPr id="8" name="Picture 7" descr="A close-up of a white background&#10;&#10;Description automatically generated">
            <a:extLst>
              <a:ext uri="{FF2B5EF4-FFF2-40B4-BE49-F238E27FC236}">
                <a16:creationId xmlns:a16="http://schemas.microsoft.com/office/drawing/2014/main" id="{A4E9A19B-E503-7B14-4F78-045678AAFF41}"/>
              </a:ext>
            </a:extLst>
          </p:cNvPr>
          <p:cNvPicPr>
            <a:picLocks noChangeAspect="1"/>
          </p:cNvPicPr>
          <p:nvPr/>
        </p:nvPicPr>
        <p:blipFill>
          <a:blip r:embed="rId2"/>
          <a:stretch>
            <a:fillRect/>
          </a:stretch>
        </p:blipFill>
        <p:spPr>
          <a:xfrm>
            <a:off x="1061008" y="4835482"/>
            <a:ext cx="5724525" cy="1800225"/>
          </a:xfrm>
          <a:prstGeom prst="rect">
            <a:avLst/>
          </a:prstGeom>
        </p:spPr>
      </p:pic>
      <p:pic>
        <p:nvPicPr>
          <p:cNvPr id="6" name="Picture 5" descr="A person standing in front of a large screen&#10;&#10;Description automatically generated">
            <a:extLst>
              <a:ext uri="{FF2B5EF4-FFF2-40B4-BE49-F238E27FC236}">
                <a16:creationId xmlns:a16="http://schemas.microsoft.com/office/drawing/2014/main" id="{5F9ACCA0-21A6-095D-24A7-77446CF08BAB}"/>
              </a:ext>
            </a:extLst>
          </p:cNvPr>
          <p:cNvPicPr>
            <a:picLocks noChangeAspect="1"/>
          </p:cNvPicPr>
          <p:nvPr/>
        </p:nvPicPr>
        <p:blipFill>
          <a:blip r:embed="rId3"/>
          <a:srcRect r="22661" b="278"/>
          <a:stretch/>
        </p:blipFill>
        <p:spPr>
          <a:xfrm>
            <a:off x="8917460" y="1554890"/>
            <a:ext cx="3122417" cy="3037736"/>
          </a:xfrm>
          <a:prstGeom prst="rect">
            <a:avLst/>
          </a:prstGeom>
        </p:spPr>
      </p:pic>
      <p:pic>
        <p:nvPicPr>
          <p:cNvPr id="7" name="Picture 6" descr="A screenshot of a video&#10;&#10;Description automatically generated">
            <a:extLst>
              <a:ext uri="{FF2B5EF4-FFF2-40B4-BE49-F238E27FC236}">
                <a16:creationId xmlns:a16="http://schemas.microsoft.com/office/drawing/2014/main" id="{CCE82388-85F9-FDFE-828F-CCB25F6F41AB}"/>
              </a:ext>
            </a:extLst>
          </p:cNvPr>
          <p:cNvPicPr>
            <a:picLocks noChangeAspect="1"/>
          </p:cNvPicPr>
          <p:nvPr/>
        </p:nvPicPr>
        <p:blipFill>
          <a:blip r:embed="rId4"/>
          <a:srcRect t="8370" r="14573" b="1432"/>
          <a:stretch/>
        </p:blipFill>
        <p:spPr>
          <a:xfrm>
            <a:off x="8023860" y="4953694"/>
            <a:ext cx="2860947" cy="1657393"/>
          </a:xfrm>
          <a:prstGeom prst="rect">
            <a:avLst/>
          </a:prstGeom>
        </p:spPr>
      </p:pic>
    </p:spTree>
    <p:extLst>
      <p:ext uri="{BB962C8B-B14F-4D97-AF65-F5344CB8AC3E}">
        <p14:creationId xmlns:p14="http://schemas.microsoft.com/office/powerpoint/2010/main" val="48401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7F6DCA-A9A1-5E3E-09EA-3FC5ABFA463B}"/>
              </a:ext>
            </a:extLst>
          </p:cNvPr>
          <p:cNvSpPr/>
          <p:nvPr/>
        </p:nvSpPr>
        <p:spPr>
          <a:xfrm>
            <a:off x="715977" y="3271772"/>
            <a:ext cx="10587327" cy="274422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5DDD9F-8458-88AE-34BE-41EC07D1551E}"/>
              </a:ext>
            </a:extLst>
          </p:cNvPr>
          <p:cNvSpPr/>
          <p:nvPr/>
        </p:nvSpPr>
        <p:spPr>
          <a:xfrm>
            <a:off x="715977" y="1675691"/>
            <a:ext cx="10587327" cy="14776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79C87-9FC3-4549-A242-B15B7D5C9E9C}"/>
              </a:ext>
            </a:extLst>
          </p:cNvPr>
          <p:cNvSpPr>
            <a:spLocks noGrp="1"/>
          </p:cNvSpPr>
          <p:nvPr>
            <p:ph type="title"/>
          </p:nvPr>
        </p:nvSpPr>
        <p:spPr>
          <a:xfrm>
            <a:off x="838199" y="365125"/>
            <a:ext cx="7887159" cy="1325563"/>
          </a:xfrm>
        </p:spPr>
        <p:txBody>
          <a:bodyPr>
            <a:normAutofit/>
          </a:bodyPr>
          <a:lstStyle/>
          <a:p>
            <a:r>
              <a:rPr lang="en-GB" sz="3600" dirty="0"/>
              <a:t>Challenges, Benefits and Impacts </a:t>
            </a:r>
          </a:p>
        </p:txBody>
      </p:sp>
      <p:sp>
        <p:nvSpPr>
          <p:cNvPr id="3" name="Content Placeholder 2">
            <a:extLst>
              <a:ext uri="{FF2B5EF4-FFF2-40B4-BE49-F238E27FC236}">
                <a16:creationId xmlns:a16="http://schemas.microsoft.com/office/drawing/2014/main" id="{A62512C8-1FEE-3C95-1664-77A394FD6907}"/>
              </a:ext>
            </a:extLst>
          </p:cNvPr>
          <p:cNvSpPr>
            <a:spLocks noGrp="1"/>
          </p:cNvSpPr>
          <p:nvPr>
            <p:ph idx="1"/>
          </p:nvPr>
        </p:nvSpPr>
        <p:spPr>
          <a:xfrm>
            <a:off x="838199" y="1825625"/>
            <a:ext cx="9286302" cy="4351338"/>
          </a:xfrm>
        </p:spPr>
        <p:txBody>
          <a:bodyPr vert="horz" lIns="91440" tIns="45720" rIns="91440" bIns="45720" rtlCol="0" anchor="t">
            <a:normAutofit/>
          </a:bodyPr>
          <a:lstStyle/>
          <a:p>
            <a:pPr marL="0" indent="0">
              <a:buNone/>
            </a:pPr>
            <a:r>
              <a:rPr lang="en-GB" sz="2000" dirty="0"/>
              <a:t>Key challenge: computational complexity</a:t>
            </a:r>
          </a:p>
          <a:p>
            <a:r>
              <a:rPr lang="en-GB" sz="2000" dirty="0"/>
              <a:t>Looping functionality: working with DAFNI team to increase cap on max number of iterations</a:t>
            </a:r>
          </a:p>
          <a:p>
            <a:pPr marL="0" indent="0">
              <a:buNone/>
            </a:pPr>
            <a:endParaRPr lang="en-GB" sz="2000" dirty="0"/>
          </a:p>
          <a:p>
            <a:pPr marL="0" indent="0">
              <a:buNone/>
            </a:pPr>
            <a:r>
              <a:rPr lang="en-GB" sz="2000" dirty="0"/>
              <a:t>Benefits and impacts: </a:t>
            </a:r>
          </a:p>
          <a:p>
            <a:r>
              <a:rPr lang="en-GB" sz="2000" dirty="0"/>
              <a:t>Workflows allow for easy sharing of methods and visualisation of results </a:t>
            </a:r>
          </a:p>
          <a:p>
            <a:r>
              <a:rPr lang="en-GB" sz="2000" dirty="0"/>
              <a:t>Facilitates collaborations - e.g. linking up to </a:t>
            </a:r>
            <a:r>
              <a:rPr lang="en-GB" sz="2000" dirty="0" err="1"/>
              <a:t>Pywr</a:t>
            </a:r>
            <a:r>
              <a:rPr lang="en-GB" sz="2000" dirty="0"/>
              <a:t>-WREW project (University of Newcastle + Environment Agency)</a:t>
            </a:r>
          </a:p>
          <a:p>
            <a:pPr marL="0" indent="0">
              <a:buNone/>
            </a:pPr>
            <a:r>
              <a:rPr lang="en-GB" sz="2000" dirty="0"/>
              <a:t>Our methods and results are very transferable! </a:t>
            </a:r>
          </a:p>
          <a:p>
            <a:pPr marL="0" indent="0">
              <a:buNone/>
            </a:pPr>
            <a:r>
              <a:rPr lang="en-GB" sz="2000" dirty="0"/>
              <a:t>Hopefully our findings will promote the selection of more resilient infrastructure designs and best modelling practises </a:t>
            </a:r>
          </a:p>
        </p:txBody>
      </p:sp>
      <p:pic>
        <p:nvPicPr>
          <p:cNvPr id="8" name="Picture 2">
            <a:extLst>
              <a:ext uri="{FF2B5EF4-FFF2-40B4-BE49-F238E27FC236}">
                <a16:creationId xmlns:a16="http://schemas.microsoft.com/office/drawing/2014/main" id="{BE49CB7B-073A-B66A-F8F5-9BB915193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Newcastle University Logo and symbol, meaning, history, PNG, brand">
            <a:extLst>
              <a:ext uri="{FF2B5EF4-FFF2-40B4-BE49-F238E27FC236}">
                <a16:creationId xmlns:a16="http://schemas.microsoft.com/office/drawing/2014/main" id="{B805FA79-90C2-1330-8D18-4B06BF05E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ata &amp; Analytics Facility for National Infrastructure | The Alan Turing  Institute">
            <a:extLst>
              <a:ext uri="{FF2B5EF4-FFF2-40B4-BE49-F238E27FC236}">
                <a16:creationId xmlns:a16="http://schemas.microsoft.com/office/drawing/2014/main" id="{2117508F-693D-CF63-1EFC-E6C6F2FFA8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ircles with arrows with solid fill">
            <a:extLst>
              <a:ext uri="{FF2B5EF4-FFF2-40B4-BE49-F238E27FC236}">
                <a16:creationId xmlns:a16="http://schemas.microsoft.com/office/drawing/2014/main" id="{3F090752-CCD7-FD3A-C375-BE328C86A4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38669" y="1951209"/>
            <a:ext cx="914400" cy="914400"/>
          </a:xfrm>
          <a:prstGeom prst="rect">
            <a:avLst/>
          </a:prstGeom>
        </p:spPr>
      </p:pic>
      <p:pic>
        <p:nvPicPr>
          <p:cNvPr id="11" name="Graphic 10" descr="Users with solid fill">
            <a:extLst>
              <a:ext uri="{FF2B5EF4-FFF2-40B4-BE49-F238E27FC236}">
                <a16:creationId xmlns:a16="http://schemas.microsoft.com/office/drawing/2014/main" id="{200FFB54-457B-56A6-4B53-7846946C98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0640" y="4241800"/>
            <a:ext cx="751840" cy="843280"/>
          </a:xfrm>
          <a:prstGeom prst="rect">
            <a:avLst/>
          </a:prstGeom>
        </p:spPr>
      </p:pic>
      <p:pic>
        <p:nvPicPr>
          <p:cNvPr id="14" name="Graphic 13" descr="City with solid fill">
            <a:extLst>
              <a:ext uri="{FF2B5EF4-FFF2-40B4-BE49-F238E27FC236}">
                <a16:creationId xmlns:a16="http://schemas.microsoft.com/office/drawing/2014/main" id="{3F5DC723-8141-55F6-9132-56E55EBFD1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0960" y="5074920"/>
            <a:ext cx="751840" cy="772160"/>
          </a:xfrm>
          <a:prstGeom prst="rect">
            <a:avLst/>
          </a:prstGeom>
        </p:spPr>
      </p:pic>
      <p:pic>
        <p:nvPicPr>
          <p:cNvPr id="16" name="Graphic 15" descr="Presentation with bar chart with solid fill">
            <a:extLst>
              <a:ext uri="{FF2B5EF4-FFF2-40B4-BE49-F238E27FC236}">
                <a16:creationId xmlns:a16="http://schemas.microsoft.com/office/drawing/2014/main" id="{A8BDB0DA-AF8D-C33D-518A-C554C88449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06992" y="3430586"/>
            <a:ext cx="746125" cy="807085"/>
          </a:xfrm>
          <a:prstGeom prst="rect">
            <a:avLst/>
          </a:prstGeom>
        </p:spPr>
      </p:pic>
    </p:spTree>
    <p:extLst>
      <p:ext uri="{BB962C8B-B14F-4D97-AF65-F5344CB8AC3E}">
        <p14:creationId xmlns:p14="http://schemas.microsoft.com/office/powerpoint/2010/main" val="202320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EE00-97FE-86FE-6FFF-9BA064944E98}"/>
              </a:ext>
            </a:extLst>
          </p:cNvPr>
          <p:cNvSpPr>
            <a:spLocks noGrp="1"/>
          </p:cNvSpPr>
          <p:nvPr>
            <p:ph type="title"/>
          </p:nvPr>
        </p:nvSpPr>
        <p:spPr/>
        <p:txBody>
          <a:bodyPr>
            <a:noAutofit/>
          </a:bodyPr>
          <a:lstStyle/>
          <a:p>
            <a:r>
              <a:rPr lang="en-US" sz="2800" dirty="0"/>
              <a:t>Computational models have become an essential source of information to support infrastructure decisions, but…</a:t>
            </a:r>
          </a:p>
        </p:txBody>
      </p:sp>
      <p:sp>
        <p:nvSpPr>
          <p:cNvPr id="15" name="Content Placeholder 14">
            <a:extLst>
              <a:ext uri="{FF2B5EF4-FFF2-40B4-BE49-F238E27FC236}">
                <a16:creationId xmlns:a16="http://schemas.microsoft.com/office/drawing/2014/main" id="{0E58CBE3-2080-84DD-AFB0-38D2F0CE2D61}"/>
              </a:ext>
            </a:extLst>
          </p:cNvPr>
          <p:cNvSpPr>
            <a:spLocks noGrp="1"/>
          </p:cNvSpPr>
          <p:nvPr>
            <p:ph idx="1"/>
          </p:nvPr>
        </p:nvSpPr>
        <p:spPr/>
        <p:txBody>
          <a:bodyPr>
            <a:noAutofit/>
          </a:bodyPr>
          <a:lstStyle/>
          <a:p>
            <a:pPr marL="0" indent="0">
              <a:lnSpc>
                <a:spcPts val="2120"/>
              </a:lnSpc>
              <a:buNone/>
            </a:pPr>
            <a:r>
              <a:rPr lang="en-GB" sz="1600" dirty="0">
                <a:effectLst/>
                <a:latin typeface="Roboto" panose="02000000000000000000" pitchFamily="2" charset="0"/>
                <a:ea typeface="Roboto" panose="02000000000000000000" pitchFamily="2" charset="0"/>
                <a:cs typeface="Roboto" panose="02000000000000000000" pitchFamily="2" charset="0"/>
              </a:rPr>
              <a:t>Model outputs are conditional on </a:t>
            </a:r>
            <a:r>
              <a:rPr lang="en-GB" sz="1600" dirty="0">
                <a:latin typeface="Roboto" panose="02000000000000000000" pitchFamily="2" charset="0"/>
                <a:ea typeface="Roboto" panose="02000000000000000000" pitchFamily="2" charset="0"/>
                <a:cs typeface="Roboto" panose="02000000000000000000" pitchFamily="2" charset="0"/>
              </a:rPr>
              <a:t>many </a:t>
            </a:r>
            <a:r>
              <a:rPr lang="en-GB" sz="1600" b="1" dirty="0">
                <a:effectLst/>
                <a:latin typeface="Roboto" panose="02000000000000000000" pitchFamily="2" charset="0"/>
                <a:ea typeface="Roboto" panose="02000000000000000000" pitchFamily="2" charset="0"/>
                <a:cs typeface="Roboto" panose="02000000000000000000" pitchFamily="2" charset="0"/>
              </a:rPr>
              <a:t>uncertain assumptions</a:t>
            </a:r>
            <a:r>
              <a:rPr lang="en-GB" sz="1600" dirty="0">
                <a:effectLst/>
                <a:latin typeface="Roboto" panose="02000000000000000000" pitchFamily="2" charset="0"/>
                <a:ea typeface="Roboto" panose="02000000000000000000" pitchFamily="2" charset="0"/>
                <a:cs typeface="Roboto" panose="02000000000000000000" pitchFamily="2" charset="0"/>
              </a:rPr>
              <a:t> </a:t>
            </a:r>
          </a:p>
          <a:p>
            <a:pPr marL="0" indent="0">
              <a:lnSpc>
                <a:spcPts val="2120"/>
              </a:lnSpc>
              <a:buNone/>
            </a:pPr>
            <a:r>
              <a:rPr lang="en-GB" sz="1600" dirty="0">
                <a:latin typeface="Roboto" panose="02000000000000000000" pitchFamily="2" charset="0"/>
                <a:ea typeface="Roboto" panose="02000000000000000000" pitchFamily="2" charset="0"/>
                <a:cs typeface="Roboto" panose="02000000000000000000" pitchFamily="2" charset="0"/>
              </a:rPr>
              <a:t>	</a:t>
            </a:r>
            <a:r>
              <a:rPr lang="en-GB" sz="1600" dirty="0">
                <a:effectLst/>
                <a:latin typeface="Roboto" panose="02000000000000000000" pitchFamily="2" charset="0"/>
                <a:ea typeface="Roboto" panose="02000000000000000000" pitchFamily="2" charset="0"/>
                <a:cs typeface="Roboto" panose="02000000000000000000" pitchFamily="2" charset="0"/>
              </a:rPr>
              <a:t>-- about the </a:t>
            </a:r>
            <a:r>
              <a:rPr lang="en-GB" sz="1600" dirty="0">
                <a:latin typeface="Roboto" panose="02000000000000000000" pitchFamily="2" charset="0"/>
                <a:ea typeface="Roboto" panose="02000000000000000000" pitchFamily="2" charset="0"/>
                <a:cs typeface="Roboto" panose="02000000000000000000" pitchFamily="2" charset="0"/>
              </a:rPr>
              <a:t>system’s properties and drivers</a:t>
            </a:r>
            <a:br>
              <a:rPr lang="en-GB" sz="1600" dirty="0">
                <a:latin typeface="Roboto" panose="02000000000000000000" pitchFamily="2" charset="0"/>
                <a:ea typeface="Roboto" panose="02000000000000000000" pitchFamily="2" charset="0"/>
                <a:cs typeface="Roboto" panose="02000000000000000000" pitchFamily="2" charset="0"/>
              </a:rPr>
            </a:br>
            <a:r>
              <a:rPr lang="en-GB" sz="1600" dirty="0">
                <a:latin typeface="Roboto" panose="02000000000000000000" pitchFamily="2" charset="0"/>
                <a:ea typeface="Roboto" panose="02000000000000000000" pitchFamily="2" charset="0"/>
                <a:cs typeface="Roboto" panose="02000000000000000000" pitchFamily="2" charset="0"/>
              </a:rPr>
              <a:t>	-- how drivers will evolve in the </a:t>
            </a:r>
            <a:r>
              <a:rPr lang="en-GB" sz="1600" b="1" dirty="0">
                <a:latin typeface="Roboto" panose="02000000000000000000" pitchFamily="2" charset="0"/>
                <a:ea typeface="Roboto" panose="02000000000000000000" pitchFamily="2" charset="0"/>
                <a:cs typeface="Roboto" panose="02000000000000000000" pitchFamily="2" charset="0"/>
              </a:rPr>
              <a:t>future</a:t>
            </a:r>
            <a:br>
              <a:rPr lang="en-GB" sz="1600" dirty="0">
                <a:latin typeface="Roboto" panose="02000000000000000000" pitchFamily="2" charset="0"/>
                <a:ea typeface="Roboto" panose="02000000000000000000" pitchFamily="2" charset="0"/>
                <a:cs typeface="Roboto" panose="02000000000000000000" pitchFamily="2" charset="0"/>
              </a:rPr>
            </a:br>
            <a:endParaRPr lang="en-GB" sz="1600" dirty="0">
              <a:effectLst/>
              <a:latin typeface="Roboto" panose="02000000000000000000" pitchFamily="2" charset="0"/>
              <a:ea typeface="Roboto" panose="02000000000000000000" pitchFamily="2" charset="0"/>
              <a:cs typeface="Roboto" panose="02000000000000000000" pitchFamily="2" charset="0"/>
            </a:endParaRPr>
          </a:p>
          <a:p>
            <a:pPr marL="0" indent="0">
              <a:lnSpc>
                <a:spcPts val="2120"/>
              </a:lnSpc>
              <a:buNone/>
            </a:pPr>
            <a:br>
              <a:rPr lang="en-GB" sz="1600" dirty="0">
                <a:effectLst/>
                <a:latin typeface="Roboto" panose="02000000000000000000" pitchFamily="2" charset="0"/>
                <a:ea typeface="Roboto" panose="02000000000000000000" pitchFamily="2" charset="0"/>
                <a:cs typeface="Roboto" panose="02000000000000000000" pitchFamily="2" charset="0"/>
              </a:rPr>
            </a:br>
            <a:r>
              <a:rPr lang="en-GB" sz="1600" dirty="0">
                <a:effectLst/>
                <a:latin typeface="Roboto" panose="02000000000000000000" pitchFamily="2" charset="0"/>
                <a:ea typeface="Roboto" panose="02000000000000000000" pitchFamily="2" charset="0"/>
                <a:cs typeface="Roboto" panose="02000000000000000000" pitchFamily="2" charset="0"/>
              </a:rPr>
              <a:t>For models to be </a:t>
            </a:r>
            <a:r>
              <a:rPr lang="en-GB" sz="1600" b="1" dirty="0">
                <a:effectLst/>
                <a:latin typeface="Roboto" panose="02000000000000000000" pitchFamily="2" charset="0"/>
                <a:ea typeface="Roboto" panose="02000000000000000000" pitchFamily="2" charset="0"/>
                <a:cs typeface="Roboto" panose="02000000000000000000" pitchFamily="2" charset="0"/>
              </a:rPr>
              <a:t>trustworthy</a:t>
            </a:r>
            <a:r>
              <a:rPr lang="en-GB" sz="1600" dirty="0">
                <a:effectLst/>
                <a:latin typeface="Roboto" panose="02000000000000000000" pitchFamily="2" charset="0"/>
                <a:ea typeface="Roboto" panose="02000000000000000000" pitchFamily="2" charset="0"/>
                <a:cs typeface="Roboto" panose="02000000000000000000" pitchFamily="2" charset="0"/>
              </a:rPr>
              <a:t> and </a:t>
            </a:r>
            <a:r>
              <a:rPr lang="en-GB" sz="1600" b="1" dirty="0">
                <a:effectLst/>
                <a:latin typeface="Roboto" panose="02000000000000000000" pitchFamily="2" charset="0"/>
                <a:ea typeface="Roboto" panose="02000000000000000000" pitchFamily="2" charset="0"/>
                <a:cs typeface="Roboto" panose="02000000000000000000" pitchFamily="2" charset="0"/>
              </a:rPr>
              <a:t>effective</a:t>
            </a:r>
            <a:r>
              <a:rPr lang="en-GB" sz="1600" dirty="0">
                <a:effectLst/>
                <a:latin typeface="Roboto" panose="02000000000000000000" pitchFamily="2" charset="0"/>
                <a:ea typeface="Roboto" panose="02000000000000000000" pitchFamily="2" charset="0"/>
                <a:cs typeface="Roboto" panose="02000000000000000000" pitchFamily="2" charset="0"/>
              </a:rPr>
              <a:t> for infrastructure resilience </a:t>
            </a:r>
            <a:br>
              <a:rPr lang="en-GB" sz="1600" dirty="0">
                <a:effectLst/>
                <a:latin typeface="Roboto" panose="02000000000000000000" pitchFamily="2" charset="0"/>
                <a:ea typeface="Roboto" panose="02000000000000000000" pitchFamily="2" charset="0"/>
                <a:cs typeface="Roboto" panose="02000000000000000000" pitchFamily="2" charset="0"/>
              </a:rPr>
            </a:br>
            <a:r>
              <a:rPr lang="en-GB" sz="1600" dirty="0">
                <a:effectLst/>
                <a:latin typeface="Roboto" panose="02000000000000000000" pitchFamily="2" charset="0"/>
                <a:ea typeface="Roboto" panose="02000000000000000000" pitchFamily="2" charset="0"/>
                <a:cs typeface="Roboto" panose="02000000000000000000" pitchFamily="2" charset="0"/>
              </a:rPr>
              <a:t>we must:</a:t>
            </a:r>
            <a:br>
              <a:rPr lang="en-GB" sz="1600" dirty="0">
                <a:latin typeface="Roboto" panose="02000000000000000000" pitchFamily="2" charset="0"/>
                <a:ea typeface="Roboto" panose="02000000000000000000" pitchFamily="2" charset="0"/>
                <a:cs typeface="Roboto" panose="02000000000000000000" pitchFamily="2" charset="0"/>
              </a:rPr>
            </a:br>
            <a:r>
              <a:rPr lang="en-GB" sz="1600" dirty="0">
                <a:latin typeface="Roboto" panose="02000000000000000000" pitchFamily="2" charset="0"/>
                <a:ea typeface="Roboto" panose="02000000000000000000" pitchFamily="2" charset="0"/>
                <a:cs typeface="Roboto" panose="02000000000000000000" pitchFamily="2" charset="0"/>
              </a:rPr>
              <a:t>	</a:t>
            </a:r>
            <a:r>
              <a:rPr lang="en-GB" sz="1600" dirty="0">
                <a:effectLst/>
                <a:latin typeface="Roboto" panose="02000000000000000000" pitchFamily="2" charset="0"/>
                <a:ea typeface="Roboto" panose="02000000000000000000" pitchFamily="2" charset="0"/>
                <a:cs typeface="Roboto" panose="02000000000000000000" pitchFamily="2" charset="0"/>
              </a:rPr>
              <a:t>-- avoid </a:t>
            </a:r>
            <a:r>
              <a:rPr lang="en-GB" sz="1600" b="1" dirty="0">
                <a:effectLst/>
                <a:latin typeface="Roboto" panose="02000000000000000000" pitchFamily="2" charset="0"/>
                <a:ea typeface="Roboto" panose="02000000000000000000" pitchFamily="2" charset="0"/>
                <a:cs typeface="Roboto" panose="02000000000000000000" pitchFamily="2" charset="0"/>
              </a:rPr>
              <a:t>spurious precision</a:t>
            </a:r>
            <a:br>
              <a:rPr lang="en-GB" sz="1600" dirty="0">
                <a:effectLst/>
                <a:latin typeface="Roboto" panose="02000000000000000000" pitchFamily="2" charset="0"/>
                <a:ea typeface="Roboto" panose="02000000000000000000" pitchFamily="2" charset="0"/>
                <a:cs typeface="Roboto" panose="02000000000000000000" pitchFamily="2" charset="0"/>
              </a:rPr>
            </a:br>
            <a:r>
              <a:rPr lang="en-GB" sz="1600" dirty="0">
                <a:effectLst/>
                <a:latin typeface="Roboto" panose="02000000000000000000" pitchFamily="2" charset="0"/>
                <a:ea typeface="Roboto" panose="02000000000000000000" pitchFamily="2" charset="0"/>
                <a:cs typeface="Roboto" panose="02000000000000000000" pitchFamily="2" charset="0"/>
              </a:rPr>
              <a:t>	-- identify </a:t>
            </a:r>
            <a:r>
              <a:rPr lang="en-GB" sz="1600" b="1" dirty="0">
                <a:effectLst/>
                <a:latin typeface="Roboto" panose="02000000000000000000" pitchFamily="2" charset="0"/>
                <a:ea typeface="Roboto" panose="02000000000000000000" pitchFamily="2" charset="0"/>
                <a:cs typeface="Roboto" panose="02000000000000000000" pitchFamily="2" charset="0"/>
              </a:rPr>
              <a:t>key sources of uncertainty</a:t>
            </a:r>
            <a:br>
              <a:rPr lang="en-GB" sz="1600" dirty="0">
                <a:effectLst/>
                <a:latin typeface="Roboto" panose="02000000000000000000" pitchFamily="2" charset="0"/>
                <a:ea typeface="Roboto" panose="02000000000000000000" pitchFamily="2" charset="0"/>
                <a:cs typeface="Roboto" panose="02000000000000000000" pitchFamily="2" charset="0"/>
              </a:rPr>
            </a:br>
            <a:r>
              <a:rPr lang="en-GB" sz="1600" dirty="0">
                <a:effectLst/>
                <a:latin typeface="Roboto" panose="02000000000000000000" pitchFamily="2" charset="0"/>
                <a:ea typeface="Roboto" panose="02000000000000000000" pitchFamily="2" charset="0"/>
                <a:cs typeface="Roboto" panose="02000000000000000000" pitchFamily="2" charset="0"/>
              </a:rPr>
              <a:t>		</a:t>
            </a:r>
            <a:r>
              <a:rPr lang="en-GB" sz="1600" i="1" dirty="0">
                <a:effectLst/>
                <a:latin typeface="Roboto" panose="02000000000000000000" pitchFamily="2" charset="0"/>
                <a:ea typeface="Roboto" panose="02000000000000000000" pitchFamily="2" charset="0"/>
                <a:cs typeface="Roboto" panose="02000000000000000000" pitchFamily="2" charset="0"/>
              </a:rPr>
              <a:t>when does the model stops being valid?</a:t>
            </a:r>
            <a:br>
              <a:rPr lang="en-GB" sz="1600" i="1" dirty="0">
                <a:effectLst/>
                <a:latin typeface="Roboto" panose="02000000000000000000" pitchFamily="2" charset="0"/>
                <a:ea typeface="Roboto" panose="02000000000000000000" pitchFamily="2" charset="0"/>
                <a:cs typeface="Roboto" panose="02000000000000000000" pitchFamily="2" charset="0"/>
              </a:rPr>
            </a:br>
            <a:r>
              <a:rPr lang="en-GB" sz="1600" i="1" dirty="0">
                <a:effectLst/>
                <a:latin typeface="Roboto" panose="02000000000000000000" pitchFamily="2" charset="0"/>
                <a:ea typeface="Roboto" panose="02000000000000000000" pitchFamily="2" charset="0"/>
                <a:cs typeface="Roboto" panose="02000000000000000000" pitchFamily="2" charset="0"/>
              </a:rPr>
              <a:t>		where to start to improve the model?</a:t>
            </a:r>
            <a:br>
              <a:rPr lang="en-GB" sz="1600" dirty="0">
                <a:effectLst/>
                <a:latin typeface="Roboto" panose="02000000000000000000" pitchFamily="2" charset="0"/>
                <a:ea typeface="Roboto" panose="02000000000000000000" pitchFamily="2" charset="0"/>
                <a:cs typeface="Roboto" panose="02000000000000000000" pitchFamily="2" charset="0"/>
              </a:rPr>
            </a:br>
            <a:r>
              <a:rPr lang="en-GB" sz="1600" dirty="0">
                <a:effectLst/>
                <a:latin typeface="Roboto" panose="02000000000000000000" pitchFamily="2" charset="0"/>
                <a:ea typeface="Roboto" panose="02000000000000000000" pitchFamily="2" charset="0"/>
                <a:cs typeface="Roboto" panose="02000000000000000000" pitchFamily="2" charset="0"/>
              </a:rPr>
              <a:t>	-- </a:t>
            </a:r>
            <a:r>
              <a:rPr lang="en-GB" sz="1600" dirty="0">
                <a:latin typeface="Roboto" panose="02000000000000000000" pitchFamily="2" charset="0"/>
                <a:ea typeface="Roboto" panose="02000000000000000000" pitchFamily="2" charset="0"/>
                <a:cs typeface="Roboto" panose="02000000000000000000" pitchFamily="2" charset="0"/>
              </a:rPr>
              <a:t>identify </a:t>
            </a:r>
            <a:r>
              <a:rPr lang="en-GB" sz="1600" b="1" dirty="0">
                <a:latin typeface="Roboto" panose="02000000000000000000" pitchFamily="2" charset="0"/>
                <a:ea typeface="Roboto" panose="02000000000000000000" pitchFamily="2" charset="0"/>
                <a:cs typeface="Roboto" panose="02000000000000000000" pitchFamily="2" charset="0"/>
              </a:rPr>
              <a:t>robust designs </a:t>
            </a:r>
            <a:br>
              <a:rPr lang="en-GB" sz="1600" dirty="0">
                <a:latin typeface="Roboto" panose="02000000000000000000" pitchFamily="2" charset="0"/>
                <a:ea typeface="Roboto" panose="02000000000000000000" pitchFamily="2" charset="0"/>
                <a:cs typeface="Roboto" panose="02000000000000000000" pitchFamily="2" charset="0"/>
              </a:rPr>
            </a:br>
            <a:r>
              <a:rPr lang="en-GB" sz="1600" dirty="0">
                <a:latin typeface="Roboto" panose="02000000000000000000" pitchFamily="2" charset="0"/>
                <a:ea typeface="Roboto" panose="02000000000000000000" pitchFamily="2" charset="0"/>
                <a:cs typeface="Roboto" panose="02000000000000000000" pitchFamily="2" charset="0"/>
              </a:rPr>
              <a:t>		</a:t>
            </a:r>
            <a:r>
              <a:rPr lang="en-GB" sz="1600" i="1" dirty="0">
                <a:latin typeface="Roboto" panose="02000000000000000000" pitchFamily="2" charset="0"/>
                <a:ea typeface="Roboto" panose="02000000000000000000" pitchFamily="2" charset="0"/>
                <a:cs typeface="Roboto" panose="02000000000000000000" pitchFamily="2" charset="0"/>
              </a:rPr>
              <a:t>which designs perform “well enough” </a:t>
            </a:r>
            <a:r>
              <a:rPr lang="en-GB" sz="1600" i="1" dirty="0">
                <a:effectLst/>
                <a:latin typeface="Roboto" panose="02000000000000000000" pitchFamily="2" charset="0"/>
                <a:ea typeface="Roboto" panose="02000000000000000000" pitchFamily="2" charset="0"/>
                <a:cs typeface="Roboto" panose="02000000000000000000" pitchFamily="2" charset="0"/>
              </a:rPr>
              <a:t>across a range of futures?</a:t>
            </a:r>
            <a:endParaRPr lang="en-GB" sz="1600" i="1" dirty="0">
              <a:latin typeface="Roboto" panose="02000000000000000000" pitchFamily="2" charset="0"/>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63D75F21-6756-F1F9-EAA4-CBB4FC0927BC}"/>
              </a:ext>
            </a:extLst>
          </p:cNvPr>
          <p:cNvGrpSpPr>
            <a:grpSpLocks noChangeAspect="1"/>
          </p:cNvGrpSpPr>
          <p:nvPr/>
        </p:nvGrpSpPr>
        <p:grpSpPr>
          <a:xfrm>
            <a:off x="8526854" y="3948014"/>
            <a:ext cx="2185688" cy="1995808"/>
            <a:chOff x="5494542" y="2038918"/>
            <a:chExt cx="3381044" cy="2742907"/>
          </a:xfrm>
        </p:grpSpPr>
        <p:pic>
          <p:nvPicPr>
            <p:cNvPr id="22" name="Picture 21">
              <a:extLst>
                <a:ext uri="{FF2B5EF4-FFF2-40B4-BE49-F238E27FC236}">
                  <a16:creationId xmlns:a16="http://schemas.microsoft.com/office/drawing/2014/main" id="{154CAA05-75BC-DA7B-CC03-EBD3457ED539}"/>
                </a:ext>
              </a:extLst>
            </p:cNvPr>
            <p:cNvPicPr>
              <a:picLocks noChangeAspect="1"/>
            </p:cNvPicPr>
            <p:nvPr/>
          </p:nvPicPr>
          <p:blipFill rotWithShape="1">
            <a:blip r:embed="rId3"/>
            <a:srcRect l="5418" t="5372" r="3696" b="3236"/>
            <a:stretch/>
          </p:blipFill>
          <p:spPr>
            <a:xfrm>
              <a:off x="5494542" y="2038918"/>
              <a:ext cx="3229836" cy="2440919"/>
            </a:xfrm>
            <a:prstGeom prst="rect">
              <a:avLst/>
            </a:prstGeom>
            <a:ln>
              <a:noFill/>
            </a:ln>
          </p:spPr>
        </p:pic>
        <p:sp>
          <p:nvSpPr>
            <p:cNvPr id="23" name="Content Placeholder 2">
              <a:extLst>
                <a:ext uri="{FF2B5EF4-FFF2-40B4-BE49-F238E27FC236}">
                  <a16:creationId xmlns:a16="http://schemas.microsoft.com/office/drawing/2014/main" id="{31612DFB-D198-D9B3-9B40-E75CB34CDD85}"/>
                </a:ext>
              </a:extLst>
            </p:cNvPr>
            <p:cNvSpPr txBox="1">
              <a:spLocks/>
            </p:cNvSpPr>
            <p:nvPr/>
          </p:nvSpPr>
          <p:spPr>
            <a:xfrm>
              <a:off x="5798627" y="4423892"/>
              <a:ext cx="3076959" cy="3579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500" kern="1200">
                  <a:solidFill>
                    <a:schemeClr val="tx1"/>
                  </a:solidFill>
                  <a:latin typeface="Geneva" panose="020B0503030404040204" pitchFamily="34" charset="0"/>
                  <a:ea typeface="Geneva" panose="020B0503030404040204" pitchFamily="34" charset="0"/>
                  <a:cs typeface="+mn-cs"/>
                </a:defRPr>
              </a:lvl1pPr>
              <a:lvl2pPr marL="4572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2pPr>
              <a:lvl3pPr marL="9144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3pPr>
              <a:lvl4pPr marL="13716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4pPr>
              <a:lvl5pPr marL="18288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 dirty="0">
                  <a:latin typeface="Calibri" panose="020F0502020204030204" pitchFamily="34" charset="0"/>
                  <a:cs typeface="Calibri" panose="020F0502020204030204" pitchFamily="34" charset="0"/>
                </a:rPr>
                <a:t>[Reading Local Group of the Royal Statistical Society]</a:t>
              </a:r>
              <a:endParaRPr lang="en-US" sz="600" dirty="0">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34648A71-6A8A-E12C-7A62-849FD1203D3B}"/>
              </a:ext>
            </a:extLst>
          </p:cNvPr>
          <p:cNvGrpSpPr/>
          <p:nvPr/>
        </p:nvGrpSpPr>
        <p:grpSpPr>
          <a:xfrm>
            <a:off x="8045542" y="1825625"/>
            <a:ext cx="2717800" cy="1856109"/>
            <a:chOff x="6400800" y="1830387"/>
            <a:chExt cx="2717800" cy="1856109"/>
          </a:xfrm>
        </p:grpSpPr>
        <p:pic>
          <p:nvPicPr>
            <p:cNvPr id="1026" name="Picture 2" descr="The cascade of uncertainty in climate projections | Climate Lab Book">
              <a:extLst>
                <a:ext uri="{FF2B5EF4-FFF2-40B4-BE49-F238E27FC236}">
                  <a16:creationId xmlns:a16="http://schemas.microsoft.com/office/drawing/2014/main" id="{1F45A422-1A56-213C-E4AF-40E905285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30387"/>
              <a:ext cx="2628900" cy="1856109"/>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DFD03E0C-BBAB-BBCF-E982-2BF6ED4AB255}"/>
                </a:ext>
              </a:extLst>
            </p:cNvPr>
            <p:cNvSpPr txBox="1">
              <a:spLocks/>
            </p:cNvSpPr>
            <p:nvPr/>
          </p:nvSpPr>
          <p:spPr>
            <a:xfrm>
              <a:off x="7129489" y="1911860"/>
              <a:ext cx="1989111" cy="2604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500" kern="1200">
                  <a:solidFill>
                    <a:schemeClr val="tx1"/>
                  </a:solidFill>
                  <a:latin typeface="Geneva" panose="020B0503030404040204" pitchFamily="34" charset="0"/>
                  <a:ea typeface="Geneva" panose="020B0503030404040204" pitchFamily="34" charset="0"/>
                  <a:cs typeface="+mn-cs"/>
                </a:defRPr>
              </a:lvl1pPr>
              <a:lvl2pPr marL="4572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2pPr>
              <a:lvl3pPr marL="9144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3pPr>
              <a:lvl4pPr marL="13716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4pPr>
              <a:lvl5pPr marL="1828800" indent="0" algn="l" defTabSz="914400" rtl="0" eaLnBrk="1" latinLnBrk="0" hangingPunct="1">
                <a:lnSpc>
                  <a:spcPct val="90000"/>
                </a:lnSpc>
                <a:spcBef>
                  <a:spcPts val="500"/>
                </a:spcBef>
                <a:buFontTx/>
                <a:buNone/>
                <a:defRPr sz="1500" kern="1200">
                  <a:solidFill>
                    <a:schemeClr val="tx1"/>
                  </a:solidFill>
                  <a:latin typeface="Geneva" panose="020B0503030404040204" pitchFamily="34" charset="0"/>
                  <a:ea typeface="Geneva" panose="020B05030304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 dirty="0">
                  <a:latin typeface="Calibri" panose="020F0502020204030204" pitchFamily="34" charset="0"/>
                  <a:cs typeface="Calibri" panose="020F0502020204030204" pitchFamily="34" charset="0"/>
                </a:rPr>
                <a:t>[</a:t>
              </a:r>
              <a:r>
                <a:rPr lang="en-GB" sz="600" dirty="0" err="1">
                  <a:latin typeface="Calibri" panose="020F0502020204030204" pitchFamily="34" charset="0"/>
                  <a:cs typeface="Calibri" panose="020F0502020204030204" pitchFamily="34" charset="0"/>
                </a:rPr>
                <a:t>Wilby</a:t>
              </a:r>
              <a:r>
                <a:rPr lang="en-GB" sz="600" dirty="0">
                  <a:latin typeface="Calibri" panose="020F0502020204030204" pitchFamily="34" charset="0"/>
                  <a:cs typeface="Calibri" panose="020F0502020204030204" pitchFamily="34" charset="0"/>
                </a:rPr>
                <a:t> &amp; </a:t>
              </a:r>
              <a:r>
                <a:rPr lang="en-GB" sz="600" dirty="0" err="1">
                  <a:latin typeface="Calibri" panose="020F0502020204030204" pitchFamily="34" charset="0"/>
                  <a:cs typeface="Calibri" panose="020F0502020204030204" pitchFamily="34" charset="0"/>
                </a:rPr>
                <a:t>Dessai</a:t>
              </a:r>
              <a:r>
                <a:rPr lang="en-GB" sz="600" dirty="0">
                  <a:latin typeface="Calibri" panose="020F0502020204030204" pitchFamily="34" charset="0"/>
                  <a:cs typeface="Calibri" panose="020F0502020204030204" pitchFamily="34" charset="0"/>
                </a:rPr>
                <a:t> 2010]</a:t>
              </a:r>
              <a:endParaRPr lang="en-US" sz="600" dirty="0">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81FBFDE-630B-302F-D0D3-B8422C84B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ewcastle University Logo and symbol, meaning, history, PNG, brand">
            <a:extLst>
              <a:ext uri="{FF2B5EF4-FFF2-40B4-BE49-F238E27FC236}">
                <a16:creationId xmlns:a16="http://schemas.microsoft.com/office/drawing/2014/main" id="{55E03D84-1AAF-3FDA-718A-1BD08B514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ta &amp; Analytics Facility for National Infrastructure | The Alan Turing  Institute">
            <a:extLst>
              <a:ext uri="{FF2B5EF4-FFF2-40B4-BE49-F238E27FC236}">
                <a16:creationId xmlns:a16="http://schemas.microsoft.com/office/drawing/2014/main" id="{6B29FAC7-E6E7-C859-3A3B-33A130966B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0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circle with a black background&#10;&#10;Description automatically generated">
            <a:extLst>
              <a:ext uri="{FF2B5EF4-FFF2-40B4-BE49-F238E27FC236}">
                <a16:creationId xmlns:a16="http://schemas.microsoft.com/office/drawing/2014/main" id="{0807B870-594F-4CE4-66AA-4517DC488C01}"/>
              </a:ext>
            </a:extLst>
          </p:cNvPr>
          <p:cNvPicPr>
            <a:picLocks noChangeAspect="1"/>
          </p:cNvPicPr>
          <p:nvPr/>
        </p:nvPicPr>
        <p:blipFill>
          <a:blip r:embed="rId3"/>
          <a:stretch>
            <a:fillRect/>
          </a:stretch>
        </p:blipFill>
        <p:spPr>
          <a:xfrm rot="4560209">
            <a:off x="5921063" y="4779173"/>
            <a:ext cx="711200" cy="698500"/>
          </a:xfrm>
          <a:prstGeom prst="rect">
            <a:avLst/>
          </a:prstGeom>
        </p:spPr>
      </p:pic>
      <p:sp>
        <p:nvSpPr>
          <p:cNvPr id="2" name="Title 1">
            <a:extLst>
              <a:ext uri="{FF2B5EF4-FFF2-40B4-BE49-F238E27FC236}">
                <a16:creationId xmlns:a16="http://schemas.microsoft.com/office/drawing/2014/main" id="{D17BBF4E-9D35-D053-0FAC-19BD0201529D}"/>
              </a:ext>
            </a:extLst>
          </p:cNvPr>
          <p:cNvSpPr>
            <a:spLocks noGrp="1"/>
          </p:cNvSpPr>
          <p:nvPr>
            <p:ph type="title"/>
          </p:nvPr>
        </p:nvSpPr>
        <p:spPr/>
        <p:txBody>
          <a:bodyPr>
            <a:noAutofit/>
          </a:bodyPr>
          <a:lstStyle/>
          <a:p>
            <a:r>
              <a:rPr lang="en-US" sz="2800" dirty="0"/>
              <a:t>Uncertainty quantification (UQ) and sensitivity analysis (SA) provide a generic methodology to address these challenges</a:t>
            </a:r>
          </a:p>
        </p:txBody>
      </p:sp>
      <p:sp>
        <p:nvSpPr>
          <p:cNvPr id="5" name="Rectangle 4">
            <a:extLst>
              <a:ext uri="{FF2B5EF4-FFF2-40B4-BE49-F238E27FC236}">
                <a16:creationId xmlns:a16="http://schemas.microsoft.com/office/drawing/2014/main" id="{A1AE0F4A-93D9-88B7-EC77-E4BA9BA4A9A4}"/>
              </a:ext>
            </a:extLst>
          </p:cNvPr>
          <p:cNvSpPr>
            <a:spLocks noChangeAspect="1"/>
          </p:cNvSpPr>
          <p:nvPr/>
        </p:nvSpPr>
        <p:spPr>
          <a:xfrm>
            <a:off x="3891605" y="1730193"/>
            <a:ext cx="2648708" cy="523220"/>
          </a:xfrm>
          <a:prstGeom prst="rect">
            <a:avLst/>
          </a:prstGeom>
        </p:spPr>
        <p:txBody>
          <a:bodyPr wrap="square">
            <a:spAutoFit/>
          </a:bodyPr>
          <a:lstStyle/>
          <a:p>
            <a:r>
              <a:rPr lang="en-US" sz="1400" dirty="0">
                <a:latin typeface="Roboto" panose="02000000000000000000" pitchFamily="2" charset="0"/>
                <a:ea typeface="Roboto" panose="02000000000000000000" pitchFamily="2" charset="0"/>
                <a:cs typeface="Roboto" panose="02000000000000000000" pitchFamily="2" charset="0"/>
              </a:rPr>
              <a:t>Step 2 </a:t>
            </a:r>
            <a:r>
              <a:rPr lang="en-US" sz="1400" b="1" dirty="0" err="1">
                <a:latin typeface="Roboto" panose="02000000000000000000" pitchFamily="2" charset="0"/>
                <a:ea typeface="Roboto" panose="02000000000000000000" pitchFamily="2" charset="0"/>
                <a:cs typeface="Roboto" panose="02000000000000000000" pitchFamily="2" charset="0"/>
              </a:rPr>
              <a:t>analyse</a:t>
            </a:r>
            <a:r>
              <a:rPr lang="en-US" sz="1400" dirty="0">
                <a:latin typeface="Roboto" panose="02000000000000000000" pitchFamily="2" charset="0"/>
                <a:ea typeface="Roboto" panose="02000000000000000000" pitchFamily="2" charset="0"/>
                <a:cs typeface="Roboto" panose="02000000000000000000" pitchFamily="2" charset="0"/>
              </a:rPr>
              <a:t> the input-output dataset</a:t>
            </a:r>
          </a:p>
        </p:txBody>
      </p:sp>
      <p:cxnSp>
        <p:nvCxnSpPr>
          <p:cNvPr id="6" name="Straight Arrow Connector 5">
            <a:extLst>
              <a:ext uri="{FF2B5EF4-FFF2-40B4-BE49-F238E27FC236}">
                <a16:creationId xmlns:a16="http://schemas.microsoft.com/office/drawing/2014/main" id="{917BD134-A6E1-C890-0092-5B8A078E71AA}"/>
              </a:ext>
            </a:extLst>
          </p:cNvPr>
          <p:cNvCxnSpPr>
            <a:cxnSpLocks noChangeAspect="1"/>
          </p:cNvCxnSpPr>
          <p:nvPr/>
        </p:nvCxnSpPr>
        <p:spPr bwMode="auto">
          <a:xfrm>
            <a:off x="3788919" y="1823836"/>
            <a:ext cx="0" cy="307777"/>
          </a:xfrm>
          <a:prstGeom prst="straightConnector1">
            <a:avLst/>
          </a:prstGeom>
          <a:solidFill>
            <a:schemeClr val="bg1">
              <a:lumMod val="95000"/>
            </a:schemeClr>
          </a:solidFill>
          <a:ln w="19050" cmpd="sng">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C1105722-02CF-2312-E442-36106DF35FDA}"/>
              </a:ext>
            </a:extLst>
          </p:cNvPr>
          <p:cNvSpPr txBox="1">
            <a:spLocks noChangeAspect="1"/>
          </p:cNvSpPr>
          <p:nvPr/>
        </p:nvSpPr>
        <p:spPr bwMode="auto">
          <a:xfrm>
            <a:off x="1036007" y="2324504"/>
            <a:ext cx="2604950" cy="576000"/>
          </a:xfrm>
          <a:prstGeom prst="rect">
            <a:avLst/>
          </a:prstGeom>
          <a:solidFill>
            <a:schemeClr val="bg2"/>
          </a:solidFill>
          <a:ln w="3175">
            <a:solidFill>
              <a:schemeClr val="tx1"/>
            </a:solid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600" dirty="0">
                <a:latin typeface="Roboto" panose="02000000000000000000" pitchFamily="2" charset="0"/>
                <a:ea typeface="Roboto" panose="02000000000000000000" pitchFamily="2" charset="0"/>
                <a:cs typeface="Roboto" panose="02000000000000000000" pitchFamily="2" charset="0"/>
              </a:rPr>
              <a:t>Monte Carlo simulations</a:t>
            </a:r>
          </a:p>
        </p:txBody>
      </p:sp>
      <p:sp>
        <p:nvSpPr>
          <p:cNvPr id="9" name="Rectangle 8">
            <a:extLst>
              <a:ext uri="{FF2B5EF4-FFF2-40B4-BE49-F238E27FC236}">
                <a16:creationId xmlns:a16="http://schemas.microsoft.com/office/drawing/2014/main" id="{C16468B8-4273-F837-9DFA-C009D97D9E44}"/>
              </a:ext>
            </a:extLst>
          </p:cNvPr>
          <p:cNvSpPr>
            <a:spLocks noChangeAspect="1"/>
          </p:cNvSpPr>
          <p:nvPr/>
        </p:nvSpPr>
        <p:spPr>
          <a:xfrm>
            <a:off x="1137923" y="1738049"/>
            <a:ext cx="2611459" cy="523220"/>
          </a:xfrm>
          <a:prstGeom prst="rect">
            <a:avLst/>
          </a:prstGeom>
        </p:spPr>
        <p:txBody>
          <a:bodyPr wrap="square">
            <a:spAutoFit/>
          </a:bodyPr>
          <a:lstStyle/>
          <a:p>
            <a:r>
              <a:rPr lang="en-US" sz="1400" dirty="0">
                <a:latin typeface="Roboto" panose="02000000000000000000" pitchFamily="2" charset="0"/>
                <a:ea typeface="Roboto" panose="02000000000000000000" pitchFamily="2" charset="0"/>
                <a:cs typeface="Roboto" panose="02000000000000000000" pitchFamily="2" charset="0"/>
              </a:rPr>
              <a:t>Step 1 </a:t>
            </a:r>
            <a:r>
              <a:rPr lang="en-US" sz="1400" b="1" dirty="0">
                <a:latin typeface="Roboto" panose="02000000000000000000" pitchFamily="2" charset="0"/>
                <a:ea typeface="Roboto" panose="02000000000000000000" pitchFamily="2" charset="0"/>
                <a:cs typeface="Roboto" panose="02000000000000000000" pitchFamily="2" charset="0"/>
              </a:rPr>
              <a:t>propagate</a:t>
            </a:r>
            <a:r>
              <a:rPr lang="en-US" sz="1400" dirty="0">
                <a:latin typeface="Roboto" panose="02000000000000000000" pitchFamily="2" charset="0"/>
                <a:ea typeface="Roboto" panose="02000000000000000000" pitchFamily="2" charset="0"/>
                <a:cs typeface="Roboto" panose="02000000000000000000" pitchFamily="2" charset="0"/>
              </a:rPr>
              <a:t> input uncertainties</a:t>
            </a:r>
          </a:p>
        </p:txBody>
      </p:sp>
      <p:cxnSp>
        <p:nvCxnSpPr>
          <p:cNvPr id="10" name="Straight Arrow Connector 9">
            <a:extLst>
              <a:ext uri="{FF2B5EF4-FFF2-40B4-BE49-F238E27FC236}">
                <a16:creationId xmlns:a16="http://schemas.microsoft.com/office/drawing/2014/main" id="{EEC4AEE2-857D-6309-6DC4-B0BE471F9405}"/>
              </a:ext>
            </a:extLst>
          </p:cNvPr>
          <p:cNvCxnSpPr>
            <a:cxnSpLocks noChangeAspect="1"/>
          </p:cNvCxnSpPr>
          <p:nvPr/>
        </p:nvCxnSpPr>
        <p:spPr bwMode="auto">
          <a:xfrm flipH="1">
            <a:off x="1057728" y="1823836"/>
            <a:ext cx="858" cy="307777"/>
          </a:xfrm>
          <a:prstGeom prst="straightConnector1">
            <a:avLst/>
          </a:prstGeom>
          <a:solidFill>
            <a:schemeClr val="bg1">
              <a:lumMod val="95000"/>
            </a:schemeClr>
          </a:solidFill>
          <a:ln w="19050" cmpd="sng">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2CBB53E4-6C2A-3E6A-6F67-4E51A658078A}"/>
              </a:ext>
            </a:extLst>
          </p:cNvPr>
          <p:cNvSpPr txBox="1">
            <a:spLocks noChangeAspect="1"/>
          </p:cNvSpPr>
          <p:nvPr/>
        </p:nvSpPr>
        <p:spPr bwMode="auto">
          <a:xfrm>
            <a:off x="3832023" y="2970992"/>
            <a:ext cx="1685043" cy="912828"/>
          </a:xfrm>
          <a:prstGeom prst="rect">
            <a:avLst/>
          </a:prstGeom>
          <a:noFill/>
          <a:ln>
            <a:no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How uncertain are model output(s) given uncertainty </a:t>
            </a:r>
            <a:b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b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in inputs?</a:t>
            </a:r>
          </a:p>
        </p:txBody>
      </p:sp>
      <p:sp>
        <p:nvSpPr>
          <p:cNvPr id="12" name="Rettangolo 134">
            <a:extLst>
              <a:ext uri="{FF2B5EF4-FFF2-40B4-BE49-F238E27FC236}">
                <a16:creationId xmlns:a16="http://schemas.microsoft.com/office/drawing/2014/main" id="{0733C530-6383-82B6-8943-C7C4CA199D73}"/>
              </a:ext>
            </a:extLst>
          </p:cNvPr>
          <p:cNvSpPr>
            <a:spLocks/>
          </p:cNvSpPr>
          <p:nvPr/>
        </p:nvSpPr>
        <p:spPr>
          <a:xfrm>
            <a:off x="1408067" y="5320655"/>
            <a:ext cx="483472" cy="1400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err="1">
                <a:solidFill>
                  <a:schemeClr val="tx1"/>
                </a:solidFill>
                <a:latin typeface="Calibri" panose="020F0502020204030204" pitchFamily="34" charset="0"/>
                <a:cs typeface="Calibri" panose="020F0502020204030204" pitchFamily="34" charset="0"/>
              </a:rPr>
              <a:t>Prec</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14" name="Rettangolo 134">
            <a:extLst>
              <a:ext uri="{FF2B5EF4-FFF2-40B4-BE49-F238E27FC236}">
                <a16:creationId xmlns:a16="http://schemas.microsoft.com/office/drawing/2014/main" id="{221690CD-0826-7329-FA07-32A58E063026}"/>
              </a:ext>
            </a:extLst>
          </p:cNvPr>
          <p:cNvSpPr>
            <a:spLocks/>
          </p:cNvSpPr>
          <p:nvPr/>
        </p:nvSpPr>
        <p:spPr>
          <a:xfrm rot="16200000">
            <a:off x="1062368" y="5018140"/>
            <a:ext cx="575052" cy="230444"/>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Pop</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17" name="Ovale 30">
            <a:extLst>
              <a:ext uri="{FF2B5EF4-FFF2-40B4-BE49-F238E27FC236}">
                <a16:creationId xmlns:a16="http://schemas.microsoft.com/office/drawing/2014/main" id="{9B820887-1B1B-6981-496A-0D5569B7F9A1}"/>
              </a:ext>
            </a:extLst>
          </p:cNvPr>
          <p:cNvSpPr>
            <a:spLocks/>
          </p:cNvSpPr>
          <p:nvPr/>
        </p:nvSpPr>
        <p:spPr>
          <a:xfrm>
            <a:off x="1817412" y="5188357"/>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18" name="Ovale 33">
            <a:extLst>
              <a:ext uri="{FF2B5EF4-FFF2-40B4-BE49-F238E27FC236}">
                <a16:creationId xmlns:a16="http://schemas.microsoft.com/office/drawing/2014/main" id="{7F27C832-08F9-C954-481C-44DA6B40337C}"/>
              </a:ext>
            </a:extLst>
          </p:cNvPr>
          <p:cNvSpPr>
            <a:spLocks/>
          </p:cNvSpPr>
          <p:nvPr/>
        </p:nvSpPr>
        <p:spPr>
          <a:xfrm>
            <a:off x="1811622" y="5117734"/>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19" name="Ovale 34">
            <a:extLst>
              <a:ext uri="{FF2B5EF4-FFF2-40B4-BE49-F238E27FC236}">
                <a16:creationId xmlns:a16="http://schemas.microsoft.com/office/drawing/2014/main" id="{D6730DD2-9EDE-8925-A7C2-7863179ED051}"/>
              </a:ext>
            </a:extLst>
          </p:cNvPr>
          <p:cNvSpPr>
            <a:spLocks/>
          </p:cNvSpPr>
          <p:nvPr/>
        </p:nvSpPr>
        <p:spPr>
          <a:xfrm>
            <a:off x="1704207" y="5199508"/>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0" name="Ovale 36">
            <a:extLst>
              <a:ext uri="{FF2B5EF4-FFF2-40B4-BE49-F238E27FC236}">
                <a16:creationId xmlns:a16="http://schemas.microsoft.com/office/drawing/2014/main" id="{C340364D-2C04-E879-C52B-C559D5F2B707}"/>
              </a:ext>
            </a:extLst>
          </p:cNvPr>
          <p:cNvSpPr>
            <a:spLocks/>
          </p:cNvSpPr>
          <p:nvPr/>
        </p:nvSpPr>
        <p:spPr>
          <a:xfrm>
            <a:off x="1767947" y="5266414"/>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1" name="Ovale 38">
            <a:extLst>
              <a:ext uri="{FF2B5EF4-FFF2-40B4-BE49-F238E27FC236}">
                <a16:creationId xmlns:a16="http://schemas.microsoft.com/office/drawing/2014/main" id="{1C05AFE7-6676-6034-6937-F8006597BD50}"/>
              </a:ext>
            </a:extLst>
          </p:cNvPr>
          <p:cNvSpPr>
            <a:spLocks/>
          </p:cNvSpPr>
          <p:nvPr/>
        </p:nvSpPr>
        <p:spPr>
          <a:xfrm>
            <a:off x="1765125" y="4921546"/>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2" name="Ovale 45">
            <a:extLst>
              <a:ext uri="{FF2B5EF4-FFF2-40B4-BE49-F238E27FC236}">
                <a16:creationId xmlns:a16="http://schemas.microsoft.com/office/drawing/2014/main" id="{D1BA2DF2-69C1-D040-6C6B-43C20D8B863B}"/>
              </a:ext>
            </a:extLst>
          </p:cNvPr>
          <p:cNvSpPr>
            <a:spLocks/>
          </p:cNvSpPr>
          <p:nvPr/>
        </p:nvSpPr>
        <p:spPr>
          <a:xfrm>
            <a:off x="1433623" y="4950131"/>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3" name="Ovale 51">
            <a:extLst>
              <a:ext uri="{FF2B5EF4-FFF2-40B4-BE49-F238E27FC236}">
                <a16:creationId xmlns:a16="http://schemas.microsoft.com/office/drawing/2014/main" id="{8E76C99F-BC6D-9210-8C07-E99E22F4BFFE}"/>
              </a:ext>
            </a:extLst>
          </p:cNvPr>
          <p:cNvSpPr>
            <a:spLocks/>
          </p:cNvSpPr>
          <p:nvPr/>
        </p:nvSpPr>
        <p:spPr>
          <a:xfrm>
            <a:off x="1739713" y="5089020"/>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4" name="Ovale 63">
            <a:extLst>
              <a:ext uri="{FF2B5EF4-FFF2-40B4-BE49-F238E27FC236}">
                <a16:creationId xmlns:a16="http://schemas.microsoft.com/office/drawing/2014/main" id="{B93DAD96-18D7-6EBE-B1FC-E80AA3499E47}"/>
              </a:ext>
            </a:extLst>
          </p:cNvPr>
          <p:cNvSpPr>
            <a:spLocks/>
          </p:cNvSpPr>
          <p:nvPr/>
        </p:nvSpPr>
        <p:spPr>
          <a:xfrm>
            <a:off x="1489009" y="5170451"/>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5" name="Ovale 79">
            <a:extLst>
              <a:ext uri="{FF2B5EF4-FFF2-40B4-BE49-F238E27FC236}">
                <a16:creationId xmlns:a16="http://schemas.microsoft.com/office/drawing/2014/main" id="{6ADEF5ED-92A3-EF65-64CF-BB310E289441}"/>
              </a:ext>
            </a:extLst>
          </p:cNvPr>
          <p:cNvSpPr>
            <a:spLocks/>
          </p:cNvSpPr>
          <p:nvPr/>
        </p:nvSpPr>
        <p:spPr>
          <a:xfrm>
            <a:off x="1639884" y="4963699"/>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6" name="Ovale 81">
            <a:extLst>
              <a:ext uri="{FF2B5EF4-FFF2-40B4-BE49-F238E27FC236}">
                <a16:creationId xmlns:a16="http://schemas.microsoft.com/office/drawing/2014/main" id="{5B4B4A13-54CF-1FCF-9A08-A3EF0AE227B0}"/>
              </a:ext>
            </a:extLst>
          </p:cNvPr>
          <p:cNvSpPr>
            <a:spLocks/>
          </p:cNvSpPr>
          <p:nvPr/>
        </p:nvSpPr>
        <p:spPr>
          <a:xfrm>
            <a:off x="1819490" y="4997487"/>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8" name="Ovale 97">
            <a:extLst>
              <a:ext uri="{FF2B5EF4-FFF2-40B4-BE49-F238E27FC236}">
                <a16:creationId xmlns:a16="http://schemas.microsoft.com/office/drawing/2014/main" id="{CDCE4E83-B46A-4D85-42E9-1A501E436FDE}"/>
              </a:ext>
            </a:extLst>
          </p:cNvPr>
          <p:cNvSpPr>
            <a:spLocks/>
          </p:cNvSpPr>
          <p:nvPr/>
        </p:nvSpPr>
        <p:spPr>
          <a:xfrm>
            <a:off x="1598637" y="5209613"/>
            <a:ext cx="36000" cy="39986"/>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29" name="Ovale 99">
            <a:extLst>
              <a:ext uri="{FF2B5EF4-FFF2-40B4-BE49-F238E27FC236}">
                <a16:creationId xmlns:a16="http://schemas.microsoft.com/office/drawing/2014/main" id="{CAC1A005-9026-2302-A55D-DB068293AC97}"/>
              </a:ext>
            </a:extLst>
          </p:cNvPr>
          <p:cNvSpPr>
            <a:spLocks/>
          </p:cNvSpPr>
          <p:nvPr/>
        </p:nvSpPr>
        <p:spPr>
          <a:xfrm>
            <a:off x="1478958" y="5055243"/>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0" name="Ovale 101">
            <a:extLst>
              <a:ext uri="{FF2B5EF4-FFF2-40B4-BE49-F238E27FC236}">
                <a16:creationId xmlns:a16="http://schemas.microsoft.com/office/drawing/2014/main" id="{9D5E2C84-0817-58D7-AD86-FFD53A515624}"/>
              </a:ext>
            </a:extLst>
          </p:cNvPr>
          <p:cNvSpPr>
            <a:spLocks/>
          </p:cNvSpPr>
          <p:nvPr/>
        </p:nvSpPr>
        <p:spPr>
          <a:xfrm>
            <a:off x="1448684" y="5251388"/>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1" name="Ovale 102">
            <a:extLst>
              <a:ext uri="{FF2B5EF4-FFF2-40B4-BE49-F238E27FC236}">
                <a16:creationId xmlns:a16="http://schemas.microsoft.com/office/drawing/2014/main" id="{486FE936-121C-6E16-E7EA-50C266524DB4}"/>
              </a:ext>
            </a:extLst>
          </p:cNvPr>
          <p:cNvSpPr>
            <a:spLocks/>
          </p:cNvSpPr>
          <p:nvPr/>
        </p:nvSpPr>
        <p:spPr>
          <a:xfrm>
            <a:off x="1635127" y="5141595"/>
            <a:ext cx="36000" cy="37941"/>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2" name="Ovale 110">
            <a:extLst>
              <a:ext uri="{FF2B5EF4-FFF2-40B4-BE49-F238E27FC236}">
                <a16:creationId xmlns:a16="http://schemas.microsoft.com/office/drawing/2014/main" id="{C5517958-BC65-1FB1-3287-5B80AE588338}"/>
              </a:ext>
            </a:extLst>
          </p:cNvPr>
          <p:cNvSpPr>
            <a:spLocks/>
          </p:cNvSpPr>
          <p:nvPr/>
        </p:nvSpPr>
        <p:spPr>
          <a:xfrm>
            <a:off x="1698582" y="5053965"/>
            <a:ext cx="36000" cy="38844"/>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4" name="Ovale 182">
            <a:extLst>
              <a:ext uri="{FF2B5EF4-FFF2-40B4-BE49-F238E27FC236}">
                <a16:creationId xmlns:a16="http://schemas.microsoft.com/office/drawing/2014/main" id="{6FC6FED4-E942-F4B8-06FE-5493FD016B75}"/>
              </a:ext>
            </a:extLst>
          </p:cNvPr>
          <p:cNvSpPr>
            <a:spLocks/>
          </p:cNvSpPr>
          <p:nvPr/>
        </p:nvSpPr>
        <p:spPr>
          <a:xfrm>
            <a:off x="1548054" y="4973592"/>
            <a:ext cx="36000" cy="38844"/>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6" name="Ovale 184">
            <a:extLst>
              <a:ext uri="{FF2B5EF4-FFF2-40B4-BE49-F238E27FC236}">
                <a16:creationId xmlns:a16="http://schemas.microsoft.com/office/drawing/2014/main" id="{BE4BBBA9-3CB8-72FF-8929-BD22703588B5}"/>
              </a:ext>
            </a:extLst>
          </p:cNvPr>
          <p:cNvSpPr>
            <a:spLocks/>
          </p:cNvSpPr>
          <p:nvPr/>
        </p:nvSpPr>
        <p:spPr>
          <a:xfrm>
            <a:off x="1577722" y="5066394"/>
            <a:ext cx="36000" cy="38844"/>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7" name="Ovale 188">
            <a:extLst>
              <a:ext uri="{FF2B5EF4-FFF2-40B4-BE49-F238E27FC236}">
                <a16:creationId xmlns:a16="http://schemas.microsoft.com/office/drawing/2014/main" id="{E4A706FA-E588-E98C-016F-5054D040D4E0}"/>
              </a:ext>
            </a:extLst>
          </p:cNvPr>
          <p:cNvSpPr>
            <a:spLocks/>
          </p:cNvSpPr>
          <p:nvPr/>
        </p:nvSpPr>
        <p:spPr>
          <a:xfrm>
            <a:off x="1705202" y="5200205"/>
            <a:ext cx="36000" cy="38844"/>
          </a:xfrm>
          <a:prstGeom prst="ellipse">
            <a:avLst/>
          </a:prstGeom>
          <a:solidFill>
            <a:schemeClr val="accent1">
              <a:lumMod val="75000"/>
            </a:schemeClr>
          </a:solid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a:latin typeface="Calibri" panose="020F0502020204030204" pitchFamily="34" charset="0"/>
              <a:cs typeface="Calibri" panose="020F0502020204030204" pitchFamily="34" charset="0"/>
            </a:endParaRPr>
          </a:p>
        </p:txBody>
      </p:sp>
      <p:sp>
        <p:nvSpPr>
          <p:cNvPr id="39" name="Rettangolo 134">
            <a:extLst>
              <a:ext uri="{FF2B5EF4-FFF2-40B4-BE49-F238E27FC236}">
                <a16:creationId xmlns:a16="http://schemas.microsoft.com/office/drawing/2014/main" id="{20AB5130-F351-B1AF-2E4D-05341494BDC4}"/>
              </a:ext>
            </a:extLst>
          </p:cNvPr>
          <p:cNvSpPr>
            <a:spLocks/>
          </p:cNvSpPr>
          <p:nvPr/>
        </p:nvSpPr>
        <p:spPr>
          <a:xfrm>
            <a:off x="2132459" y="5116582"/>
            <a:ext cx="359793" cy="23539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Pop</a:t>
            </a:r>
          </a:p>
        </p:txBody>
      </p:sp>
      <p:sp>
        <p:nvSpPr>
          <p:cNvPr id="40" name="Content Placeholder 2">
            <a:extLst>
              <a:ext uri="{FF2B5EF4-FFF2-40B4-BE49-F238E27FC236}">
                <a16:creationId xmlns:a16="http://schemas.microsoft.com/office/drawing/2014/main" id="{A938C9CB-05F4-E6D6-2BAD-E2BF8B90227A}"/>
              </a:ext>
            </a:extLst>
          </p:cNvPr>
          <p:cNvSpPr txBox="1">
            <a:spLocks noChangeAspect="1"/>
          </p:cNvSpPr>
          <p:nvPr/>
        </p:nvSpPr>
        <p:spPr bwMode="auto">
          <a:xfrm>
            <a:off x="3784451" y="2323640"/>
            <a:ext cx="1510607" cy="576000"/>
          </a:xfrm>
          <a:prstGeom prst="rect">
            <a:avLst/>
          </a:prstGeom>
          <a:solidFill>
            <a:schemeClr val="accent1">
              <a:lumMod val="20000"/>
              <a:lumOff val="80000"/>
            </a:schemeClr>
          </a:solidFill>
          <a:ln w="9525">
            <a:solidFill>
              <a:schemeClr val="bg1">
                <a:lumMod val="50000"/>
              </a:schemeClr>
            </a:solidFill>
          </a:ln>
        </p:spPr>
        <p:txBody>
          <a:bodyPr lIns="36000" rIns="3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600" dirty="0">
                <a:latin typeface="Roboto" panose="02000000000000000000" pitchFamily="2" charset="0"/>
                <a:ea typeface="Roboto" panose="02000000000000000000" pitchFamily="2" charset="0"/>
                <a:cs typeface="Roboto" panose="02000000000000000000" pitchFamily="2" charset="0"/>
              </a:rPr>
              <a:t>quantifying uncertainty</a:t>
            </a:r>
          </a:p>
        </p:txBody>
      </p:sp>
      <p:sp>
        <p:nvSpPr>
          <p:cNvPr id="41" name="Content Placeholder 2">
            <a:extLst>
              <a:ext uri="{FF2B5EF4-FFF2-40B4-BE49-F238E27FC236}">
                <a16:creationId xmlns:a16="http://schemas.microsoft.com/office/drawing/2014/main" id="{3DA89E91-4D0B-1B6B-9DEC-20D014E5B67F}"/>
              </a:ext>
            </a:extLst>
          </p:cNvPr>
          <p:cNvSpPr txBox="1">
            <a:spLocks noChangeAspect="1"/>
          </p:cNvSpPr>
          <p:nvPr/>
        </p:nvSpPr>
        <p:spPr bwMode="auto">
          <a:xfrm>
            <a:off x="5424358" y="2321820"/>
            <a:ext cx="1582033" cy="576000"/>
          </a:xfrm>
          <a:prstGeom prst="rect">
            <a:avLst/>
          </a:prstGeom>
          <a:solidFill>
            <a:schemeClr val="accent1">
              <a:lumMod val="20000"/>
              <a:lumOff val="80000"/>
            </a:schemeClr>
          </a:solidFill>
          <a:ln w="9525">
            <a:solidFill>
              <a:schemeClr val="bg1">
                <a:lumMod val="50000"/>
              </a:schemeClr>
            </a:solidFill>
          </a:ln>
        </p:spPr>
        <p:txBody>
          <a:bodyPr lIns="36000" rIns="3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600" dirty="0">
                <a:latin typeface="Roboto" panose="02000000000000000000" pitchFamily="2" charset="0"/>
                <a:ea typeface="Roboto" panose="02000000000000000000" pitchFamily="2" charset="0"/>
                <a:cs typeface="Roboto" panose="02000000000000000000" pitchFamily="2" charset="0"/>
              </a:rPr>
              <a:t>quantifying sensitivity</a:t>
            </a:r>
          </a:p>
        </p:txBody>
      </p:sp>
      <p:sp>
        <p:nvSpPr>
          <p:cNvPr id="42" name="Content Placeholder 2">
            <a:extLst>
              <a:ext uri="{FF2B5EF4-FFF2-40B4-BE49-F238E27FC236}">
                <a16:creationId xmlns:a16="http://schemas.microsoft.com/office/drawing/2014/main" id="{E3B28DDE-71C5-F7CA-6482-2A7437C67A88}"/>
              </a:ext>
            </a:extLst>
          </p:cNvPr>
          <p:cNvSpPr txBox="1">
            <a:spLocks noChangeAspect="1"/>
          </p:cNvSpPr>
          <p:nvPr/>
        </p:nvSpPr>
        <p:spPr bwMode="auto">
          <a:xfrm>
            <a:off x="7150275" y="2316623"/>
            <a:ext cx="3322578" cy="576000"/>
          </a:xfrm>
          <a:prstGeom prst="rect">
            <a:avLst/>
          </a:prstGeom>
          <a:solidFill>
            <a:schemeClr val="accent1">
              <a:lumMod val="20000"/>
              <a:lumOff val="80000"/>
            </a:schemeClr>
          </a:solidFill>
          <a:ln w="9525">
            <a:solidFill>
              <a:schemeClr val="bg1">
                <a:lumMod val="50000"/>
              </a:schemeClr>
            </a:solidFill>
          </a:ln>
        </p:spPr>
        <p:txBody>
          <a:bodyPr lIns="36000" rIns="3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600" dirty="0">
                <a:latin typeface="Roboto" panose="02000000000000000000" pitchFamily="2" charset="0"/>
                <a:ea typeface="Roboto" panose="02000000000000000000" pitchFamily="2" charset="0"/>
                <a:cs typeface="Roboto" panose="02000000000000000000" pitchFamily="2" charset="0"/>
              </a:rPr>
              <a:t>stress-testing</a:t>
            </a:r>
          </a:p>
        </p:txBody>
      </p:sp>
      <p:sp>
        <p:nvSpPr>
          <p:cNvPr id="51" name="Content Placeholder 2">
            <a:extLst>
              <a:ext uri="{FF2B5EF4-FFF2-40B4-BE49-F238E27FC236}">
                <a16:creationId xmlns:a16="http://schemas.microsoft.com/office/drawing/2014/main" id="{02D7668C-7401-1898-6AC9-218217115F04}"/>
              </a:ext>
            </a:extLst>
          </p:cNvPr>
          <p:cNvSpPr txBox="1">
            <a:spLocks noChangeAspect="1"/>
          </p:cNvSpPr>
          <p:nvPr/>
        </p:nvSpPr>
        <p:spPr bwMode="auto">
          <a:xfrm>
            <a:off x="5482610" y="2948414"/>
            <a:ext cx="1611067" cy="956343"/>
          </a:xfrm>
          <a:prstGeom prst="rect">
            <a:avLst/>
          </a:prstGeom>
          <a:noFill/>
          <a:ln>
            <a:no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Which inputs mostly contribute to the output uncertainty?</a:t>
            </a:r>
          </a:p>
        </p:txBody>
      </p:sp>
      <p:sp>
        <p:nvSpPr>
          <p:cNvPr id="52" name="Content Placeholder 2">
            <a:extLst>
              <a:ext uri="{FF2B5EF4-FFF2-40B4-BE49-F238E27FC236}">
                <a16:creationId xmlns:a16="http://schemas.microsoft.com/office/drawing/2014/main" id="{5BC0C2DB-E93D-B550-060B-02574176CA25}"/>
              </a:ext>
            </a:extLst>
          </p:cNvPr>
          <p:cNvSpPr txBox="1">
            <a:spLocks noChangeAspect="1"/>
          </p:cNvSpPr>
          <p:nvPr/>
        </p:nvSpPr>
        <p:spPr bwMode="auto">
          <a:xfrm>
            <a:off x="8488841" y="2899019"/>
            <a:ext cx="1543985" cy="1183796"/>
          </a:xfrm>
          <a:prstGeom prst="rect">
            <a:avLst/>
          </a:prstGeom>
          <a:noFill/>
          <a:ln>
            <a:no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What are </a:t>
            </a:r>
            <a:r>
              <a:rPr lang="en-US" sz="1400" b="1"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threshold</a:t>
            </a: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 values in the inputs that lead to “good enough” outputs?</a:t>
            </a:r>
          </a:p>
        </p:txBody>
      </p:sp>
      <p:sp>
        <p:nvSpPr>
          <p:cNvPr id="54" name="Rettangolo 134">
            <a:extLst>
              <a:ext uri="{FF2B5EF4-FFF2-40B4-BE49-F238E27FC236}">
                <a16:creationId xmlns:a16="http://schemas.microsoft.com/office/drawing/2014/main" id="{56A58642-00B6-ACE7-06FA-2B6EC4BEBACE}"/>
              </a:ext>
            </a:extLst>
          </p:cNvPr>
          <p:cNvSpPr>
            <a:spLocks/>
          </p:cNvSpPr>
          <p:nvPr/>
        </p:nvSpPr>
        <p:spPr>
          <a:xfrm>
            <a:off x="7377448" y="5038807"/>
            <a:ext cx="483472" cy="106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err="1">
                <a:solidFill>
                  <a:schemeClr val="tx1"/>
                </a:solidFill>
                <a:latin typeface="Calibri" panose="020F0502020204030204" pitchFamily="34" charset="0"/>
                <a:cs typeface="Calibri" panose="020F0502020204030204" pitchFamily="34" charset="0"/>
              </a:rPr>
              <a:t>Prec</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55" name="Rettangolo 134">
            <a:extLst>
              <a:ext uri="{FF2B5EF4-FFF2-40B4-BE49-F238E27FC236}">
                <a16:creationId xmlns:a16="http://schemas.microsoft.com/office/drawing/2014/main" id="{E858A5A6-6E6E-9EEC-4ACB-AACAA79FFDB5}"/>
              </a:ext>
            </a:extLst>
          </p:cNvPr>
          <p:cNvSpPr>
            <a:spLocks/>
          </p:cNvSpPr>
          <p:nvPr/>
        </p:nvSpPr>
        <p:spPr>
          <a:xfrm rot="16200000">
            <a:off x="7073033" y="4718570"/>
            <a:ext cx="483472" cy="22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Pop</a:t>
            </a:r>
            <a:endParaRPr lang="en-GB" sz="800" baseline="-25000" dirty="0">
              <a:solidFill>
                <a:schemeClr val="tx1"/>
              </a:solidFill>
              <a:latin typeface="Calibri" panose="020F0502020204030204" pitchFamily="34" charset="0"/>
              <a:cs typeface="Calibri" panose="020F0502020204030204" pitchFamily="34" charset="0"/>
            </a:endParaRPr>
          </a:p>
        </p:txBody>
      </p:sp>
      <p:grpSp>
        <p:nvGrpSpPr>
          <p:cNvPr id="56" name="Group 55">
            <a:extLst>
              <a:ext uri="{FF2B5EF4-FFF2-40B4-BE49-F238E27FC236}">
                <a16:creationId xmlns:a16="http://schemas.microsoft.com/office/drawing/2014/main" id="{BBDCD272-5E3C-D17B-D678-A0FA8D873816}"/>
              </a:ext>
            </a:extLst>
          </p:cNvPr>
          <p:cNvGrpSpPr/>
          <p:nvPr/>
        </p:nvGrpSpPr>
        <p:grpSpPr>
          <a:xfrm>
            <a:off x="7398463" y="4627091"/>
            <a:ext cx="441526" cy="409058"/>
            <a:chOff x="8053403" y="3000323"/>
            <a:chExt cx="791999" cy="720816"/>
          </a:xfrm>
        </p:grpSpPr>
        <p:sp>
          <p:nvSpPr>
            <p:cNvPr id="57" name="Rectangle 56">
              <a:extLst>
                <a:ext uri="{FF2B5EF4-FFF2-40B4-BE49-F238E27FC236}">
                  <a16:creationId xmlns:a16="http://schemas.microsoft.com/office/drawing/2014/main" id="{4B0D6846-EB5E-C16F-390C-3CE2D4F14789}"/>
                </a:ext>
              </a:extLst>
            </p:cNvPr>
            <p:cNvSpPr/>
            <p:nvPr/>
          </p:nvSpPr>
          <p:spPr bwMode="auto">
            <a:xfrm>
              <a:off x="8053403" y="3000323"/>
              <a:ext cx="791999" cy="720816"/>
            </a:xfrm>
            <a:prstGeom prst="rect">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4FE3EA2B-FFFA-40CE-4730-8EF68FFD989B}"/>
                </a:ext>
              </a:extLst>
            </p:cNvPr>
            <p:cNvSpPr/>
            <p:nvPr/>
          </p:nvSpPr>
          <p:spPr>
            <a:xfrm rot="16200000">
              <a:off x="8091790" y="3260450"/>
              <a:ext cx="422445" cy="493182"/>
            </a:xfrm>
            <a:custGeom>
              <a:avLst/>
              <a:gdLst>
                <a:gd name="connsiteX0" fmla="*/ 0 w 446049"/>
                <a:gd name="connsiteY0" fmla="*/ 0 h 450509"/>
                <a:gd name="connsiteX1" fmla="*/ 0 w 446049"/>
                <a:gd name="connsiteY1" fmla="*/ 450509 h 450509"/>
                <a:gd name="connsiteX2" fmla="*/ 303313 w 446049"/>
                <a:gd name="connsiteY2" fmla="*/ 334536 h 450509"/>
                <a:gd name="connsiteX3" fmla="*/ 446049 w 446049"/>
                <a:gd name="connsiteY3" fmla="*/ 8921 h 450509"/>
                <a:gd name="connsiteX4" fmla="*/ 0 w 446049"/>
                <a:gd name="connsiteY4" fmla="*/ 0 h 450509"/>
                <a:gd name="connsiteX0" fmla="*/ 0 w 449350"/>
                <a:gd name="connsiteY0" fmla="*/ 982 h 451491"/>
                <a:gd name="connsiteX1" fmla="*/ 0 w 449350"/>
                <a:gd name="connsiteY1" fmla="*/ 451491 h 451491"/>
                <a:gd name="connsiteX2" fmla="*/ 303313 w 449350"/>
                <a:gd name="connsiteY2" fmla="*/ 335518 h 451491"/>
                <a:gd name="connsiteX3" fmla="*/ 449350 w 449350"/>
                <a:gd name="connsiteY3" fmla="*/ 0 h 451491"/>
                <a:gd name="connsiteX4" fmla="*/ 0 w 449350"/>
                <a:gd name="connsiteY4" fmla="*/ 982 h 45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50" h="451491">
                  <a:moveTo>
                    <a:pt x="0" y="982"/>
                  </a:moveTo>
                  <a:lnTo>
                    <a:pt x="0" y="451491"/>
                  </a:lnTo>
                  <a:lnTo>
                    <a:pt x="303313" y="335518"/>
                  </a:lnTo>
                  <a:lnTo>
                    <a:pt x="449350" y="0"/>
                  </a:lnTo>
                  <a:lnTo>
                    <a:pt x="0" y="982"/>
                  </a:lnTo>
                  <a:close/>
                </a:path>
              </a:pathLst>
            </a:custGeom>
            <a:solidFill>
              <a:srgbClr val="2F942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0" name="Rettangolo 134">
            <a:extLst>
              <a:ext uri="{FF2B5EF4-FFF2-40B4-BE49-F238E27FC236}">
                <a16:creationId xmlns:a16="http://schemas.microsoft.com/office/drawing/2014/main" id="{1BFD6B8F-F09F-549B-819D-4D0F8BEC31B3}"/>
              </a:ext>
            </a:extLst>
          </p:cNvPr>
          <p:cNvSpPr>
            <a:spLocks/>
          </p:cNvSpPr>
          <p:nvPr/>
        </p:nvSpPr>
        <p:spPr>
          <a:xfrm rot="16200000">
            <a:off x="7710027" y="4729400"/>
            <a:ext cx="483472" cy="22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Pop</a:t>
            </a:r>
            <a:endParaRPr lang="en-GB" sz="800" baseline="-25000" dirty="0">
              <a:solidFill>
                <a:schemeClr val="tx1"/>
              </a:solidFill>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E8EA1334-A7C7-A260-5A96-3786C49509C4}"/>
              </a:ext>
            </a:extLst>
          </p:cNvPr>
          <p:cNvGrpSpPr/>
          <p:nvPr/>
        </p:nvGrpSpPr>
        <p:grpSpPr>
          <a:xfrm>
            <a:off x="8026619" y="4625268"/>
            <a:ext cx="442800" cy="410400"/>
            <a:chOff x="8053403" y="3000323"/>
            <a:chExt cx="791999" cy="720816"/>
          </a:xfrm>
        </p:grpSpPr>
        <p:sp>
          <p:nvSpPr>
            <p:cNvPr id="62" name="Rectangle 61">
              <a:extLst>
                <a:ext uri="{FF2B5EF4-FFF2-40B4-BE49-F238E27FC236}">
                  <a16:creationId xmlns:a16="http://schemas.microsoft.com/office/drawing/2014/main" id="{42D1E660-ECB2-BD15-911B-5CFCDE9CBD6A}"/>
                </a:ext>
              </a:extLst>
            </p:cNvPr>
            <p:cNvSpPr/>
            <p:nvPr/>
          </p:nvSpPr>
          <p:spPr bwMode="auto">
            <a:xfrm>
              <a:off x="8053403" y="3000323"/>
              <a:ext cx="791999" cy="720816"/>
            </a:xfrm>
            <a:prstGeom prst="rect">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40E27D2-09AB-BE9D-2B8C-E23BC0D0862B}"/>
                </a:ext>
              </a:extLst>
            </p:cNvPr>
            <p:cNvSpPr/>
            <p:nvPr/>
          </p:nvSpPr>
          <p:spPr>
            <a:xfrm rot="16200000">
              <a:off x="8002870" y="3116092"/>
              <a:ext cx="656116" cy="548224"/>
            </a:xfrm>
            <a:custGeom>
              <a:avLst/>
              <a:gdLst>
                <a:gd name="connsiteX0" fmla="*/ 0 w 446049"/>
                <a:gd name="connsiteY0" fmla="*/ 0 h 450509"/>
                <a:gd name="connsiteX1" fmla="*/ 0 w 446049"/>
                <a:gd name="connsiteY1" fmla="*/ 450509 h 450509"/>
                <a:gd name="connsiteX2" fmla="*/ 303313 w 446049"/>
                <a:gd name="connsiteY2" fmla="*/ 334536 h 450509"/>
                <a:gd name="connsiteX3" fmla="*/ 446049 w 446049"/>
                <a:gd name="connsiteY3" fmla="*/ 8921 h 450509"/>
                <a:gd name="connsiteX4" fmla="*/ 0 w 446049"/>
                <a:gd name="connsiteY4" fmla="*/ 0 h 450509"/>
                <a:gd name="connsiteX0" fmla="*/ 0 w 449350"/>
                <a:gd name="connsiteY0" fmla="*/ 982 h 451491"/>
                <a:gd name="connsiteX1" fmla="*/ 0 w 449350"/>
                <a:gd name="connsiteY1" fmla="*/ 451491 h 451491"/>
                <a:gd name="connsiteX2" fmla="*/ 303313 w 449350"/>
                <a:gd name="connsiteY2" fmla="*/ 335518 h 451491"/>
                <a:gd name="connsiteX3" fmla="*/ 449350 w 449350"/>
                <a:gd name="connsiteY3" fmla="*/ 0 h 451491"/>
                <a:gd name="connsiteX4" fmla="*/ 0 w 449350"/>
                <a:gd name="connsiteY4" fmla="*/ 982 h 45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350" h="451491">
                  <a:moveTo>
                    <a:pt x="0" y="982"/>
                  </a:moveTo>
                  <a:lnTo>
                    <a:pt x="0" y="451491"/>
                  </a:lnTo>
                  <a:lnTo>
                    <a:pt x="303313" y="335518"/>
                  </a:lnTo>
                  <a:lnTo>
                    <a:pt x="449350" y="0"/>
                  </a:lnTo>
                  <a:lnTo>
                    <a:pt x="0" y="982"/>
                  </a:lnTo>
                  <a:close/>
                </a:path>
              </a:pathLst>
            </a:custGeom>
            <a:solidFill>
              <a:srgbClr val="2F942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6" name="Rectangle 65">
            <a:extLst>
              <a:ext uri="{FF2B5EF4-FFF2-40B4-BE49-F238E27FC236}">
                <a16:creationId xmlns:a16="http://schemas.microsoft.com/office/drawing/2014/main" id="{5E9FFA37-3701-FB9F-2595-5518402E6D07}"/>
              </a:ext>
            </a:extLst>
          </p:cNvPr>
          <p:cNvSpPr/>
          <p:nvPr/>
        </p:nvSpPr>
        <p:spPr bwMode="auto">
          <a:xfrm>
            <a:off x="7210972" y="4455012"/>
            <a:ext cx="822736" cy="215444"/>
          </a:xfrm>
          <a:prstGeom prst="rect">
            <a:avLst/>
          </a:prstGeom>
        </p:spPr>
        <p:txBody>
          <a:bodyPr wrap="square">
            <a:spAutoFit/>
          </a:bodyPr>
          <a:lstStyle/>
          <a:p>
            <a:pPr algn="ctr" defTabSz="685783">
              <a:defRPr/>
            </a:pPr>
            <a:r>
              <a:rPr lang="en-US" sz="800" kern="0" dirty="0">
                <a:latin typeface="Calibri" panose="020F0502020204030204" pitchFamily="34" charset="0"/>
                <a:cs typeface="Calibri" panose="020F0502020204030204" pitchFamily="34" charset="0"/>
              </a:rPr>
              <a:t>Design A</a:t>
            </a:r>
          </a:p>
        </p:txBody>
      </p:sp>
      <p:sp>
        <p:nvSpPr>
          <p:cNvPr id="67" name="Rectangle 66">
            <a:extLst>
              <a:ext uri="{FF2B5EF4-FFF2-40B4-BE49-F238E27FC236}">
                <a16:creationId xmlns:a16="http://schemas.microsoft.com/office/drawing/2014/main" id="{6B1652B1-8E65-0B9B-91BA-60311B4CAF2A}"/>
              </a:ext>
            </a:extLst>
          </p:cNvPr>
          <p:cNvSpPr/>
          <p:nvPr/>
        </p:nvSpPr>
        <p:spPr bwMode="auto">
          <a:xfrm>
            <a:off x="7788431" y="4455011"/>
            <a:ext cx="924683" cy="215444"/>
          </a:xfrm>
          <a:prstGeom prst="rect">
            <a:avLst/>
          </a:prstGeom>
        </p:spPr>
        <p:txBody>
          <a:bodyPr wrap="square">
            <a:spAutoFit/>
          </a:bodyPr>
          <a:lstStyle/>
          <a:p>
            <a:pPr algn="ctr" defTabSz="685783">
              <a:defRPr/>
            </a:pPr>
            <a:r>
              <a:rPr lang="en-US" sz="800" kern="0" dirty="0">
                <a:latin typeface="Calibri" panose="020F0502020204030204" pitchFamily="34" charset="0"/>
                <a:cs typeface="Calibri" panose="020F0502020204030204" pitchFamily="34" charset="0"/>
              </a:rPr>
              <a:t>Design B</a:t>
            </a:r>
          </a:p>
        </p:txBody>
      </p:sp>
      <p:sp>
        <p:nvSpPr>
          <p:cNvPr id="68" name="Content Placeholder 2">
            <a:extLst>
              <a:ext uri="{FF2B5EF4-FFF2-40B4-BE49-F238E27FC236}">
                <a16:creationId xmlns:a16="http://schemas.microsoft.com/office/drawing/2014/main" id="{572B1B6C-68A2-111D-D1FD-DCB8F30BB4EC}"/>
              </a:ext>
            </a:extLst>
          </p:cNvPr>
          <p:cNvSpPr txBox="1">
            <a:spLocks/>
          </p:cNvSpPr>
          <p:nvPr/>
        </p:nvSpPr>
        <p:spPr bwMode="auto">
          <a:xfrm>
            <a:off x="3832022" y="4124156"/>
            <a:ext cx="3151959" cy="365670"/>
          </a:xfrm>
          <a:prstGeom prst="rect">
            <a:avLst/>
          </a:prstGeom>
          <a:noFill/>
          <a:ln>
            <a:no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What is the </a:t>
            </a:r>
            <a:r>
              <a:rPr lang="en-US" sz="1400" b="1"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precision</a:t>
            </a: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 and </a:t>
            </a:r>
            <a:r>
              <a:rPr lang="en-US" sz="1400" b="1"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scope of validity</a:t>
            </a: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 of the model?</a:t>
            </a:r>
          </a:p>
        </p:txBody>
      </p:sp>
      <p:sp>
        <p:nvSpPr>
          <p:cNvPr id="78" name="Rectangle 77">
            <a:extLst>
              <a:ext uri="{FF2B5EF4-FFF2-40B4-BE49-F238E27FC236}">
                <a16:creationId xmlns:a16="http://schemas.microsoft.com/office/drawing/2014/main" id="{299262D7-E51F-0088-C597-475A4321F1AB}"/>
              </a:ext>
            </a:extLst>
          </p:cNvPr>
          <p:cNvSpPr/>
          <p:nvPr/>
        </p:nvSpPr>
        <p:spPr bwMode="auto">
          <a:xfrm>
            <a:off x="4229523" y="5290669"/>
            <a:ext cx="1114898" cy="215444"/>
          </a:xfrm>
          <a:prstGeom prst="rect">
            <a:avLst/>
          </a:prstGeom>
        </p:spPr>
        <p:txBody>
          <a:bodyPr wrap="square">
            <a:spAutoFit/>
          </a:bodyPr>
          <a:lstStyle/>
          <a:p>
            <a:pPr algn="ctr" defTabSz="685783">
              <a:defRPr/>
            </a:pPr>
            <a:r>
              <a:rPr lang="en-US" sz="800" kern="0" dirty="0">
                <a:solidFill>
                  <a:srgbClr val="000000"/>
                </a:solidFill>
                <a:latin typeface="Calibri" panose="020F0502020204030204" pitchFamily="34" charset="0"/>
                <a:cs typeface="Calibri" panose="020F0502020204030204" pitchFamily="34" charset="0"/>
              </a:rPr>
              <a:t>Chances of Failure</a:t>
            </a:r>
          </a:p>
        </p:txBody>
      </p:sp>
      <p:grpSp>
        <p:nvGrpSpPr>
          <p:cNvPr id="87" name="Group 86">
            <a:extLst>
              <a:ext uri="{FF2B5EF4-FFF2-40B4-BE49-F238E27FC236}">
                <a16:creationId xmlns:a16="http://schemas.microsoft.com/office/drawing/2014/main" id="{526EFFA3-829A-AFC9-B17E-028FFDF23E26}"/>
              </a:ext>
            </a:extLst>
          </p:cNvPr>
          <p:cNvGrpSpPr/>
          <p:nvPr/>
        </p:nvGrpSpPr>
        <p:grpSpPr>
          <a:xfrm>
            <a:off x="4648706" y="5201714"/>
            <a:ext cx="432001" cy="70727"/>
            <a:chOff x="5320707" y="6208132"/>
            <a:chExt cx="412464" cy="86483"/>
          </a:xfrm>
        </p:grpSpPr>
        <p:cxnSp>
          <p:nvCxnSpPr>
            <p:cNvPr id="88" name="Straight Arrow Connector 123">
              <a:extLst>
                <a:ext uri="{FF2B5EF4-FFF2-40B4-BE49-F238E27FC236}">
                  <a16:creationId xmlns:a16="http://schemas.microsoft.com/office/drawing/2014/main" id="{D0177C3F-FCD1-3DC1-46BC-C7910653A188}"/>
                </a:ext>
              </a:extLst>
            </p:cNvPr>
            <p:cNvCxnSpPr>
              <a:cxnSpLocks noChangeShapeType="1"/>
            </p:cNvCxnSpPr>
            <p:nvPr/>
          </p:nvCxnSpPr>
          <p:spPr bwMode="auto">
            <a:xfrm flipV="1">
              <a:off x="5320707" y="6251622"/>
              <a:ext cx="412464" cy="1"/>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cxnSp>
          <p:nvCxnSpPr>
            <p:cNvPr id="89" name="Straight Arrow Connector 123">
              <a:extLst>
                <a:ext uri="{FF2B5EF4-FFF2-40B4-BE49-F238E27FC236}">
                  <a16:creationId xmlns:a16="http://schemas.microsoft.com/office/drawing/2014/main" id="{DB7338C1-1003-DEF2-F75F-EE84CCFEB2DB}"/>
                </a:ext>
              </a:extLst>
            </p:cNvPr>
            <p:cNvCxnSpPr>
              <a:cxnSpLocks noChangeShapeType="1"/>
            </p:cNvCxnSpPr>
            <p:nvPr/>
          </p:nvCxnSpPr>
          <p:spPr bwMode="auto">
            <a:xfrm flipV="1">
              <a:off x="5731816" y="6208628"/>
              <a:ext cx="0" cy="85987"/>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cxnSp>
          <p:nvCxnSpPr>
            <p:cNvPr id="90" name="Straight Arrow Connector 123">
              <a:extLst>
                <a:ext uri="{FF2B5EF4-FFF2-40B4-BE49-F238E27FC236}">
                  <a16:creationId xmlns:a16="http://schemas.microsoft.com/office/drawing/2014/main" id="{CDB9C574-13E5-2C0F-10F6-8A57E690E0E8}"/>
                </a:ext>
              </a:extLst>
            </p:cNvPr>
            <p:cNvCxnSpPr>
              <a:cxnSpLocks noChangeShapeType="1"/>
            </p:cNvCxnSpPr>
            <p:nvPr/>
          </p:nvCxnSpPr>
          <p:spPr bwMode="auto">
            <a:xfrm flipV="1">
              <a:off x="5320707" y="6208132"/>
              <a:ext cx="0" cy="85987"/>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grpSp>
      <p:sp>
        <p:nvSpPr>
          <p:cNvPr id="70" name="Content Placeholder 2">
            <a:extLst>
              <a:ext uri="{FF2B5EF4-FFF2-40B4-BE49-F238E27FC236}">
                <a16:creationId xmlns:a16="http://schemas.microsoft.com/office/drawing/2014/main" id="{6EC7317B-2B60-8084-2B27-A14A2F7D0C7B}"/>
              </a:ext>
            </a:extLst>
          </p:cNvPr>
          <p:cNvSpPr txBox="1">
            <a:spLocks/>
          </p:cNvSpPr>
          <p:nvPr/>
        </p:nvSpPr>
        <p:spPr bwMode="auto">
          <a:xfrm>
            <a:off x="4388582" y="5149284"/>
            <a:ext cx="814957" cy="172601"/>
          </a:xfrm>
          <a:prstGeom prst="rect">
            <a:avLst/>
          </a:prstGeom>
          <a:noFill/>
          <a:ln w="6350">
            <a:solidFill>
              <a:schemeClr val="tx1">
                <a:lumMod val="50000"/>
                <a:lumOff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endParaRPr lang="en-US" sz="800">
              <a:latin typeface="Calibri" panose="020F0502020204030204" pitchFamily="34" charset="0"/>
              <a:cs typeface="Calibri" panose="020F0502020204030204" pitchFamily="34" charset="0"/>
            </a:endParaRPr>
          </a:p>
        </p:txBody>
      </p:sp>
      <p:grpSp>
        <p:nvGrpSpPr>
          <p:cNvPr id="79" name="Group 78">
            <a:extLst>
              <a:ext uri="{FF2B5EF4-FFF2-40B4-BE49-F238E27FC236}">
                <a16:creationId xmlns:a16="http://schemas.microsoft.com/office/drawing/2014/main" id="{CED818B7-0A03-0365-544E-8494EC9FF07B}"/>
              </a:ext>
            </a:extLst>
          </p:cNvPr>
          <p:cNvGrpSpPr/>
          <p:nvPr/>
        </p:nvGrpSpPr>
        <p:grpSpPr>
          <a:xfrm>
            <a:off x="4388582" y="4915016"/>
            <a:ext cx="814963" cy="169986"/>
            <a:chOff x="5287412" y="5933624"/>
            <a:chExt cx="814963" cy="234000"/>
          </a:xfrm>
        </p:grpSpPr>
        <p:grpSp>
          <p:nvGrpSpPr>
            <p:cNvPr id="80" name="Group 79">
              <a:extLst>
                <a:ext uri="{FF2B5EF4-FFF2-40B4-BE49-F238E27FC236}">
                  <a16:creationId xmlns:a16="http://schemas.microsoft.com/office/drawing/2014/main" id="{38B2DE76-3449-3B8C-E719-3B2BAFC3C4AF}"/>
                </a:ext>
              </a:extLst>
            </p:cNvPr>
            <p:cNvGrpSpPr/>
            <p:nvPr/>
          </p:nvGrpSpPr>
          <p:grpSpPr>
            <a:xfrm>
              <a:off x="5338261" y="6005798"/>
              <a:ext cx="603470" cy="86483"/>
              <a:chOff x="5320707" y="6208132"/>
              <a:chExt cx="534232" cy="86483"/>
            </a:xfrm>
          </p:grpSpPr>
          <p:cxnSp>
            <p:nvCxnSpPr>
              <p:cNvPr id="84" name="Straight Arrow Connector 123">
                <a:extLst>
                  <a:ext uri="{FF2B5EF4-FFF2-40B4-BE49-F238E27FC236}">
                    <a16:creationId xmlns:a16="http://schemas.microsoft.com/office/drawing/2014/main" id="{0B55425F-A0D9-A94D-2038-0C99DACDB91A}"/>
                  </a:ext>
                </a:extLst>
              </p:cNvPr>
              <p:cNvCxnSpPr>
                <a:cxnSpLocks noChangeShapeType="1"/>
              </p:cNvCxnSpPr>
              <p:nvPr/>
            </p:nvCxnSpPr>
            <p:spPr bwMode="auto">
              <a:xfrm flipV="1">
                <a:off x="5320707" y="6251622"/>
                <a:ext cx="534232" cy="1"/>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cxnSp>
            <p:nvCxnSpPr>
              <p:cNvPr id="85" name="Straight Arrow Connector 123">
                <a:extLst>
                  <a:ext uri="{FF2B5EF4-FFF2-40B4-BE49-F238E27FC236}">
                    <a16:creationId xmlns:a16="http://schemas.microsoft.com/office/drawing/2014/main" id="{3CC9AA6F-32CD-E2DF-1B6F-FFEAA64F185D}"/>
                  </a:ext>
                </a:extLst>
              </p:cNvPr>
              <p:cNvCxnSpPr>
                <a:cxnSpLocks noChangeShapeType="1"/>
              </p:cNvCxnSpPr>
              <p:nvPr/>
            </p:nvCxnSpPr>
            <p:spPr bwMode="auto">
              <a:xfrm flipV="1">
                <a:off x="5854939" y="6208628"/>
                <a:ext cx="0" cy="85987"/>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cxnSp>
            <p:nvCxnSpPr>
              <p:cNvPr id="86" name="Straight Arrow Connector 123">
                <a:extLst>
                  <a:ext uri="{FF2B5EF4-FFF2-40B4-BE49-F238E27FC236}">
                    <a16:creationId xmlns:a16="http://schemas.microsoft.com/office/drawing/2014/main" id="{5D2BBB04-7138-0774-D23F-AFAA55120D67}"/>
                  </a:ext>
                </a:extLst>
              </p:cNvPr>
              <p:cNvCxnSpPr>
                <a:cxnSpLocks noChangeShapeType="1"/>
              </p:cNvCxnSpPr>
              <p:nvPr/>
            </p:nvCxnSpPr>
            <p:spPr bwMode="auto">
              <a:xfrm flipV="1">
                <a:off x="5320707" y="6208132"/>
                <a:ext cx="0" cy="85987"/>
              </a:xfrm>
              <a:prstGeom prst="straightConnector1">
                <a:avLst/>
              </a:prstGeom>
              <a:noFill/>
              <a:ln w="9525">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grpSp>
        <p:sp>
          <p:nvSpPr>
            <p:cNvPr id="81" name="Content Placeholder 2">
              <a:extLst>
                <a:ext uri="{FF2B5EF4-FFF2-40B4-BE49-F238E27FC236}">
                  <a16:creationId xmlns:a16="http://schemas.microsoft.com/office/drawing/2014/main" id="{FCC00B41-AB47-538B-6A72-B87C781298C4}"/>
                </a:ext>
              </a:extLst>
            </p:cNvPr>
            <p:cNvSpPr txBox="1">
              <a:spLocks/>
            </p:cNvSpPr>
            <p:nvPr/>
          </p:nvSpPr>
          <p:spPr bwMode="auto">
            <a:xfrm>
              <a:off x="5287412" y="5933624"/>
              <a:ext cx="814963" cy="230832"/>
            </a:xfrm>
            <a:prstGeom prst="rect">
              <a:avLst/>
            </a:prstGeom>
            <a:noFill/>
            <a:ln w="6350">
              <a:solidFill>
                <a:schemeClr val="tx1">
                  <a:lumMod val="50000"/>
                  <a:lumOff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endParaRPr lang="en-US" sz="800">
                <a:latin typeface="Calibri" panose="020F0502020204030204" pitchFamily="34" charset="0"/>
                <a:cs typeface="Calibri" panose="020F0502020204030204" pitchFamily="34" charset="0"/>
              </a:endParaRPr>
            </a:p>
          </p:txBody>
        </p:sp>
        <p:sp>
          <p:nvSpPr>
            <p:cNvPr id="82" name="Content Placeholder 2">
              <a:extLst>
                <a:ext uri="{FF2B5EF4-FFF2-40B4-BE49-F238E27FC236}">
                  <a16:creationId xmlns:a16="http://schemas.microsoft.com/office/drawing/2014/main" id="{9ECAE017-169F-1E4B-ED76-1679937DAD3C}"/>
                </a:ext>
              </a:extLst>
            </p:cNvPr>
            <p:cNvSpPr txBox="1">
              <a:spLocks/>
            </p:cNvSpPr>
            <p:nvPr/>
          </p:nvSpPr>
          <p:spPr bwMode="auto">
            <a:xfrm>
              <a:off x="5397190" y="5933624"/>
              <a:ext cx="381267" cy="230832"/>
            </a:xfrm>
            <a:prstGeom prst="rect">
              <a:avLst/>
            </a:prstGeom>
            <a:solidFill>
              <a:srgbClr val="FFC000"/>
            </a:solid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endParaRPr lang="en-US" sz="800">
                <a:latin typeface="Calibri" panose="020F0502020204030204" pitchFamily="34" charset="0"/>
                <a:cs typeface="Calibri" panose="020F0502020204030204" pitchFamily="34" charset="0"/>
              </a:endParaRPr>
            </a:p>
          </p:txBody>
        </p:sp>
        <p:cxnSp>
          <p:nvCxnSpPr>
            <p:cNvPr id="83" name="Straight Arrow Connector 123">
              <a:extLst>
                <a:ext uri="{FF2B5EF4-FFF2-40B4-BE49-F238E27FC236}">
                  <a16:creationId xmlns:a16="http://schemas.microsoft.com/office/drawing/2014/main" id="{DD2AD45F-8BA6-4F2B-1EB8-5D43028B27B2}"/>
                </a:ext>
              </a:extLst>
            </p:cNvPr>
            <p:cNvCxnSpPr>
              <a:cxnSpLocks noChangeShapeType="1"/>
            </p:cNvCxnSpPr>
            <p:nvPr/>
          </p:nvCxnSpPr>
          <p:spPr bwMode="auto">
            <a:xfrm flipH="1" flipV="1">
              <a:off x="5576305" y="5933624"/>
              <a:ext cx="0" cy="234000"/>
            </a:xfrm>
            <a:prstGeom prst="straightConnector1">
              <a:avLst/>
            </a:prstGeom>
            <a:noFill/>
            <a:ln w="19050">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grpSp>
      <p:sp>
        <p:nvSpPr>
          <p:cNvPr id="91" name="Content Placeholder 2">
            <a:extLst>
              <a:ext uri="{FF2B5EF4-FFF2-40B4-BE49-F238E27FC236}">
                <a16:creationId xmlns:a16="http://schemas.microsoft.com/office/drawing/2014/main" id="{110D2F51-4810-9150-82FA-D6452C1F7C26}"/>
              </a:ext>
            </a:extLst>
          </p:cNvPr>
          <p:cNvSpPr txBox="1">
            <a:spLocks/>
          </p:cNvSpPr>
          <p:nvPr/>
        </p:nvSpPr>
        <p:spPr bwMode="auto">
          <a:xfrm>
            <a:off x="4701641" y="5149284"/>
            <a:ext cx="266269" cy="173286"/>
          </a:xfrm>
          <a:prstGeom prst="rect">
            <a:avLst/>
          </a:prstGeom>
          <a:solidFill>
            <a:srgbClr val="FFC000"/>
          </a:solid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endParaRPr lang="en-US" sz="800">
              <a:latin typeface="Calibri" panose="020F0502020204030204" pitchFamily="34" charset="0"/>
              <a:cs typeface="Calibri" panose="020F0502020204030204" pitchFamily="34" charset="0"/>
            </a:endParaRPr>
          </a:p>
        </p:txBody>
      </p:sp>
      <p:cxnSp>
        <p:nvCxnSpPr>
          <p:cNvPr id="92" name="Straight Arrow Connector 123">
            <a:extLst>
              <a:ext uri="{FF2B5EF4-FFF2-40B4-BE49-F238E27FC236}">
                <a16:creationId xmlns:a16="http://schemas.microsoft.com/office/drawing/2014/main" id="{8DA3297D-BD37-2C8A-A001-4EF8BF59576D}"/>
              </a:ext>
            </a:extLst>
          </p:cNvPr>
          <p:cNvCxnSpPr>
            <a:cxnSpLocks noChangeShapeType="1"/>
          </p:cNvCxnSpPr>
          <p:nvPr/>
        </p:nvCxnSpPr>
        <p:spPr bwMode="auto">
          <a:xfrm flipH="1" flipV="1">
            <a:off x="4879627" y="5149284"/>
            <a:ext cx="0" cy="169986"/>
          </a:xfrm>
          <a:prstGeom prst="straightConnector1">
            <a:avLst/>
          </a:prstGeom>
          <a:noFill/>
          <a:ln w="19050">
            <a:solidFill>
              <a:srgbClr val="000000"/>
            </a:solidFill>
            <a:miter lim="800000"/>
            <a:headEnd type="none" w="med" len="med"/>
            <a:tailEnd type="none" w="med" len="med"/>
          </a:ln>
          <a:extLst>
            <a:ext uri="{909E8E84-426E-40dd-AFC4-6F175D3DCCD1}">
              <a14:hiddenFill xmlns="" xmlns:a14="http://schemas.microsoft.com/office/drawing/2010/main">
                <a:noFill/>
              </a14:hiddenFill>
            </a:ext>
          </a:extLst>
        </p:spPr>
      </p:cxnSp>
      <p:sp>
        <p:nvSpPr>
          <p:cNvPr id="93" name="Rectangle 92">
            <a:extLst>
              <a:ext uri="{FF2B5EF4-FFF2-40B4-BE49-F238E27FC236}">
                <a16:creationId xmlns:a16="http://schemas.microsoft.com/office/drawing/2014/main" id="{44556601-5D14-CB8B-7B36-2374BCF85A89}"/>
              </a:ext>
            </a:extLst>
          </p:cNvPr>
          <p:cNvSpPr/>
          <p:nvPr/>
        </p:nvSpPr>
        <p:spPr bwMode="auto">
          <a:xfrm>
            <a:off x="3878404" y="4887520"/>
            <a:ext cx="624240" cy="215444"/>
          </a:xfrm>
          <a:prstGeom prst="rect">
            <a:avLst/>
          </a:prstGeom>
        </p:spPr>
        <p:txBody>
          <a:bodyPr wrap="square">
            <a:spAutoFit/>
          </a:bodyPr>
          <a:lstStyle/>
          <a:p>
            <a:pPr algn="ctr" defTabSz="685783">
              <a:defRPr/>
            </a:pPr>
            <a:r>
              <a:rPr lang="en-US" sz="800" kern="0" dirty="0">
                <a:latin typeface="Calibri" panose="020F0502020204030204" pitchFamily="34" charset="0"/>
                <a:cs typeface="Calibri" panose="020F0502020204030204" pitchFamily="34" charset="0"/>
              </a:rPr>
              <a:t>Design A</a:t>
            </a:r>
          </a:p>
        </p:txBody>
      </p:sp>
      <p:sp>
        <p:nvSpPr>
          <p:cNvPr id="97" name="Content Placeholder 2">
            <a:extLst>
              <a:ext uri="{FF2B5EF4-FFF2-40B4-BE49-F238E27FC236}">
                <a16:creationId xmlns:a16="http://schemas.microsoft.com/office/drawing/2014/main" id="{DE03AB29-8A31-0B6E-728B-951185753334}"/>
              </a:ext>
            </a:extLst>
          </p:cNvPr>
          <p:cNvSpPr txBox="1">
            <a:spLocks noChangeAspect="1"/>
          </p:cNvSpPr>
          <p:nvPr/>
        </p:nvSpPr>
        <p:spPr bwMode="auto">
          <a:xfrm>
            <a:off x="7171948" y="2896091"/>
            <a:ext cx="1376636" cy="1189652"/>
          </a:xfrm>
          <a:prstGeom prst="rect">
            <a:avLst/>
          </a:prstGeom>
          <a:noFill/>
          <a:ln>
            <a:noFill/>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What designs perform </a:t>
            </a:r>
            <a:r>
              <a:rPr lang="en-US" sz="1400" b="1"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well enough </a:t>
            </a:r>
            <a:r>
              <a:rPr lang="en-US" sz="1400" i="1" dirty="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across a large range of inputs?</a:t>
            </a:r>
          </a:p>
        </p:txBody>
      </p:sp>
      <p:sp>
        <p:nvSpPr>
          <p:cNvPr id="99" name="TextBox 60">
            <a:extLst>
              <a:ext uri="{FF2B5EF4-FFF2-40B4-BE49-F238E27FC236}">
                <a16:creationId xmlns:a16="http://schemas.microsoft.com/office/drawing/2014/main" id="{1747C5F4-A5A6-34A1-D58E-349718CC654E}"/>
              </a:ext>
            </a:extLst>
          </p:cNvPr>
          <p:cNvSpPr txBox="1"/>
          <p:nvPr/>
        </p:nvSpPr>
        <p:spPr>
          <a:xfrm>
            <a:off x="7278718" y="5208452"/>
            <a:ext cx="1563154" cy="584775"/>
          </a:xfrm>
          <a:prstGeom prst="rect">
            <a:avLst/>
          </a:prstGeom>
          <a:noFill/>
          <a:ln cap="flat">
            <a:noFill/>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u="none" strike="noStrike" kern="1200" cap="none" spc="0" baseline="0" dirty="0">
                <a:uFillTx/>
                <a:latin typeface="Calibri"/>
              </a:rPr>
              <a:t>chances of </a:t>
            </a:r>
            <a:r>
              <a:rPr lang="en-GB" sz="800" dirty="0">
                <a:latin typeface="Calibri"/>
              </a:rPr>
              <a:t>failure: </a:t>
            </a:r>
            <a:br>
              <a:rPr lang="en-GB" sz="800" dirty="0">
                <a:latin typeface="Calibri"/>
              </a:rPr>
            </a:br>
            <a:r>
              <a:rPr lang="en-GB" sz="800" dirty="0">
                <a:solidFill>
                  <a:srgbClr val="309425"/>
                </a:solidFill>
                <a:latin typeface="Calibri"/>
              </a:rPr>
              <a:t>below</a:t>
            </a:r>
            <a:r>
              <a:rPr lang="en-GB" sz="800" u="none" strike="noStrike" kern="1200" cap="none" spc="0" baseline="0" dirty="0">
                <a:solidFill>
                  <a:srgbClr val="309425"/>
                </a:solidFill>
                <a:uFillTx/>
                <a:latin typeface="Calibri"/>
              </a:rPr>
              <a:t> critical threshold</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dirty="0">
                <a:solidFill>
                  <a:srgbClr val="FF0000"/>
                </a:solidFill>
                <a:latin typeface="Calibri"/>
              </a:rPr>
              <a:t>above critical threshold</a:t>
            </a:r>
            <a:br>
              <a:rPr lang="en-GB" sz="800" dirty="0">
                <a:solidFill>
                  <a:srgbClr val="309425"/>
                </a:solidFill>
                <a:latin typeface="Calibri"/>
              </a:rPr>
            </a:br>
            <a:r>
              <a:rPr lang="en-GB" sz="800" dirty="0">
                <a:solidFill>
                  <a:schemeClr val="bg1">
                    <a:lumMod val="50000"/>
                  </a:schemeClr>
                </a:solidFill>
                <a:latin typeface="Calibri"/>
              </a:rPr>
              <a:t>unclear</a:t>
            </a:r>
            <a:endParaRPr lang="en-GB" sz="800" u="none" strike="noStrike" kern="1200" cap="none" spc="0" baseline="0" dirty="0">
              <a:solidFill>
                <a:schemeClr val="bg1">
                  <a:lumMod val="50000"/>
                </a:schemeClr>
              </a:solidFill>
              <a:uFillTx/>
              <a:latin typeface="Calibri"/>
            </a:endParaRPr>
          </a:p>
        </p:txBody>
      </p:sp>
      <p:sp>
        <p:nvSpPr>
          <p:cNvPr id="43" name="Rectangle 30">
            <a:extLst>
              <a:ext uri="{FF2B5EF4-FFF2-40B4-BE49-F238E27FC236}">
                <a16:creationId xmlns:a16="http://schemas.microsoft.com/office/drawing/2014/main" id="{829F64F1-F893-3E7E-1871-3D7C60C54A4E}"/>
              </a:ext>
            </a:extLst>
          </p:cNvPr>
          <p:cNvSpPr/>
          <p:nvPr/>
        </p:nvSpPr>
        <p:spPr>
          <a:xfrm>
            <a:off x="9461385" y="4639586"/>
            <a:ext cx="52821" cy="44801"/>
          </a:xfrm>
          <a:prstGeom prst="rect">
            <a:avLst/>
          </a:prstGeom>
          <a:solidFill>
            <a:schemeClr val="tx1"/>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44" name="TextBox 32">
            <a:extLst>
              <a:ext uri="{FF2B5EF4-FFF2-40B4-BE49-F238E27FC236}">
                <a16:creationId xmlns:a16="http://schemas.microsoft.com/office/drawing/2014/main" id="{E6CE15FF-31A3-C2C6-FC08-CE8081AA1522}"/>
              </a:ext>
            </a:extLst>
          </p:cNvPr>
          <p:cNvSpPr txBox="1"/>
          <p:nvPr/>
        </p:nvSpPr>
        <p:spPr>
          <a:xfrm>
            <a:off x="8824894" y="4669826"/>
            <a:ext cx="629285" cy="1340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i="1" dirty="0">
                <a:solidFill>
                  <a:srgbClr val="000000"/>
                </a:solidFill>
                <a:latin typeface="Calibri"/>
              </a:rPr>
              <a:t>Pop &lt;0.2</a:t>
            </a:r>
            <a:endParaRPr lang="en-GB" sz="800" b="0" i="1" u="none" strike="noStrike" kern="1200" cap="none" spc="0" baseline="0" dirty="0">
              <a:solidFill>
                <a:srgbClr val="000000"/>
              </a:solidFill>
              <a:uFillTx/>
              <a:latin typeface="Calibri"/>
            </a:endParaRPr>
          </a:p>
        </p:txBody>
      </p:sp>
      <p:cxnSp>
        <p:nvCxnSpPr>
          <p:cNvPr id="46" name="Elbow Connector 45">
            <a:extLst>
              <a:ext uri="{FF2B5EF4-FFF2-40B4-BE49-F238E27FC236}">
                <a16:creationId xmlns:a16="http://schemas.microsoft.com/office/drawing/2014/main" id="{7FF313F5-61DA-3DEB-39EF-44009088E962}"/>
              </a:ext>
            </a:extLst>
          </p:cNvPr>
          <p:cNvCxnSpPr>
            <a:cxnSpLocks/>
            <a:stCxn id="43" idx="1"/>
            <a:endCxn id="64" idx="0"/>
          </p:cNvCxnSpPr>
          <p:nvPr/>
        </p:nvCxnSpPr>
        <p:spPr>
          <a:xfrm rot="10800000" flipV="1">
            <a:off x="9316961" y="4661987"/>
            <a:ext cx="144425" cy="366812"/>
          </a:xfrm>
          <a:prstGeom prst="bentConnector2">
            <a:avLst/>
          </a:prstGeom>
        </p:spPr>
        <p:style>
          <a:lnRef idx="1">
            <a:schemeClr val="dk1"/>
          </a:lnRef>
          <a:fillRef idx="0">
            <a:schemeClr val="dk1"/>
          </a:fillRef>
          <a:effectRef idx="0">
            <a:schemeClr val="dk1"/>
          </a:effectRef>
          <a:fontRef idx="minor">
            <a:schemeClr val="tx1"/>
          </a:fontRef>
        </p:style>
      </p:cxnSp>
      <p:cxnSp>
        <p:nvCxnSpPr>
          <p:cNvPr id="47" name="Elbow Connector 46">
            <a:extLst>
              <a:ext uri="{FF2B5EF4-FFF2-40B4-BE49-F238E27FC236}">
                <a16:creationId xmlns:a16="http://schemas.microsoft.com/office/drawing/2014/main" id="{AF18F83C-8509-1164-B238-F1CB26A6CF2D}"/>
              </a:ext>
            </a:extLst>
          </p:cNvPr>
          <p:cNvCxnSpPr>
            <a:cxnSpLocks/>
            <a:stCxn id="64" idx="1"/>
            <a:endCxn id="100" idx="0"/>
          </p:cNvCxnSpPr>
          <p:nvPr/>
        </p:nvCxnSpPr>
        <p:spPr>
          <a:xfrm rot="10800000" flipV="1">
            <a:off x="9156522" y="5051200"/>
            <a:ext cx="134028" cy="94995"/>
          </a:xfrm>
          <a:prstGeom prst="bentConnector2">
            <a:avLst/>
          </a:prstGeom>
        </p:spPr>
        <p:style>
          <a:lnRef idx="1">
            <a:schemeClr val="dk1"/>
          </a:lnRef>
          <a:fillRef idx="0">
            <a:schemeClr val="dk1"/>
          </a:fillRef>
          <a:effectRef idx="0">
            <a:schemeClr val="dk1"/>
          </a:effectRef>
          <a:fontRef idx="minor">
            <a:schemeClr val="tx1"/>
          </a:fontRef>
        </p:style>
      </p:cxnSp>
      <p:cxnSp>
        <p:nvCxnSpPr>
          <p:cNvPr id="48" name="Elbow Connector 47">
            <a:extLst>
              <a:ext uri="{FF2B5EF4-FFF2-40B4-BE49-F238E27FC236}">
                <a16:creationId xmlns:a16="http://schemas.microsoft.com/office/drawing/2014/main" id="{5F877FC5-E77C-B27C-C9DD-7720F554EA25}"/>
              </a:ext>
            </a:extLst>
          </p:cNvPr>
          <p:cNvCxnSpPr>
            <a:cxnSpLocks/>
            <a:stCxn id="43" idx="3"/>
          </p:cNvCxnSpPr>
          <p:nvPr/>
        </p:nvCxnSpPr>
        <p:spPr>
          <a:xfrm>
            <a:off x="9514206" y="4661987"/>
            <a:ext cx="161709" cy="213016"/>
          </a:xfrm>
          <a:prstGeom prst="bentConnector2">
            <a:avLst/>
          </a:prstGeom>
        </p:spPr>
        <p:style>
          <a:lnRef idx="1">
            <a:schemeClr val="dk1"/>
          </a:lnRef>
          <a:fillRef idx="0">
            <a:schemeClr val="dk1"/>
          </a:fillRef>
          <a:effectRef idx="0">
            <a:schemeClr val="dk1"/>
          </a:effectRef>
          <a:fontRef idx="minor">
            <a:schemeClr val="tx1"/>
          </a:fontRef>
        </p:style>
      </p:cxnSp>
      <p:cxnSp>
        <p:nvCxnSpPr>
          <p:cNvPr id="49" name="Elbow Connector 48">
            <a:extLst>
              <a:ext uri="{FF2B5EF4-FFF2-40B4-BE49-F238E27FC236}">
                <a16:creationId xmlns:a16="http://schemas.microsoft.com/office/drawing/2014/main" id="{462E9465-D292-E4A4-2E1E-8F1B2AD20DEC}"/>
              </a:ext>
            </a:extLst>
          </p:cNvPr>
          <p:cNvCxnSpPr>
            <a:cxnSpLocks/>
            <a:stCxn id="64" idx="3"/>
            <a:endCxn id="69" idx="0"/>
          </p:cNvCxnSpPr>
          <p:nvPr/>
        </p:nvCxnSpPr>
        <p:spPr>
          <a:xfrm>
            <a:off x="9343370" y="5051200"/>
            <a:ext cx="274601" cy="208109"/>
          </a:xfrm>
          <a:prstGeom prst="bentConnector2">
            <a:avLst/>
          </a:prstGeom>
        </p:spPr>
        <p:style>
          <a:lnRef idx="1">
            <a:schemeClr val="dk1"/>
          </a:lnRef>
          <a:fillRef idx="0">
            <a:schemeClr val="dk1"/>
          </a:fillRef>
          <a:effectRef idx="0">
            <a:schemeClr val="dk1"/>
          </a:effectRef>
          <a:fontRef idx="minor">
            <a:schemeClr val="tx1"/>
          </a:fontRef>
        </p:style>
      </p:cxnSp>
      <p:cxnSp>
        <p:nvCxnSpPr>
          <p:cNvPr id="50" name="Elbow Connector 49">
            <a:extLst>
              <a:ext uri="{FF2B5EF4-FFF2-40B4-BE49-F238E27FC236}">
                <a16:creationId xmlns:a16="http://schemas.microsoft.com/office/drawing/2014/main" id="{A53AAEA4-C2F4-B6C7-C475-63A2F91E74D0}"/>
              </a:ext>
            </a:extLst>
          </p:cNvPr>
          <p:cNvCxnSpPr>
            <a:cxnSpLocks/>
            <a:stCxn id="69" idx="3"/>
            <a:endCxn id="102" idx="0"/>
          </p:cNvCxnSpPr>
          <p:nvPr/>
        </p:nvCxnSpPr>
        <p:spPr>
          <a:xfrm>
            <a:off x="9644381" y="5281710"/>
            <a:ext cx="140614" cy="198611"/>
          </a:xfrm>
          <a:prstGeom prst="bentConnector2">
            <a:avLst/>
          </a:prstGeom>
        </p:spPr>
        <p:style>
          <a:lnRef idx="1">
            <a:schemeClr val="dk1"/>
          </a:lnRef>
          <a:fillRef idx="0">
            <a:schemeClr val="dk1"/>
          </a:fillRef>
          <a:effectRef idx="0">
            <a:schemeClr val="dk1"/>
          </a:effectRef>
          <a:fontRef idx="minor">
            <a:schemeClr val="tx1"/>
          </a:fontRef>
        </p:style>
      </p:cxnSp>
      <p:cxnSp>
        <p:nvCxnSpPr>
          <p:cNvPr id="53" name="Elbow Connector 52">
            <a:extLst>
              <a:ext uri="{FF2B5EF4-FFF2-40B4-BE49-F238E27FC236}">
                <a16:creationId xmlns:a16="http://schemas.microsoft.com/office/drawing/2014/main" id="{0853A9C5-C4F9-8778-DBC2-337781E5F3EB}"/>
              </a:ext>
            </a:extLst>
          </p:cNvPr>
          <p:cNvCxnSpPr>
            <a:cxnSpLocks/>
            <a:stCxn id="69" idx="1"/>
            <a:endCxn id="103" idx="0"/>
          </p:cNvCxnSpPr>
          <p:nvPr/>
        </p:nvCxnSpPr>
        <p:spPr>
          <a:xfrm rot="10800000" flipV="1">
            <a:off x="9452922" y="5281710"/>
            <a:ext cx="138638" cy="192663"/>
          </a:xfrm>
          <a:prstGeom prst="bentConnector2">
            <a:avLst/>
          </a:prstGeom>
        </p:spPr>
        <p:style>
          <a:lnRef idx="1">
            <a:schemeClr val="dk1"/>
          </a:lnRef>
          <a:fillRef idx="0">
            <a:schemeClr val="dk1"/>
          </a:fillRef>
          <a:effectRef idx="0">
            <a:schemeClr val="dk1"/>
          </a:effectRef>
          <a:fontRef idx="minor">
            <a:schemeClr val="tx1"/>
          </a:fontRef>
        </p:style>
      </p:cxnSp>
      <p:sp>
        <p:nvSpPr>
          <p:cNvPr id="64" name="Rectangle 30">
            <a:extLst>
              <a:ext uri="{FF2B5EF4-FFF2-40B4-BE49-F238E27FC236}">
                <a16:creationId xmlns:a16="http://schemas.microsoft.com/office/drawing/2014/main" id="{5E8368BC-314F-5F8A-5C78-304D2428631F}"/>
              </a:ext>
            </a:extLst>
          </p:cNvPr>
          <p:cNvSpPr/>
          <p:nvPr/>
        </p:nvSpPr>
        <p:spPr>
          <a:xfrm>
            <a:off x="9290549" y="5028799"/>
            <a:ext cx="52821" cy="44801"/>
          </a:xfrm>
          <a:prstGeom prst="rect">
            <a:avLst/>
          </a:prstGeom>
          <a:solidFill>
            <a:schemeClr val="tx1"/>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65" name="TextBox 32">
            <a:extLst>
              <a:ext uri="{FF2B5EF4-FFF2-40B4-BE49-F238E27FC236}">
                <a16:creationId xmlns:a16="http://schemas.microsoft.com/office/drawing/2014/main" id="{0FB0C541-FA35-CD55-047C-C9E2A1EDCA3A}"/>
              </a:ext>
            </a:extLst>
          </p:cNvPr>
          <p:cNvSpPr txBox="1"/>
          <p:nvPr/>
        </p:nvSpPr>
        <p:spPr>
          <a:xfrm>
            <a:off x="9629990" y="4662768"/>
            <a:ext cx="629285" cy="1340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i="1" dirty="0">
                <a:solidFill>
                  <a:srgbClr val="000000"/>
                </a:solidFill>
                <a:latin typeface="Calibri"/>
              </a:rPr>
              <a:t>Pop &gt;0.2</a:t>
            </a:r>
            <a:endParaRPr lang="en-GB" sz="800" b="0" i="1" u="none" strike="noStrike" kern="1200" cap="none" spc="0" baseline="0" dirty="0">
              <a:solidFill>
                <a:srgbClr val="000000"/>
              </a:solidFill>
              <a:uFillTx/>
              <a:latin typeface="Calibri"/>
            </a:endParaRPr>
          </a:p>
        </p:txBody>
      </p:sp>
      <p:sp>
        <p:nvSpPr>
          <p:cNvPr id="69" name="Rectangle 30">
            <a:extLst>
              <a:ext uri="{FF2B5EF4-FFF2-40B4-BE49-F238E27FC236}">
                <a16:creationId xmlns:a16="http://schemas.microsoft.com/office/drawing/2014/main" id="{29676205-7968-0B1D-BD6D-C828A133CE06}"/>
              </a:ext>
            </a:extLst>
          </p:cNvPr>
          <p:cNvSpPr/>
          <p:nvPr/>
        </p:nvSpPr>
        <p:spPr>
          <a:xfrm>
            <a:off x="9591560" y="5259309"/>
            <a:ext cx="52821" cy="44801"/>
          </a:xfrm>
          <a:prstGeom prst="rect">
            <a:avLst/>
          </a:prstGeom>
          <a:solidFill>
            <a:schemeClr val="tx1"/>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0" name="Rectangle 30">
            <a:extLst>
              <a:ext uri="{FF2B5EF4-FFF2-40B4-BE49-F238E27FC236}">
                <a16:creationId xmlns:a16="http://schemas.microsoft.com/office/drawing/2014/main" id="{B60BE90B-60B4-42FB-5664-9B28637EC09A}"/>
              </a:ext>
            </a:extLst>
          </p:cNvPr>
          <p:cNvSpPr/>
          <p:nvPr/>
        </p:nvSpPr>
        <p:spPr>
          <a:xfrm>
            <a:off x="9086571" y="5146195"/>
            <a:ext cx="139899" cy="125628"/>
          </a:xfrm>
          <a:prstGeom prst="rect">
            <a:avLst/>
          </a:prstGeom>
          <a:solidFill>
            <a:srgbClr val="2F9424"/>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1" name="Rectangle 30">
            <a:extLst>
              <a:ext uri="{FF2B5EF4-FFF2-40B4-BE49-F238E27FC236}">
                <a16:creationId xmlns:a16="http://schemas.microsoft.com/office/drawing/2014/main" id="{853AC998-BF11-D31E-19F7-4E5C011CEC2E}"/>
              </a:ext>
            </a:extLst>
          </p:cNvPr>
          <p:cNvSpPr/>
          <p:nvPr/>
        </p:nvSpPr>
        <p:spPr>
          <a:xfrm>
            <a:off x="9605965" y="4824203"/>
            <a:ext cx="139899" cy="125628"/>
          </a:xfrm>
          <a:prstGeom prst="rect">
            <a:avLst/>
          </a:prstGeom>
          <a:solidFill>
            <a:srgbClr val="FF0000"/>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2" name="Rectangle 30">
            <a:extLst>
              <a:ext uri="{FF2B5EF4-FFF2-40B4-BE49-F238E27FC236}">
                <a16:creationId xmlns:a16="http://schemas.microsoft.com/office/drawing/2014/main" id="{0A1721F2-668D-9AF9-75EF-B7CF28E4E426}"/>
              </a:ext>
            </a:extLst>
          </p:cNvPr>
          <p:cNvSpPr/>
          <p:nvPr/>
        </p:nvSpPr>
        <p:spPr>
          <a:xfrm>
            <a:off x="9715045" y="5480320"/>
            <a:ext cx="139899" cy="125628"/>
          </a:xfrm>
          <a:prstGeom prst="rect">
            <a:avLst/>
          </a:prstGeom>
          <a:solidFill>
            <a:srgbClr val="FF0000"/>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3" name="Rectangle 30">
            <a:extLst>
              <a:ext uri="{FF2B5EF4-FFF2-40B4-BE49-F238E27FC236}">
                <a16:creationId xmlns:a16="http://schemas.microsoft.com/office/drawing/2014/main" id="{93A93217-41B9-7701-938E-D99F426CA180}"/>
              </a:ext>
            </a:extLst>
          </p:cNvPr>
          <p:cNvSpPr/>
          <p:nvPr/>
        </p:nvSpPr>
        <p:spPr>
          <a:xfrm>
            <a:off x="9382973" y="5474373"/>
            <a:ext cx="139899" cy="125628"/>
          </a:xfrm>
          <a:prstGeom prst="rect">
            <a:avLst/>
          </a:prstGeom>
          <a:solidFill>
            <a:schemeClr val="bg1">
              <a:lumMod val="50000"/>
            </a:schemeClr>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4" name="TextBox 32">
            <a:extLst>
              <a:ext uri="{FF2B5EF4-FFF2-40B4-BE49-F238E27FC236}">
                <a16:creationId xmlns:a16="http://schemas.microsoft.com/office/drawing/2014/main" id="{F6707856-6A31-B18A-3405-31B94955F46F}"/>
              </a:ext>
            </a:extLst>
          </p:cNvPr>
          <p:cNvSpPr txBox="1"/>
          <p:nvPr/>
        </p:nvSpPr>
        <p:spPr>
          <a:xfrm>
            <a:off x="8935864" y="5302015"/>
            <a:ext cx="629285" cy="1340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i="1" dirty="0" err="1">
                <a:solidFill>
                  <a:srgbClr val="000000"/>
                </a:solidFill>
                <a:latin typeface="Calibri"/>
              </a:rPr>
              <a:t>Prec</a:t>
            </a:r>
            <a:r>
              <a:rPr lang="en-GB" sz="800" i="1" dirty="0">
                <a:solidFill>
                  <a:srgbClr val="000000"/>
                </a:solidFill>
                <a:latin typeface="Calibri"/>
              </a:rPr>
              <a:t> &lt;0.3</a:t>
            </a:r>
            <a:endParaRPr lang="en-GB" sz="800" b="0" i="1" u="none" strike="noStrike" kern="1200" cap="none" spc="0" baseline="0" dirty="0">
              <a:solidFill>
                <a:srgbClr val="000000"/>
              </a:solidFill>
              <a:uFillTx/>
              <a:latin typeface="Calibri"/>
            </a:endParaRPr>
          </a:p>
        </p:txBody>
      </p:sp>
      <p:sp>
        <p:nvSpPr>
          <p:cNvPr id="105" name="TextBox 32">
            <a:extLst>
              <a:ext uri="{FF2B5EF4-FFF2-40B4-BE49-F238E27FC236}">
                <a16:creationId xmlns:a16="http://schemas.microsoft.com/office/drawing/2014/main" id="{FE11CE30-3C28-1219-21A0-85EBBB6B5F00}"/>
              </a:ext>
            </a:extLst>
          </p:cNvPr>
          <p:cNvSpPr txBox="1"/>
          <p:nvPr/>
        </p:nvSpPr>
        <p:spPr>
          <a:xfrm>
            <a:off x="9751093" y="5294171"/>
            <a:ext cx="629285" cy="1340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i="1" dirty="0" err="1">
                <a:solidFill>
                  <a:srgbClr val="000000"/>
                </a:solidFill>
                <a:latin typeface="Calibri"/>
              </a:rPr>
              <a:t>Prec</a:t>
            </a:r>
            <a:r>
              <a:rPr lang="en-GB" sz="800" i="1" dirty="0">
                <a:solidFill>
                  <a:srgbClr val="000000"/>
                </a:solidFill>
                <a:latin typeface="Calibri"/>
              </a:rPr>
              <a:t> &gt;0.3</a:t>
            </a:r>
            <a:endParaRPr lang="en-GB" sz="800" b="0" i="1" u="none" strike="noStrike" kern="1200" cap="none" spc="0" baseline="0" dirty="0">
              <a:solidFill>
                <a:srgbClr val="000000"/>
              </a:solidFill>
              <a:uFillTx/>
              <a:latin typeface="Calibri"/>
            </a:endParaRPr>
          </a:p>
        </p:txBody>
      </p:sp>
      <p:cxnSp>
        <p:nvCxnSpPr>
          <p:cNvPr id="106" name="Straight Connector 105">
            <a:extLst>
              <a:ext uri="{FF2B5EF4-FFF2-40B4-BE49-F238E27FC236}">
                <a16:creationId xmlns:a16="http://schemas.microsoft.com/office/drawing/2014/main" id="{87AFAE98-8887-BFF6-C378-C21C472241D5}"/>
              </a:ext>
            </a:extLst>
          </p:cNvPr>
          <p:cNvCxnSpPr>
            <a:endCxn id="43" idx="0"/>
          </p:cNvCxnSpPr>
          <p:nvPr/>
        </p:nvCxnSpPr>
        <p:spPr>
          <a:xfrm>
            <a:off x="9487795" y="4437061"/>
            <a:ext cx="0" cy="202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30">
            <a:extLst>
              <a:ext uri="{FF2B5EF4-FFF2-40B4-BE49-F238E27FC236}">
                <a16:creationId xmlns:a16="http://schemas.microsoft.com/office/drawing/2014/main" id="{0FAA8999-535F-B993-1761-4C9CDFA129F9}"/>
              </a:ext>
            </a:extLst>
          </p:cNvPr>
          <p:cNvSpPr>
            <a:spLocks noChangeAspect="1"/>
          </p:cNvSpPr>
          <p:nvPr/>
        </p:nvSpPr>
        <p:spPr>
          <a:xfrm>
            <a:off x="7453973" y="5521873"/>
            <a:ext cx="82996" cy="87871"/>
          </a:xfrm>
          <a:prstGeom prst="rect">
            <a:avLst/>
          </a:prstGeom>
          <a:solidFill>
            <a:srgbClr val="FF0000"/>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8" name="Rectangle 30">
            <a:extLst>
              <a:ext uri="{FF2B5EF4-FFF2-40B4-BE49-F238E27FC236}">
                <a16:creationId xmlns:a16="http://schemas.microsoft.com/office/drawing/2014/main" id="{EFEF35E9-4A9D-DDED-2309-7ED1034496B7}"/>
              </a:ext>
            </a:extLst>
          </p:cNvPr>
          <p:cNvSpPr>
            <a:spLocks noChangeAspect="1"/>
          </p:cNvSpPr>
          <p:nvPr/>
        </p:nvSpPr>
        <p:spPr>
          <a:xfrm>
            <a:off x="7454620" y="5397072"/>
            <a:ext cx="82996" cy="87871"/>
          </a:xfrm>
          <a:prstGeom prst="rect">
            <a:avLst/>
          </a:prstGeom>
          <a:solidFill>
            <a:srgbClr val="2F9424"/>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09" name="Rectangle 108">
            <a:extLst>
              <a:ext uri="{FF2B5EF4-FFF2-40B4-BE49-F238E27FC236}">
                <a16:creationId xmlns:a16="http://schemas.microsoft.com/office/drawing/2014/main" id="{6C3A13D5-CBA5-7F76-5288-10F2DE8869B6}"/>
              </a:ext>
            </a:extLst>
          </p:cNvPr>
          <p:cNvSpPr/>
          <p:nvPr/>
        </p:nvSpPr>
        <p:spPr bwMode="auto">
          <a:xfrm>
            <a:off x="3923425" y="5129316"/>
            <a:ext cx="538974" cy="215444"/>
          </a:xfrm>
          <a:prstGeom prst="rect">
            <a:avLst/>
          </a:prstGeom>
        </p:spPr>
        <p:txBody>
          <a:bodyPr wrap="square">
            <a:spAutoFit/>
          </a:bodyPr>
          <a:lstStyle/>
          <a:p>
            <a:pPr algn="ctr" defTabSz="685783">
              <a:defRPr/>
            </a:pPr>
            <a:r>
              <a:rPr lang="en-US" sz="800" kern="0" dirty="0">
                <a:latin typeface="Calibri" panose="020F0502020204030204" pitchFamily="34" charset="0"/>
                <a:cs typeface="Calibri" panose="020F0502020204030204" pitchFamily="34" charset="0"/>
              </a:rPr>
              <a:t>Design B</a:t>
            </a:r>
          </a:p>
        </p:txBody>
      </p:sp>
      <p:sp>
        <p:nvSpPr>
          <p:cNvPr id="110" name="Rectangle 30">
            <a:extLst>
              <a:ext uri="{FF2B5EF4-FFF2-40B4-BE49-F238E27FC236}">
                <a16:creationId xmlns:a16="http://schemas.microsoft.com/office/drawing/2014/main" id="{9E9901D3-38E4-8A1B-901E-39AB5736C883}"/>
              </a:ext>
            </a:extLst>
          </p:cNvPr>
          <p:cNvSpPr>
            <a:spLocks noChangeAspect="1"/>
          </p:cNvSpPr>
          <p:nvPr/>
        </p:nvSpPr>
        <p:spPr>
          <a:xfrm>
            <a:off x="7453973" y="5643660"/>
            <a:ext cx="82996" cy="87871"/>
          </a:xfrm>
          <a:prstGeom prst="rect">
            <a:avLst/>
          </a:prstGeom>
          <a:solidFill>
            <a:schemeClr val="bg1">
              <a:lumMod val="50000"/>
            </a:schemeClr>
          </a:solidFill>
          <a:ln w="12701" cap="flat">
            <a:solidFill>
              <a:schemeClr val="tx1">
                <a:lumMod val="95000"/>
                <a:lumOff val="5000"/>
              </a:scheme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0" u="none" strike="noStrike" kern="1200" cap="none" spc="0" baseline="0" dirty="0">
              <a:solidFill>
                <a:schemeClr val="tx1">
                  <a:lumMod val="75000"/>
                  <a:lumOff val="25000"/>
                </a:schemeClr>
              </a:solidFill>
              <a:uFillTx/>
              <a:latin typeface="Calibri"/>
            </a:endParaRPr>
          </a:p>
        </p:txBody>
      </p:sp>
      <p:sp>
        <p:nvSpPr>
          <p:cNvPr id="119" name="Rettangolo 134">
            <a:extLst>
              <a:ext uri="{FF2B5EF4-FFF2-40B4-BE49-F238E27FC236}">
                <a16:creationId xmlns:a16="http://schemas.microsoft.com/office/drawing/2014/main" id="{7A49B428-C89F-2C9F-E995-7188A42537F1}"/>
              </a:ext>
            </a:extLst>
          </p:cNvPr>
          <p:cNvSpPr>
            <a:spLocks/>
          </p:cNvSpPr>
          <p:nvPr/>
        </p:nvSpPr>
        <p:spPr>
          <a:xfrm>
            <a:off x="6335311" y="4893100"/>
            <a:ext cx="483472" cy="22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Pop</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120" name="Rettangolo 134">
            <a:extLst>
              <a:ext uri="{FF2B5EF4-FFF2-40B4-BE49-F238E27FC236}">
                <a16:creationId xmlns:a16="http://schemas.microsoft.com/office/drawing/2014/main" id="{EA9D9675-E969-4165-01DC-667ACD74B4C5}"/>
              </a:ext>
            </a:extLst>
          </p:cNvPr>
          <p:cNvSpPr>
            <a:spLocks/>
          </p:cNvSpPr>
          <p:nvPr/>
        </p:nvSpPr>
        <p:spPr>
          <a:xfrm>
            <a:off x="5722603" y="4892224"/>
            <a:ext cx="483472" cy="22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err="1">
                <a:solidFill>
                  <a:schemeClr val="tx1"/>
                </a:solidFill>
                <a:latin typeface="Calibri" panose="020F0502020204030204" pitchFamily="34" charset="0"/>
                <a:cs typeface="Calibri" panose="020F0502020204030204" pitchFamily="34" charset="0"/>
              </a:rPr>
              <a:t>Prec</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121" name="Rettangolo 134">
            <a:extLst>
              <a:ext uri="{FF2B5EF4-FFF2-40B4-BE49-F238E27FC236}">
                <a16:creationId xmlns:a16="http://schemas.microsoft.com/office/drawing/2014/main" id="{95E23017-7ABC-8EBA-84A2-FB9B8FD88A9D}"/>
              </a:ext>
            </a:extLst>
          </p:cNvPr>
          <p:cNvSpPr>
            <a:spLocks/>
          </p:cNvSpPr>
          <p:nvPr/>
        </p:nvSpPr>
        <p:spPr>
          <a:xfrm>
            <a:off x="5769157" y="5261650"/>
            <a:ext cx="483472" cy="22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Design</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72A7653-A724-874A-80CE-FE6435CF1AE8}"/>
              </a:ext>
            </a:extLst>
          </p:cNvPr>
          <p:cNvSpPr/>
          <p:nvPr/>
        </p:nvSpPr>
        <p:spPr bwMode="auto">
          <a:xfrm>
            <a:off x="5750200" y="4660870"/>
            <a:ext cx="1114898" cy="298928"/>
          </a:xfrm>
          <a:prstGeom prst="rect">
            <a:avLst/>
          </a:prstGeom>
        </p:spPr>
        <p:txBody>
          <a:bodyPr wrap="square">
            <a:spAutoFit/>
          </a:bodyPr>
          <a:lstStyle/>
          <a:p>
            <a:pPr algn="ctr" defTabSz="685783">
              <a:lnSpc>
                <a:spcPts val="760"/>
              </a:lnSpc>
              <a:defRPr/>
            </a:pPr>
            <a:r>
              <a:rPr lang="en-US" sz="800" kern="0" dirty="0">
                <a:solidFill>
                  <a:srgbClr val="000000"/>
                </a:solidFill>
                <a:latin typeface="Calibri" panose="020F0502020204030204" pitchFamily="34" charset="0"/>
                <a:cs typeface="Calibri" panose="020F0502020204030204" pitchFamily="34" charset="0"/>
              </a:rPr>
              <a:t>Contribution to output uncertainty</a:t>
            </a:r>
          </a:p>
        </p:txBody>
      </p:sp>
      <p:sp>
        <p:nvSpPr>
          <p:cNvPr id="72" name="Rettangolo 134">
            <a:extLst>
              <a:ext uri="{FF2B5EF4-FFF2-40B4-BE49-F238E27FC236}">
                <a16:creationId xmlns:a16="http://schemas.microsoft.com/office/drawing/2014/main" id="{D50047F5-48BD-C5E8-547F-B26E81150145}"/>
              </a:ext>
            </a:extLst>
          </p:cNvPr>
          <p:cNvSpPr>
            <a:spLocks/>
          </p:cNvSpPr>
          <p:nvPr/>
        </p:nvSpPr>
        <p:spPr>
          <a:xfrm>
            <a:off x="8003038" y="5038807"/>
            <a:ext cx="483472" cy="106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err="1">
                <a:solidFill>
                  <a:schemeClr val="tx1"/>
                </a:solidFill>
                <a:latin typeface="Calibri" panose="020F0502020204030204" pitchFamily="34" charset="0"/>
                <a:cs typeface="Calibri" panose="020F0502020204030204" pitchFamily="34" charset="0"/>
              </a:rPr>
              <a:t>Prec</a:t>
            </a:r>
            <a:endParaRPr lang="en-GB" sz="800" baseline="-25000" dirty="0">
              <a:solidFill>
                <a:schemeClr val="tx1"/>
              </a:solidFill>
              <a:latin typeface="Calibri" panose="020F0502020204030204" pitchFamily="34" charset="0"/>
              <a:cs typeface="Calibri" panose="020F0502020204030204" pitchFamily="34" charset="0"/>
            </a:endParaRPr>
          </a:p>
        </p:txBody>
      </p:sp>
      <p:sp>
        <p:nvSpPr>
          <p:cNvPr id="73" name="Rettangolo 134">
            <a:extLst>
              <a:ext uri="{FF2B5EF4-FFF2-40B4-BE49-F238E27FC236}">
                <a16:creationId xmlns:a16="http://schemas.microsoft.com/office/drawing/2014/main" id="{93674ABB-A932-D435-82AC-C2673921B5D7}"/>
              </a:ext>
            </a:extLst>
          </p:cNvPr>
          <p:cNvSpPr>
            <a:spLocks/>
          </p:cNvSpPr>
          <p:nvPr/>
        </p:nvSpPr>
        <p:spPr>
          <a:xfrm>
            <a:off x="8673140" y="5035453"/>
            <a:ext cx="549847" cy="106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i="1" dirty="0">
                <a:solidFill>
                  <a:schemeClr val="tx1"/>
                </a:solidFill>
                <a:latin typeface="Calibri" panose="020F0502020204030204" pitchFamily="34" charset="0"/>
                <a:cs typeface="Calibri" panose="020F0502020204030204" pitchFamily="34" charset="0"/>
              </a:rPr>
              <a:t>Design B</a:t>
            </a:r>
            <a:endParaRPr lang="en-GB" sz="800" i="1" baseline="-25000" dirty="0">
              <a:solidFill>
                <a:schemeClr val="tx1"/>
              </a:solidFill>
              <a:latin typeface="Calibri" panose="020F0502020204030204" pitchFamily="34" charset="0"/>
              <a:cs typeface="Calibri" panose="020F0502020204030204" pitchFamily="34" charset="0"/>
            </a:endParaRPr>
          </a:p>
        </p:txBody>
      </p:sp>
      <p:sp>
        <p:nvSpPr>
          <p:cNvPr id="74" name="Rettangolo 134">
            <a:extLst>
              <a:ext uri="{FF2B5EF4-FFF2-40B4-BE49-F238E27FC236}">
                <a16:creationId xmlns:a16="http://schemas.microsoft.com/office/drawing/2014/main" id="{BC21DC10-2639-629E-00B8-80392CD6314B}"/>
              </a:ext>
            </a:extLst>
          </p:cNvPr>
          <p:cNvSpPr>
            <a:spLocks/>
          </p:cNvSpPr>
          <p:nvPr/>
        </p:nvSpPr>
        <p:spPr>
          <a:xfrm>
            <a:off x="9570472" y="5035453"/>
            <a:ext cx="549847" cy="106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i="1" dirty="0">
                <a:solidFill>
                  <a:schemeClr val="tx1"/>
                </a:solidFill>
                <a:latin typeface="Calibri" panose="020F0502020204030204" pitchFamily="34" charset="0"/>
                <a:cs typeface="Calibri" panose="020F0502020204030204" pitchFamily="34" charset="0"/>
              </a:rPr>
              <a:t>Design A</a:t>
            </a:r>
            <a:endParaRPr lang="en-GB" sz="800" i="1" baseline="-25000" dirty="0">
              <a:solidFill>
                <a:schemeClr val="tx1"/>
              </a:solidFill>
              <a:latin typeface="Calibri" panose="020F0502020204030204" pitchFamily="34" charset="0"/>
              <a:cs typeface="Calibri" panose="020F0502020204030204" pitchFamily="34" charset="0"/>
            </a:endParaRPr>
          </a:p>
        </p:txBody>
      </p:sp>
      <p:sp>
        <p:nvSpPr>
          <p:cNvPr id="75" name="Rettangolo 177">
            <a:extLst>
              <a:ext uri="{FF2B5EF4-FFF2-40B4-BE49-F238E27FC236}">
                <a16:creationId xmlns:a16="http://schemas.microsoft.com/office/drawing/2014/main" id="{C053B17A-4B13-8099-B3A8-A17AEB3AB9BC}"/>
              </a:ext>
            </a:extLst>
          </p:cNvPr>
          <p:cNvSpPr>
            <a:spLocks/>
          </p:cNvSpPr>
          <p:nvPr/>
        </p:nvSpPr>
        <p:spPr>
          <a:xfrm>
            <a:off x="1433645" y="4916650"/>
            <a:ext cx="440307" cy="404917"/>
          </a:xfrm>
          <a:prstGeom prst="rect">
            <a:avLst/>
          </a:prstGeom>
          <a:noFill/>
          <a:ln w="6350">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dirty="0">
              <a:latin typeface="Calibri" panose="020F0502020204030204" pitchFamily="34" charset="0"/>
              <a:cs typeface="Calibri" panose="020F0502020204030204" pitchFamily="34" charset="0"/>
            </a:endParaRPr>
          </a:p>
        </p:txBody>
      </p:sp>
      <p:sp>
        <p:nvSpPr>
          <p:cNvPr id="77" name="Rettangolo 134">
            <a:extLst>
              <a:ext uri="{FF2B5EF4-FFF2-40B4-BE49-F238E27FC236}">
                <a16:creationId xmlns:a16="http://schemas.microsoft.com/office/drawing/2014/main" id="{3C6487EE-D3AD-6FB7-AD65-B821C3C9E443}"/>
              </a:ext>
            </a:extLst>
          </p:cNvPr>
          <p:cNvSpPr>
            <a:spLocks/>
          </p:cNvSpPr>
          <p:nvPr/>
        </p:nvSpPr>
        <p:spPr>
          <a:xfrm>
            <a:off x="2505234" y="4677535"/>
            <a:ext cx="531879" cy="141808"/>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solidFill>
                  <a:schemeClr val="tx1"/>
                </a:solidFill>
                <a:latin typeface="Calibri" panose="020F0502020204030204" pitchFamily="34" charset="0"/>
                <a:cs typeface="Calibri" panose="020F0502020204030204" pitchFamily="34" charset="0"/>
              </a:rPr>
              <a:t>Design</a:t>
            </a:r>
          </a:p>
        </p:txBody>
      </p:sp>
      <p:sp>
        <p:nvSpPr>
          <p:cNvPr id="94" name="Rettangolo 134">
            <a:extLst>
              <a:ext uri="{FF2B5EF4-FFF2-40B4-BE49-F238E27FC236}">
                <a16:creationId xmlns:a16="http://schemas.microsoft.com/office/drawing/2014/main" id="{FDCFAD98-9049-596C-03C1-A007DEE2597F}"/>
              </a:ext>
            </a:extLst>
          </p:cNvPr>
          <p:cNvSpPr>
            <a:spLocks/>
          </p:cNvSpPr>
          <p:nvPr/>
        </p:nvSpPr>
        <p:spPr>
          <a:xfrm>
            <a:off x="2144213" y="4920763"/>
            <a:ext cx="365526" cy="137243"/>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err="1">
                <a:solidFill>
                  <a:schemeClr val="tx1"/>
                </a:solidFill>
                <a:latin typeface="Calibri" panose="020F0502020204030204" pitchFamily="34" charset="0"/>
                <a:cs typeface="Calibri" panose="020F0502020204030204" pitchFamily="34" charset="0"/>
              </a:rPr>
              <a:t>Prec</a:t>
            </a:r>
            <a:endParaRPr lang="en-GB" sz="800" dirty="0">
              <a:solidFill>
                <a:schemeClr val="tx1"/>
              </a:solidFill>
              <a:latin typeface="Calibri" panose="020F0502020204030204" pitchFamily="34" charset="0"/>
              <a:cs typeface="Calibri" panose="020F0502020204030204" pitchFamily="34" charset="0"/>
            </a:endParaRPr>
          </a:p>
        </p:txBody>
      </p:sp>
      <p:sp>
        <p:nvSpPr>
          <p:cNvPr id="95" name="Content Placeholder 2">
            <a:extLst>
              <a:ext uri="{FF2B5EF4-FFF2-40B4-BE49-F238E27FC236}">
                <a16:creationId xmlns:a16="http://schemas.microsoft.com/office/drawing/2014/main" id="{DDDE1207-26AF-8879-9F4C-BAA9C8D59020}"/>
              </a:ext>
            </a:extLst>
          </p:cNvPr>
          <p:cNvSpPr txBox="1">
            <a:spLocks/>
          </p:cNvSpPr>
          <p:nvPr/>
        </p:nvSpPr>
        <p:spPr bwMode="auto">
          <a:xfrm>
            <a:off x="2553068" y="4917951"/>
            <a:ext cx="433630" cy="403616"/>
          </a:xfrm>
          <a:prstGeom prst="rect">
            <a:avLst/>
          </a:prstGeom>
          <a:solidFill>
            <a:schemeClr val="bg1">
              <a:lumMod val="85000"/>
            </a:schemeClr>
          </a:solid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600" dirty="0">
                <a:latin typeface="Calibri" panose="020F0502020204030204" pitchFamily="34" charset="0"/>
                <a:cs typeface="Calibri" panose="020F0502020204030204" pitchFamily="34" charset="0"/>
              </a:rPr>
              <a:t>Water System Model</a:t>
            </a:r>
          </a:p>
        </p:txBody>
      </p:sp>
      <p:cxnSp>
        <p:nvCxnSpPr>
          <p:cNvPr id="111" name="Straight Arrow Connector 110">
            <a:extLst>
              <a:ext uri="{FF2B5EF4-FFF2-40B4-BE49-F238E27FC236}">
                <a16:creationId xmlns:a16="http://schemas.microsoft.com/office/drawing/2014/main" id="{480085C7-7C48-85D6-E0E4-432ED0F541F0}"/>
              </a:ext>
            </a:extLst>
          </p:cNvPr>
          <p:cNvCxnSpPr>
            <a:stCxn id="77" idx="2"/>
            <a:endCxn id="95" idx="0"/>
          </p:cNvCxnSpPr>
          <p:nvPr/>
        </p:nvCxnSpPr>
        <p:spPr>
          <a:xfrm flipH="1">
            <a:off x="2769883" y="4819343"/>
            <a:ext cx="1291" cy="9860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5A58A05-C3BB-0BCC-3018-D4EE69A0DB83}"/>
              </a:ext>
            </a:extLst>
          </p:cNvPr>
          <p:cNvCxnSpPr>
            <a:cxnSpLocks/>
          </p:cNvCxnSpPr>
          <p:nvPr/>
        </p:nvCxnSpPr>
        <p:spPr>
          <a:xfrm>
            <a:off x="2338482" y="5060374"/>
            <a:ext cx="219088"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C45685F-814E-0089-8890-AB07D8DEB0F2}"/>
              </a:ext>
            </a:extLst>
          </p:cNvPr>
          <p:cNvCxnSpPr>
            <a:cxnSpLocks/>
          </p:cNvCxnSpPr>
          <p:nvPr/>
        </p:nvCxnSpPr>
        <p:spPr>
          <a:xfrm>
            <a:off x="2338482" y="5186874"/>
            <a:ext cx="219088"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993A85E-426E-0294-8D46-598A9CC0B005}"/>
              </a:ext>
            </a:extLst>
          </p:cNvPr>
          <p:cNvCxnSpPr>
            <a:cxnSpLocks/>
          </p:cNvCxnSpPr>
          <p:nvPr/>
        </p:nvCxnSpPr>
        <p:spPr>
          <a:xfrm>
            <a:off x="2986698" y="5126961"/>
            <a:ext cx="219088"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3689167F-07FC-8134-2F5D-F8D16C835242}"/>
              </a:ext>
            </a:extLst>
          </p:cNvPr>
          <p:cNvSpPr/>
          <p:nvPr/>
        </p:nvSpPr>
        <p:spPr bwMode="auto">
          <a:xfrm>
            <a:off x="3125737" y="4977497"/>
            <a:ext cx="586594" cy="298928"/>
          </a:xfrm>
          <a:prstGeom prst="rect">
            <a:avLst/>
          </a:prstGeom>
        </p:spPr>
        <p:txBody>
          <a:bodyPr wrap="square">
            <a:spAutoFit/>
          </a:bodyPr>
          <a:lstStyle/>
          <a:p>
            <a:pPr defTabSz="685783">
              <a:lnSpc>
                <a:spcPts val="760"/>
              </a:lnSpc>
              <a:defRPr/>
            </a:pPr>
            <a:r>
              <a:rPr lang="en-US" sz="800" kern="0" dirty="0">
                <a:solidFill>
                  <a:srgbClr val="000000"/>
                </a:solidFill>
                <a:latin typeface="Calibri" panose="020F0502020204030204" pitchFamily="34" charset="0"/>
                <a:cs typeface="Calibri" panose="020F0502020204030204" pitchFamily="34" charset="0"/>
              </a:rPr>
              <a:t>Chances</a:t>
            </a:r>
            <a:br>
              <a:rPr lang="en-US" sz="800" kern="0" dirty="0">
                <a:solidFill>
                  <a:srgbClr val="000000"/>
                </a:solidFill>
                <a:latin typeface="Calibri" panose="020F0502020204030204" pitchFamily="34" charset="0"/>
                <a:cs typeface="Calibri" panose="020F0502020204030204" pitchFamily="34" charset="0"/>
              </a:rPr>
            </a:br>
            <a:r>
              <a:rPr lang="en-US" sz="800" kern="0" dirty="0">
                <a:solidFill>
                  <a:srgbClr val="000000"/>
                </a:solidFill>
                <a:latin typeface="Calibri" panose="020F0502020204030204" pitchFamily="34" charset="0"/>
                <a:cs typeface="Calibri" panose="020F0502020204030204" pitchFamily="34" charset="0"/>
              </a:rPr>
              <a:t>of failure</a:t>
            </a:r>
          </a:p>
        </p:txBody>
      </p:sp>
      <p:pic>
        <p:nvPicPr>
          <p:cNvPr id="4" name="Picture 2">
            <a:extLst>
              <a:ext uri="{FF2B5EF4-FFF2-40B4-BE49-F238E27FC236}">
                <a16:creationId xmlns:a16="http://schemas.microsoft.com/office/drawing/2014/main" id="{4EE53DEC-0517-03D6-E622-739F2531B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Newcastle University Logo and symbol, meaning, history, PNG, brand">
            <a:extLst>
              <a:ext uri="{FF2B5EF4-FFF2-40B4-BE49-F238E27FC236}">
                <a16:creationId xmlns:a16="http://schemas.microsoft.com/office/drawing/2014/main" id="{A9D3AB07-3D16-B1A6-8095-DEB56FC5E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ata &amp; Analytics Facility for National Infrastructure | The Alan Turing  Institute">
            <a:extLst>
              <a:ext uri="{FF2B5EF4-FFF2-40B4-BE49-F238E27FC236}">
                <a16:creationId xmlns:a16="http://schemas.microsoft.com/office/drawing/2014/main" id="{830A769F-69D8-F270-5C83-8B79890274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3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A216-F126-F958-C2B3-19892C44EF3D}"/>
              </a:ext>
            </a:extLst>
          </p:cNvPr>
          <p:cNvSpPr>
            <a:spLocks noGrp="1"/>
          </p:cNvSpPr>
          <p:nvPr>
            <p:ph type="title"/>
          </p:nvPr>
        </p:nvSpPr>
        <p:spPr/>
        <p:txBody>
          <a:bodyPr>
            <a:noAutofit/>
          </a:bodyPr>
          <a:lstStyle/>
          <a:p>
            <a:r>
              <a:rPr lang="en-US" sz="2800" dirty="0"/>
              <a:t>USARIS will set the foundations to include UQ&amp;SA into DAFNI and demonstrate their value to the DAFNI users’ community</a:t>
            </a:r>
          </a:p>
        </p:txBody>
      </p:sp>
      <p:sp>
        <p:nvSpPr>
          <p:cNvPr id="3" name="Content Placeholder 2">
            <a:extLst>
              <a:ext uri="{FF2B5EF4-FFF2-40B4-BE49-F238E27FC236}">
                <a16:creationId xmlns:a16="http://schemas.microsoft.com/office/drawing/2014/main" id="{A3C6F9C6-D3FA-B65F-1E0C-4BEB2766A53D}"/>
              </a:ext>
            </a:extLst>
          </p:cNvPr>
          <p:cNvSpPr>
            <a:spLocks noGrp="1"/>
          </p:cNvSpPr>
          <p:nvPr>
            <p:ph idx="1"/>
          </p:nvPr>
        </p:nvSpPr>
        <p:spPr/>
        <p:txBody>
          <a:bodyPr>
            <a:normAutofit/>
          </a:bodyPr>
          <a:lstStyle/>
          <a:p>
            <a:pPr marL="0" indent="0">
              <a:buNone/>
            </a:pPr>
            <a:r>
              <a:rPr lang="en-GB" sz="1600" dirty="0">
                <a:latin typeface="Roboto" panose="02000000000000000000" pitchFamily="2" charset="0"/>
                <a:ea typeface="Roboto" panose="02000000000000000000" pitchFamily="2" charset="0"/>
                <a:cs typeface="Roboto" panose="02000000000000000000" pitchFamily="2" charset="0"/>
              </a:rPr>
              <a:t>The </a:t>
            </a:r>
            <a:r>
              <a:rPr lang="en-GB" sz="1600" dirty="0">
                <a:effectLst/>
                <a:latin typeface="Roboto" panose="02000000000000000000" pitchFamily="2" charset="0"/>
                <a:ea typeface="Roboto" panose="02000000000000000000" pitchFamily="2" charset="0"/>
                <a:cs typeface="Roboto" panose="02000000000000000000" pitchFamily="2" charset="0"/>
              </a:rPr>
              <a:t>integration into DAFNI will be conducted by developing</a:t>
            </a:r>
            <a:r>
              <a:rPr lang="en-GB" sz="1600" b="1" dirty="0">
                <a:effectLst/>
                <a:latin typeface="Roboto" panose="02000000000000000000" pitchFamily="2" charset="0"/>
                <a:ea typeface="Roboto" panose="02000000000000000000" pitchFamily="2" charset="0"/>
                <a:cs typeface="Roboto" panose="02000000000000000000" pitchFamily="2" charset="0"/>
              </a:rPr>
              <a:t> several pilot applications </a:t>
            </a:r>
            <a:r>
              <a:rPr lang="en-GB" sz="1600" dirty="0">
                <a:effectLst/>
                <a:latin typeface="Roboto" panose="02000000000000000000" pitchFamily="2" charset="0"/>
                <a:ea typeface="Roboto" panose="02000000000000000000" pitchFamily="2" charset="0"/>
                <a:cs typeface="Roboto" panose="02000000000000000000" pitchFamily="2" charset="0"/>
              </a:rPr>
              <a:t>(</a:t>
            </a:r>
            <a:r>
              <a:rPr lang="en-GB" sz="1600" b="1" dirty="0">
                <a:effectLst/>
                <a:latin typeface="Roboto" panose="02000000000000000000" pitchFamily="2" charset="0"/>
                <a:ea typeface="Roboto" panose="02000000000000000000" pitchFamily="2" charset="0"/>
                <a:cs typeface="Roboto" panose="02000000000000000000" pitchFamily="2" charset="0"/>
              </a:rPr>
              <a:t>DAFNI workflows</a:t>
            </a:r>
            <a:r>
              <a:rPr lang="en-GB" sz="1600" dirty="0">
                <a:effectLst/>
                <a:latin typeface="Roboto" panose="02000000000000000000" pitchFamily="2" charset="0"/>
                <a:ea typeface="Roboto" panose="02000000000000000000" pitchFamily="2" charset="0"/>
                <a:cs typeface="Roboto" panose="02000000000000000000" pitchFamily="2" charset="0"/>
              </a:rPr>
              <a:t>) in </a:t>
            </a:r>
            <a:r>
              <a:rPr lang="en-GB" sz="1600" b="1" dirty="0">
                <a:effectLst/>
                <a:latin typeface="Roboto" panose="02000000000000000000" pitchFamily="2" charset="0"/>
                <a:ea typeface="Roboto" panose="02000000000000000000" pitchFamily="2" charset="0"/>
                <a:cs typeface="Roboto" panose="02000000000000000000" pitchFamily="2" charset="0"/>
              </a:rPr>
              <a:t>water</a:t>
            </a:r>
            <a:r>
              <a:rPr lang="en-GB" sz="1600" dirty="0">
                <a:effectLst/>
                <a:latin typeface="Roboto" panose="02000000000000000000" pitchFamily="2" charset="0"/>
                <a:ea typeface="Roboto" panose="02000000000000000000" pitchFamily="2" charset="0"/>
                <a:cs typeface="Roboto" panose="02000000000000000000" pitchFamily="2" charset="0"/>
              </a:rPr>
              <a:t> and </a:t>
            </a:r>
            <a:r>
              <a:rPr lang="en-GB" sz="1600" b="1" dirty="0">
                <a:effectLst/>
                <a:latin typeface="Roboto" panose="02000000000000000000" pitchFamily="2" charset="0"/>
                <a:ea typeface="Roboto" panose="02000000000000000000" pitchFamily="2" charset="0"/>
                <a:cs typeface="Roboto" panose="02000000000000000000" pitchFamily="2" charset="0"/>
              </a:rPr>
              <a:t>energy</a:t>
            </a:r>
            <a:endParaRPr lang="en-GB" sz="16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GB" sz="1600" dirty="0">
                <a:latin typeface="Roboto" panose="02000000000000000000" pitchFamily="2" charset="0"/>
                <a:ea typeface="Roboto" panose="02000000000000000000" pitchFamily="2" charset="0"/>
                <a:cs typeface="Roboto" panose="02000000000000000000" pitchFamily="2" charset="0"/>
              </a:rPr>
              <a:t>-- We will rely on existing UQ&amp;SA packages (e.g. </a:t>
            </a:r>
            <a:r>
              <a:rPr lang="en-GB" sz="1600" dirty="0">
                <a:solidFill>
                  <a:srgbClr val="0070C0"/>
                </a:solidFill>
                <a:latin typeface="Roboto" panose="02000000000000000000" pitchFamily="2" charset="0"/>
                <a:ea typeface="Roboto" panose="02000000000000000000" pitchFamily="2" charset="0"/>
                <a:cs typeface="Roboto" panose="02000000000000000000" pitchFamily="2" charset="0"/>
              </a:rPr>
              <a:t>https://</a:t>
            </a:r>
            <a:r>
              <a:rPr lang="en-GB" sz="1600" dirty="0" err="1">
                <a:solidFill>
                  <a:srgbClr val="0070C0"/>
                </a:solidFill>
                <a:latin typeface="Roboto" panose="02000000000000000000" pitchFamily="2" charset="0"/>
                <a:ea typeface="Roboto" panose="02000000000000000000" pitchFamily="2" charset="0"/>
                <a:cs typeface="Roboto" panose="02000000000000000000" pitchFamily="2" charset="0"/>
              </a:rPr>
              <a:t>safetoolbox.github.io</a:t>
            </a:r>
            <a:r>
              <a:rPr lang="en-GB" sz="1600" dirty="0">
                <a:solidFill>
                  <a:srgbClr val="0070C0"/>
                </a:solidFill>
                <a:latin typeface="Roboto" panose="02000000000000000000" pitchFamily="2" charset="0"/>
                <a:ea typeface="Roboto" panose="02000000000000000000" pitchFamily="2" charset="0"/>
                <a:cs typeface="Roboto" panose="02000000000000000000" pitchFamily="2" charset="0"/>
              </a:rPr>
              <a:t>/</a:t>
            </a:r>
            <a:r>
              <a:rPr lang="en-GB" sz="1600"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GB" sz="1600" dirty="0">
                <a:effectLst/>
                <a:latin typeface="Roboto" panose="02000000000000000000" pitchFamily="2" charset="0"/>
                <a:ea typeface="Roboto" panose="02000000000000000000" pitchFamily="2" charset="0"/>
                <a:cs typeface="Roboto" panose="02000000000000000000" pitchFamily="2" charset="0"/>
              </a:rPr>
              <a:t>-- The workflows will be used for </a:t>
            </a:r>
            <a:r>
              <a:rPr lang="en-GB" sz="1600" b="1" dirty="0">
                <a:effectLst/>
                <a:latin typeface="Roboto" panose="02000000000000000000" pitchFamily="2" charset="0"/>
                <a:ea typeface="Roboto" panose="02000000000000000000" pitchFamily="2" charset="0"/>
                <a:cs typeface="Roboto" panose="02000000000000000000" pitchFamily="2" charset="0"/>
              </a:rPr>
              <a:t>training and dissemination </a:t>
            </a:r>
            <a:r>
              <a:rPr lang="en-GB" sz="1600" dirty="0">
                <a:effectLst/>
                <a:latin typeface="Roboto" panose="02000000000000000000" pitchFamily="2" charset="0"/>
                <a:ea typeface="Roboto" panose="02000000000000000000" pitchFamily="2" charset="0"/>
                <a:cs typeface="Roboto" panose="02000000000000000000" pitchFamily="2" charset="0"/>
              </a:rPr>
              <a:t>during the project </a:t>
            </a:r>
          </a:p>
          <a:p>
            <a:pPr marL="0" indent="0">
              <a:buNone/>
            </a:pPr>
            <a:r>
              <a:rPr lang="en-GB" sz="1600" dirty="0">
                <a:effectLst/>
                <a:latin typeface="Roboto" panose="02000000000000000000" pitchFamily="2" charset="0"/>
                <a:ea typeface="Roboto" panose="02000000000000000000" pitchFamily="2" charset="0"/>
                <a:cs typeface="Roboto" panose="02000000000000000000" pitchFamily="2" charset="0"/>
              </a:rPr>
              <a:t>-- We will investigate scalability and provide </a:t>
            </a:r>
            <a:r>
              <a:rPr lang="en-GB" sz="1600" b="1" dirty="0">
                <a:effectLst/>
                <a:latin typeface="Roboto" panose="02000000000000000000" pitchFamily="2" charset="0"/>
                <a:ea typeface="Roboto" panose="02000000000000000000" pitchFamily="2" charset="0"/>
                <a:cs typeface="Roboto" panose="02000000000000000000" pitchFamily="2" charset="0"/>
              </a:rPr>
              <a:t>recommendations</a:t>
            </a:r>
            <a:r>
              <a:rPr lang="en-GB" sz="1600" dirty="0">
                <a:effectLst/>
                <a:latin typeface="Roboto" panose="02000000000000000000" pitchFamily="2" charset="0"/>
                <a:ea typeface="Roboto" panose="02000000000000000000" pitchFamily="2" charset="0"/>
                <a:cs typeface="Roboto" panose="02000000000000000000" pitchFamily="2" charset="0"/>
              </a:rPr>
              <a:t> for future developments of DAFNI</a:t>
            </a:r>
            <a:endParaRPr lang="en-GB" sz="1600"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4" name="Content Placeholder 4">
            <a:extLst>
              <a:ext uri="{FF2B5EF4-FFF2-40B4-BE49-F238E27FC236}">
                <a16:creationId xmlns:a16="http://schemas.microsoft.com/office/drawing/2014/main" id="{92B575F0-BDE0-ECEC-8F78-39EAF8D3B692}"/>
              </a:ext>
            </a:extLst>
          </p:cNvPr>
          <p:cNvPicPr>
            <a:picLocks noChangeAspect="1"/>
          </p:cNvPicPr>
          <p:nvPr/>
        </p:nvPicPr>
        <p:blipFill rotWithShape="1">
          <a:blip r:embed="rId3"/>
          <a:srcRect l="14160" r="7040"/>
          <a:stretch/>
        </p:blipFill>
        <p:spPr>
          <a:xfrm>
            <a:off x="5831872" y="4261614"/>
            <a:ext cx="1006150" cy="1325563"/>
          </a:xfrm>
          <a:prstGeom prst="rect">
            <a:avLst/>
          </a:prstGeom>
        </p:spPr>
      </p:pic>
      <p:pic>
        <p:nvPicPr>
          <p:cNvPr id="5" name="Picture 4">
            <a:extLst>
              <a:ext uri="{FF2B5EF4-FFF2-40B4-BE49-F238E27FC236}">
                <a16:creationId xmlns:a16="http://schemas.microsoft.com/office/drawing/2014/main" id="{29755113-7387-C04B-2E7A-F3CC03E04EE0}"/>
              </a:ext>
            </a:extLst>
          </p:cNvPr>
          <p:cNvPicPr>
            <a:picLocks noChangeAspect="1"/>
          </p:cNvPicPr>
          <p:nvPr/>
        </p:nvPicPr>
        <p:blipFill rotWithShape="1">
          <a:blip r:embed="rId4"/>
          <a:srcRect b="8791"/>
          <a:stretch/>
        </p:blipFill>
        <p:spPr>
          <a:xfrm>
            <a:off x="3542645" y="4261614"/>
            <a:ext cx="1019879" cy="1325563"/>
          </a:xfrm>
          <a:prstGeom prst="rect">
            <a:avLst/>
          </a:prstGeom>
        </p:spPr>
      </p:pic>
      <p:pic>
        <p:nvPicPr>
          <p:cNvPr id="6" name="Picture 5">
            <a:extLst>
              <a:ext uri="{FF2B5EF4-FFF2-40B4-BE49-F238E27FC236}">
                <a16:creationId xmlns:a16="http://schemas.microsoft.com/office/drawing/2014/main" id="{24848A1A-21C2-C1C2-B677-6CAC3E852768}"/>
              </a:ext>
            </a:extLst>
          </p:cNvPr>
          <p:cNvPicPr>
            <a:picLocks noChangeAspect="1"/>
          </p:cNvPicPr>
          <p:nvPr/>
        </p:nvPicPr>
        <p:blipFill>
          <a:blip r:embed="rId5"/>
          <a:stretch>
            <a:fillRect/>
          </a:stretch>
        </p:blipFill>
        <p:spPr>
          <a:xfrm>
            <a:off x="4690535" y="4261614"/>
            <a:ext cx="1006150" cy="1325563"/>
          </a:xfrm>
          <a:prstGeom prst="rect">
            <a:avLst/>
          </a:prstGeom>
        </p:spPr>
      </p:pic>
      <p:pic>
        <p:nvPicPr>
          <p:cNvPr id="7" name="Picture 6">
            <a:extLst>
              <a:ext uri="{FF2B5EF4-FFF2-40B4-BE49-F238E27FC236}">
                <a16:creationId xmlns:a16="http://schemas.microsoft.com/office/drawing/2014/main" id="{52E7D742-E77E-9436-B0CC-72D63039949F}"/>
              </a:ext>
            </a:extLst>
          </p:cNvPr>
          <p:cNvPicPr>
            <a:picLocks noChangeAspect="1"/>
          </p:cNvPicPr>
          <p:nvPr/>
        </p:nvPicPr>
        <p:blipFill rotWithShape="1">
          <a:blip r:embed="rId6"/>
          <a:srcRect l="16873" t="4496" r="16873" b="33314"/>
          <a:stretch/>
        </p:blipFill>
        <p:spPr>
          <a:xfrm>
            <a:off x="6973210" y="4261614"/>
            <a:ext cx="1006150" cy="1325563"/>
          </a:xfrm>
          <a:prstGeom prst="rect">
            <a:avLst/>
          </a:prstGeom>
        </p:spPr>
      </p:pic>
      <p:sp>
        <p:nvSpPr>
          <p:cNvPr id="9" name="TextBox 8">
            <a:extLst>
              <a:ext uri="{FF2B5EF4-FFF2-40B4-BE49-F238E27FC236}">
                <a16:creationId xmlns:a16="http://schemas.microsoft.com/office/drawing/2014/main" id="{17D503F0-724F-7348-AD78-02A656E61F86}"/>
              </a:ext>
            </a:extLst>
          </p:cNvPr>
          <p:cNvSpPr txBox="1"/>
          <p:nvPr/>
        </p:nvSpPr>
        <p:spPr>
          <a:xfrm>
            <a:off x="3394901" y="5559016"/>
            <a:ext cx="1368513" cy="553998"/>
          </a:xfrm>
          <a:prstGeom prst="rect">
            <a:avLst/>
          </a:prstGeom>
          <a:noFill/>
        </p:spPr>
        <p:txBody>
          <a:bodyPr wrap="square">
            <a:spAutoFit/>
          </a:bodyPr>
          <a:lstStyle/>
          <a:p>
            <a:pPr algn="ctr"/>
            <a:r>
              <a:rPr lang="en-GB" sz="1000" b="1" dirty="0" err="1">
                <a:effectLst/>
                <a:latin typeface="Helvetica" pitchFamily="2" charset="0"/>
              </a:rPr>
              <a:t>Pianosi</a:t>
            </a:r>
            <a:br>
              <a:rPr lang="en-GB" sz="1000" dirty="0">
                <a:effectLst/>
                <a:latin typeface="Helvetica" pitchFamily="2" charset="0"/>
              </a:rPr>
            </a:br>
            <a:r>
              <a:rPr lang="en-GB" sz="1000" dirty="0">
                <a:effectLst/>
                <a:latin typeface="Helvetica" pitchFamily="2" charset="0"/>
              </a:rPr>
              <a:t>UQ&amp;SA</a:t>
            </a:r>
            <a:br>
              <a:rPr lang="en-GB" sz="1000" dirty="0">
                <a:effectLst/>
                <a:latin typeface="Helvetica" pitchFamily="2" charset="0"/>
              </a:rPr>
            </a:br>
            <a:r>
              <a:rPr lang="en-GB" sz="1000" dirty="0">
                <a:effectLst/>
                <a:latin typeface="Helvetica" pitchFamily="2" charset="0"/>
              </a:rPr>
              <a:t>water systems</a:t>
            </a:r>
            <a:endParaRPr lang="en-US" sz="1000" dirty="0"/>
          </a:p>
        </p:txBody>
      </p:sp>
      <p:sp>
        <p:nvSpPr>
          <p:cNvPr id="10" name="TextBox 9">
            <a:extLst>
              <a:ext uri="{FF2B5EF4-FFF2-40B4-BE49-F238E27FC236}">
                <a16:creationId xmlns:a16="http://schemas.microsoft.com/office/drawing/2014/main" id="{299872E6-B22B-2037-F4E3-920C87393622}"/>
              </a:ext>
            </a:extLst>
          </p:cNvPr>
          <p:cNvSpPr txBox="1"/>
          <p:nvPr/>
        </p:nvSpPr>
        <p:spPr>
          <a:xfrm>
            <a:off x="4506142" y="5568225"/>
            <a:ext cx="1433400" cy="553998"/>
          </a:xfrm>
          <a:prstGeom prst="rect">
            <a:avLst/>
          </a:prstGeom>
          <a:noFill/>
        </p:spPr>
        <p:txBody>
          <a:bodyPr wrap="square">
            <a:spAutoFit/>
          </a:bodyPr>
          <a:lstStyle/>
          <a:p>
            <a:pPr algn="ctr"/>
            <a:r>
              <a:rPr lang="en-GB" sz="1000" b="1" dirty="0" err="1">
                <a:effectLst/>
                <a:latin typeface="Helvetica" pitchFamily="2" charset="0"/>
              </a:rPr>
              <a:t>Salwey</a:t>
            </a:r>
            <a:br>
              <a:rPr lang="en-GB" sz="1000" dirty="0">
                <a:effectLst/>
                <a:latin typeface="Helvetica" pitchFamily="2" charset="0"/>
              </a:rPr>
            </a:br>
            <a:r>
              <a:rPr lang="en-GB" sz="1000" dirty="0">
                <a:effectLst/>
                <a:latin typeface="Helvetica" pitchFamily="2" charset="0"/>
              </a:rPr>
              <a:t>UQ&amp;SA</a:t>
            </a:r>
            <a:br>
              <a:rPr lang="en-GB" sz="1000" dirty="0">
                <a:effectLst/>
                <a:latin typeface="Helvetica" pitchFamily="2" charset="0"/>
              </a:rPr>
            </a:br>
            <a:r>
              <a:rPr lang="en-GB" sz="1000" dirty="0">
                <a:effectLst/>
                <a:latin typeface="Helvetica" pitchFamily="2" charset="0"/>
              </a:rPr>
              <a:t>water systems</a:t>
            </a:r>
            <a:endParaRPr lang="en-US" sz="1000" dirty="0"/>
          </a:p>
        </p:txBody>
      </p:sp>
      <p:sp>
        <p:nvSpPr>
          <p:cNvPr id="11" name="TextBox 10">
            <a:extLst>
              <a:ext uri="{FF2B5EF4-FFF2-40B4-BE49-F238E27FC236}">
                <a16:creationId xmlns:a16="http://schemas.microsoft.com/office/drawing/2014/main" id="{4049E190-8AFC-005E-14D4-465BA0951B1E}"/>
              </a:ext>
            </a:extLst>
          </p:cNvPr>
          <p:cNvSpPr txBox="1"/>
          <p:nvPr/>
        </p:nvSpPr>
        <p:spPr>
          <a:xfrm>
            <a:off x="5568799" y="5587177"/>
            <a:ext cx="1550185" cy="400110"/>
          </a:xfrm>
          <a:prstGeom prst="rect">
            <a:avLst/>
          </a:prstGeom>
          <a:noFill/>
        </p:spPr>
        <p:txBody>
          <a:bodyPr wrap="square">
            <a:spAutoFit/>
          </a:bodyPr>
          <a:lstStyle/>
          <a:p>
            <a:pPr algn="ctr"/>
            <a:r>
              <a:rPr lang="en-GB" sz="1000" b="1" dirty="0">
                <a:effectLst/>
                <a:latin typeface="Helvetica" pitchFamily="2" charset="0"/>
              </a:rPr>
              <a:t>Bloomfield</a:t>
            </a:r>
            <a:br>
              <a:rPr lang="en-GB" sz="1000" dirty="0">
                <a:effectLst/>
                <a:latin typeface="Helvetica" pitchFamily="2" charset="0"/>
              </a:rPr>
            </a:br>
            <a:r>
              <a:rPr lang="en-GB" sz="1000" dirty="0">
                <a:effectLst/>
                <a:latin typeface="Helvetica" pitchFamily="2" charset="0"/>
              </a:rPr>
              <a:t>energy systems</a:t>
            </a:r>
            <a:endParaRPr lang="en-US" sz="1000" dirty="0"/>
          </a:p>
        </p:txBody>
      </p:sp>
      <p:sp>
        <p:nvSpPr>
          <p:cNvPr id="12" name="TextBox 11">
            <a:extLst>
              <a:ext uri="{FF2B5EF4-FFF2-40B4-BE49-F238E27FC236}">
                <a16:creationId xmlns:a16="http://schemas.microsoft.com/office/drawing/2014/main" id="{392019F0-DB9B-2305-15F7-F7BE228BF117}"/>
              </a:ext>
            </a:extLst>
          </p:cNvPr>
          <p:cNvSpPr txBox="1"/>
          <p:nvPr/>
        </p:nvSpPr>
        <p:spPr>
          <a:xfrm>
            <a:off x="6734988" y="5564347"/>
            <a:ext cx="1550185" cy="400110"/>
          </a:xfrm>
          <a:prstGeom prst="rect">
            <a:avLst/>
          </a:prstGeom>
          <a:noFill/>
        </p:spPr>
        <p:txBody>
          <a:bodyPr wrap="square">
            <a:spAutoFit/>
          </a:bodyPr>
          <a:lstStyle/>
          <a:p>
            <a:pPr algn="ctr"/>
            <a:r>
              <a:rPr lang="en-GB" sz="1000" b="1" dirty="0" err="1">
                <a:effectLst/>
                <a:latin typeface="Helvetica" pitchFamily="2" charset="0"/>
              </a:rPr>
              <a:t>Coxon</a:t>
            </a:r>
            <a:r>
              <a:rPr lang="en-GB" sz="1000" dirty="0">
                <a:effectLst/>
                <a:latin typeface="Helvetica" pitchFamily="2" charset="0"/>
              </a:rPr>
              <a:t> </a:t>
            </a:r>
            <a:br>
              <a:rPr lang="en-GB" sz="1000" dirty="0">
                <a:effectLst/>
                <a:latin typeface="Helvetica" pitchFamily="2" charset="0"/>
              </a:rPr>
            </a:br>
            <a:r>
              <a:rPr lang="en-GB" sz="1000" dirty="0">
                <a:effectLst/>
                <a:latin typeface="Helvetica" pitchFamily="2" charset="0"/>
              </a:rPr>
              <a:t>water systems</a:t>
            </a:r>
            <a:endParaRPr lang="en-US" sz="1000" dirty="0"/>
          </a:p>
        </p:txBody>
      </p:sp>
      <p:pic>
        <p:nvPicPr>
          <p:cNvPr id="8" name="Picture 2">
            <a:extLst>
              <a:ext uri="{FF2B5EF4-FFF2-40B4-BE49-F238E27FC236}">
                <a16:creationId xmlns:a16="http://schemas.microsoft.com/office/drawing/2014/main" id="{9E2B73BD-E940-1E8D-6BB3-7B9D05306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Newcastle University Logo and symbol, meaning, history, PNG, brand">
            <a:extLst>
              <a:ext uri="{FF2B5EF4-FFF2-40B4-BE49-F238E27FC236}">
                <a16:creationId xmlns:a16="http://schemas.microsoft.com/office/drawing/2014/main" id="{7C749A61-95BB-AAAA-BEF8-88036EA0A5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ata &amp; Analytics Facility for National Infrastructure | The Alan Turing  Institute">
            <a:extLst>
              <a:ext uri="{FF2B5EF4-FFF2-40B4-BE49-F238E27FC236}">
                <a16:creationId xmlns:a16="http://schemas.microsoft.com/office/drawing/2014/main" id="{BE74D4E9-FBC7-2E7D-B583-43F360C6F02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7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B94B-D3F3-01FD-4022-834800FDC68F}"/>
              </a:ext>
            </a:extLst>
          </p:cNvPr>
          <p:cNvSpPr>
            <a:spLocks noGrp="1"/>
          </p:cNvSpPr>
          <p:nvPr>
            <p:ph type="title"/>
          </p:nvPr>
        </p:nvSpPr>
        <p:spPr/>
        <p:txBody>
          <a:bodyPr>
            <a:normAutofit/>
          </a:bodyPr>
          <a:lstStyle/>
          <a:p>
            <a:r>
              <a:rPr lang="en-GB" sz="3200" dirty="0"/>
              <a:t>What has been done so far? </a:t>
            </a:r>
          </a:p>
        </p:txBody>
      </p:sp>
      <p:sp>
        <p:nvSpPr>
          <p:cNvPr id="3" name="Content Placeholder 2">
            <a:extLst>
              <a:ext uri="{FF2B5EF4-FFF2-40B4-BE49-F238E27FC236}">
                <a16:creationId xmlns:a16="http://schemas.microsoft.com/office/drawing/2014/main" id="{3D9049FF-2A9E-2DB7-11D3-A2465F364A9A}"/>
              </a:ext>
            </a:extLst>
          </p:cNvPr>
          <p:cNvSpPr>
            <a:spLocks noGrp="1"/>
          </p:cNvSpPr>
          <p:nvPr>
            <p:ph idx="1"/>
          </p:nvPr>
        </p:nvSpPr>
        <p:spPr>
          <a:xfrm>
            <a:off x="838200" y="1825625"/>
            <a:ext cx="10515600" cy="1725369"/>
          </a:xfrm>
        </p:spPr>
        <p:txBody>
          <a:bodyPr vert="horz" lIns="91440" tIns="45720" rIns="91440" bIns="45720" rtlCol="0" anchor="t">
            <a:normAutofit/>
          </a:bodyPr>
          <a:lstStyle/>
          <a:p>
            <a:pPr marL="0" indent="0">
              <a:buNone/>
            </a:pPr>
            <a:r>
              <a:rPr lang="en-GB" sz="2000" dirty="0"/>
              <a:t>Pilot sensitivity analysis applications: </a:t>
            </a:r>
          </a:p>
          <a:p>
            <a:r>
              <a:rPr lang="en-GB" sz="2000" dirty="0"/>
              <a:t>Hydrological model (</a:t>
            </a:r>
            <a:r>
              <a:rPr lang="en-GB" sz="2000" dirty="0" err="1"/>
              <a:t>HyMod</a:t>
            </a:r>
            <a:r>
              <a:rPr lang="en-GB" sz="2000" dirty="0"/>
              <a:t>)  - </a:t>
            </a:r>
            <a:r>
              <a:rPr lang="en-GB" sz="2000" i="1" dirty="0">
                <a:solidFill>
                  <a:srgbClr val="C00000"/>
                </a:solidFill>
              </a:rPr>
              <a:t>on DAFNI as workflow</a:t>
            </a:r>
          </a:p>
          <a:p>
            <a:r>
              <a:rPr lang="en-GB" sz="2000" dirty="0"/>
              <a:t>Wind power model – </a:t>
            </a:r>
            <a:r>
              <a:rPr lang="en-GB" sz="2000" i="1" dirty="0">
                <a:solidFill>
                  <a:srgbClr val="C00000"/>
                </a:solidFill>
              </a:rPr>
              <a:t>local analysis ongoing, hopefully on DAFNI soon! </a:t>
            </a:r>
            <a:endParaRPr lang="en-GB" sz="2000" i="1" dirty="0"/>
          </a:p>
          <a:p>
            <a:r>
              <a:rPr lang="en-GB" sz="2000" dirty="0"/>
              <a:t>Water resources model (</a:t>
            </a:r>
            <a:r>
              <a:rPr lang="en-GB" sz="2000" dirty="0" err="1"/>
              <a:t>Pywr</a:t>
            </a:r>
            <a:r>
              <a:rPr lang="en-GB" sz="2000" dirty="0"/>
              <a:t>-WREW) - </a:t>
            </a:r>
            <a:r>
              <a:rPr lang="en-GB" sz="2000" i="1" dirty="0">
                <a:solidFill>
                  <a:srgbClr val="C00000"/>
                </a:solidFill>
              </a:rPr>
              <a:t>planning has begun</a:t>
            </a:r>
          </a:p>
          <a:p>
            <a:endParaRPr lang="en-GB" sz="2000" dirty="0"/>
          </a:p>
          <a:p>
            <a:pPr marL="0" indent="0">
              <a:buNone/>
            </a:pPr>
            <a:endParaRPr lang="en-GB" sz="2000" dirty="0">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12E8D461-EDAD-069C-7E59-B1F0CE90A1E0}"/>
              </a:ext>
            </a:extLst>
          </p:cNvPr>
          <p:cNvPicPr>
            <a:picLocks noChangeAspect="1"/>
          </p:cNvPicPr>
          <p:nvPr/>
        </p:nvPicPr>
        <p:blipFill rotWithShape="1">
          <a:blip r:embed="rId2"/>
          <a:srcRect b="7915"/>
          <a:stretch/>
        </p:blipFill>
        <p:spPr>
          <a:xfrm>
            <a:off x="6015110" y="3517990"/>
            <a:ext cx="5896709" cy="2647434"/>
          </a:xfrm>
          <a:prstGeom prst="rect">
            <a:avLst/>
          </a:prstGeom>
        </p:spPr>
      </p:pic>
      <p:sp>
        <p:nvSpPr>
          <p:cNvPr id="7" name="TextBox 6">
            <a:extLst>
              <a:ext uri="{FF2B5EF4-FFF2-40B4-BE49-F238E27FC236}">
                <a16:creationId xmlns:a16="http://schemas.microsoft.com/office/drawing/2014/main" id="{7604832D-D584-EB37-A363-35B25E659150}"/>
              </a:ext>
            </a:extLst>
          </p:cNvPr>
          <p:cNvSpPr txBox="1"/>
          <p:nvPr/>
        </p:nvSpPr>
        <p:spPr>
          <a:xfrm>
            <a:off x="837846" y="3838858"/>
            <a:ext cx="509432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We have also setup a GitHub repository containing all of our project code:</a:t>
            </a:r>
          </a:p>
          <a:p>
            <a:endParaRPr lang="en-GB" sz="2000" dirty="0"/>
          </a:p>
          <a:p>
            <a:r>
              <a:rPr lang="en-GB" sz="2000" dirty="0" err="1">
                <a:solidFill>
                  <a:srgbClr val="C00000"/>
                </a:solidFill>
              </a:rPr>
              <a:t>SAFEtoolbox</a:t>
            </a:r>
            <a:r>
              <a:rPr lang="en-GB" sz="2000" dirty="0">
                <a:solidFill>
                  <a:srgbClr val="C00000"/>
                </a:solidFill>
              </a:rPr>
              <a:t>/SAFE-on-DAFNI</a:t>
            </a:r>
            <a:endParaRPr lang="en-US" dirty="0">
              <a:ea typeface="+mn-lt"/>
              <a:cs typeface="+mn-lt"/>
              <a:hlinkClick r:id="rId3"/>
            </a:endParaRPr>
          </a:p>
        </p:txBody>
      </p:sp>
      <p:pic>
        <p:nvPicPr>
          <p:cNvPr id="4" name="Picture 2">
            <a:extLst>
              <a:ext uri="{FF2B5EF4-FFF2-40B4-BE49-F238E27FC236}">
                <a16:creationId xmlns:a16="http://schemas.microsoft.com/office/drawing/2014/main" id="{E3EE0C1F-317E-A5AB-D73F-5B42C6240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ewcastle University Logo and symbol, meaning, history, PNG, brand">
            <a:extLst>
              <a:ext uri="{FF2B5EF4-FFF2-40B4-BE49-F238E27FC236}">
                <a16:creationId xmlns:a16="http://schemas.microsoft.com/office/drawing/2014/main" id="{117566AE-158D-C713-3A3A-F688B42E1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ata &amp; Analytics Facility for National Infrastructure | The Alan Turing  Institute">
            <a:extLst>
              <a:ext uri="{FF2B5EF4-FFF2-40B4-BE49-F238E27FC236}">
                <a16:creationId xmlns:a16="http://schemas.microsoft.com/office/drawing/2014/main" id="{CFB36156-CDD0-3944-2C02-68D90BFD7A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D2C9-9FD2-CB83-19D7-BD9317A8FF44}"/>
              </a:ext>
            </a:extLst>
          </p:cNvPr>
          <p:cNvSpPr>
            <a:spLocks noGrp="1"/>
          </p:cNvSpPr>
          <p:nvPr>
            <p:ph type="title"/>
          </p:nvPr>
        </p:nvSpPr>
        <p:spPr/>
        <p:txBody>
          <a:bodyPr>
            <a:normAutofit/>
          </a:bodyPr>
          <a:lstStyle/>
          <a:p>
            <a:r>
              <a:rPr lang="en-GB" sz="4000" dirty="0"/>
              <a:t>UQ&amp;SA on DAFNI </a:t>
            </a:r>
          </a:p>
        </p:txBody>
      </p:sp>
      <p:sp>
        <p:nvSpPr>
          <p:cNvPr id="4" name="Rectangle 3">
            <a:extLst>
              <a:ext uri="{FF2B5EF4-FFF2-40B4-BE49-F238E27FC236}">
                <a16:creationId xmlns:a16="http://schemas.microsoft.com/office/drawing/2014/main" id="{6EFE65B0-E185-C899-872D-F5F59C0E0543}"/>
              </a:ext>
            </a:extLst>
          </p:cNvPr>
          <p:cNvSpPr/>
          <p:nvPr/>
        </p:nvSpPr>
        <p:spPr>
          <a:xfrm>
            <a:off x="609600" y="2005012"/>
            <a:ext cx="6572250" cy="847725"/>
          </a:xfrm>
          <a:prstGeom prst="rect">
            <a:avLst/>
          </a:prstGeom>
          <a:solidFill>
            <a:srgbClr val="F5F6D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Upload model and data to the DAFNI platform</a:t>
            </a:r>
          </a:p>
        </p:txBody>
      </p:sp>
      <p:sp>
        <p:nvSpPr>
          <p:cNvPr id="5" name="Rectangle 4">
            <a:extLst>
              <a:ext uri="{FF2B5EF4-FFF2-40B4-BE49-F238E27FC236}">
                <a16:creationId xmlns:a16="http://schemas.microsoft.com/office/drawing/2014/main" id="{1BE81291-8ABB-A511-5748-7CBBD5224085}"/>
              </a:ext>
            </a:extLst>
          </p:cNvPr>
          <p:cNvSpPr/>
          <p:nvPr/>
        </p:nvSpPr>
        <p:spPr>
          <a:xfrm>
            <a:off x="590550" y="3005137"/>
            <a:ext cx="6591300" cy="847725"/>
          </a:xfrm>
          <a:prstGeom prst="rect">
            <a:avLst/>
          </a:prstGeom>
          <a:solidFill>
            <a:schemeClr val="tx2">
              <a:lumMod val="25000"/>
              <a:lumOff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Run model in DAFNI workflow</a:t>
            </a:r>
          </a:p>
        </p:txBody>
      </p:sp>
      <p:sp>
        <p:nvSpPr>
          <p:cNvPr id="6" name="Rectangle 5">
            <a:extLst>
              <a:ext uri="{FF2B5EF4-FFF2-40B4-BE49-F238E27FC236}">
                <a16:creationId xmlns:a16="http://schemas.microsoft.com/office/drawing/2014/main" id="{9CA84789-9ACC-8C48-073D-3A1EF6CFF2C0}"/>
              </a:ext>
            </a:extLst>
          </p:cNvPr>
          <p:cNvSpPr/>
          <p:nvPr/>
        </p:nvSpPr>
        <p:spPr>
          <a:xfrm>
            <a:off x="609600" y="4005262"/>
            <a:ext cx="6572250" cy="847725"/>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Sample parameter space by </a:t>
            </a:r>
            <a:r>
              <a:rPr lang="en-GB" sz="1800" b="1" dirty="0">
                <a:solidFill>
                  <a:schemeClr val="tx1"/>
                </a:solidFill>
              </a:rPr>
              <a:t>looping</a:t>
            </a:r>
            <a:r>
              <a:rPr lang="en-GB" sz="1800" dirty="0">
                <a:solidFill>
                  <a:schemeClr val="tx1"/>
                </a:solidFill>
              </a:rPr>
              <a:t> over workflow </a:t>
            </a:r>
          </a:p>
        </p:txBody>
      </p:sp>
      <p:sp>
        <p:nvSpPr>
          <p:cNvPr id="7" name="Rectangle 6">
            <a:extLst>
              <a:ext uri="{FF2B5EF4-FFF2-40B4-BE49-F238E27FC236}">
                <a16:creationId xmlns:a16="http://schemas.microsoft.com/office/drawing/2014/main" id="{AABE2852-AFA2-94D8-F2D8-E99192D36EBE}"/>
              </a:ext>
            </a:extLst>
          </p:cNvPr>
          <p:cNvSpPr/>
          <p:nvPr/>
        </p:nvSpPr>
        <p:spPr>
          <a:xfrm>
            <a:off x="609600" y="5005387"/>
            <a:ext cx="6572250" cy="847725"/>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Visualise outputs </a:t>
            </a:r>
          </a:p>
        </p:txBody>
      </p:sp>
      <p:pic>
        <p:nvPicPr>
          <p:cNvPr id="11" name="Graphic 10" descr="Circles with arrows with solid fill">
            <a:extLst>
              <a:ext uri="{FF2B5EF4-FFF2-40B4-BE49-F238E27FC236}">
                <a16:creationId xmlns:a16="http://schemas.microsoft.com/office/drawing/2014/main" id="{BE218FBD-36D6-C331-EBA5-F839DD45E8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4077" y="3938587"/>
            <a:ext cx="914400" cy="914400"/>
          </a:xfrm>
          <a:prstGeom prst="rect">
            <a:avLst/>
          </a:prstGeom>
        </p:spPr>
      </p:pic>
      <p:pic>
        <p:nvPicPr>
          <p:cNvPr id="13" name="Graphic 12" descr="Presentation with bar chart with solid fill">
            <a:extLst>
              <a:ext uri="{FF2B5EF4-FFF2-40B4-BE49-F238E27FC236}">
                <a16:creationId xmlns:a16="http://schemas.microsoft.com/office/drawing/2014/main" id="{8D934462-975B-3817-B96B-88881B275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0752" y="5005386"/>
            <a:ext cx="847725" cy="847725"/>
          </a:xfrm>
          <a:prstGeom prst="rect">
            <a:avLst/>
          </a:prstGeom>
        </p:spPr>
      </p:pic>
      <p:pic>
        <p:nvPicPr>
          <p:cNvPr id="15" name="Graphic 14" descr="Upload with solid fill">
            <a:extLst>
              <a:ext uri="{FF2B5EF4-FFF2-40B4-BE49-F238E27FC236}">
                <a16:creationId xmlns:a16="http://schemas.microsoft.com/office/drawing/2014/main" id="{C16DEF41-6A2B-E959-1E80-DC300ED45A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2052637"/>
            <a:ext cx="752473" cy="752473"/>
          </a:xfrm>
          <a:prstGeom prst="rect">
            <a:avLst/>
          </a:prstGeom>
        </p:spPr>
      </p:pic>
      <p:pic>
        <p:nvPicPr>
          <p:cNvPr id="17" name="Graphic 16" descr="Refresh with solid fill">
            <a:extLst>
              <a:ext uri="{FF2B5EF4-FFF2-40B4-BE49-F238E27FC236}">
                <a16:creationId xmlns:a16="http://schemas.microsoft.com/office/drawing/2014/main" id="{E89DCB7C-FF38-B903-E842-8687361996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43623" y="3076574"/>
            <a:ext cx="657225" cy="657225"/>
          </a:xfrm>
          <a:prstGeom prst="rect">
            <a:avLst/>
          </a:prstGeom>
        </p:spPr>
      </p:pic>
      <p:pic>
        <p:nvPicPr>
          <p:cNvPr id="3" name="Picture 2">
            <a:extLst>
              <a:ext uri="{FF2B5EF4-FFF2-40B4-BE49-F238E27FC236}">
                <a16:creationId xmlns:a16="http://schemas.microsoft.com/office/drawing/2014/main" id="{9686B57D-8514-C629-16A6-11FCFFB710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Newcastle University Logo and symbol, meaning, history, PNG, brand">
            <a:extLst>
              <a:ext uri="{FF2B5EF4-FFF2-40B4-BE49-F238E27FC236}">
                <a16:creationId xmlns:a16="http://schemas.microsoft.com/office/drawing/2014/main" id="{9755DF0F-E5C6-0828-A412-0D8E2BD807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ata &amp; Analytics Facility for National Infrastructure | The Alan Turing  Institute">
            <a:extLst>
              <a:ext uri="{FF2B5EF4-FFF2-40B4-BE49-F238E27FC236}">
                <a16:creationId xmlns:a16="http://schemas.microsoft.com/office/drawing/2014/main" id="{2CA92C74-2A53-4537-0449-C14DD1659F6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1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D2C9-9FD2-CB83-19D7-BD9317A8FF44}"/>
              </a:ext>
            </a:extLst>
          </p:cNvPr>
          <p:cNvSpPr>
            <a:spLocks noGrp="1"/>
          </p:cNvSpPr>
          <p:nvPr>
            <p:ph type="title"/>
          </p:nvPr>
        </p:nvSpPr>
        <p:spPr/>
        <p:txBody>
          <a:bodyPr>
            <a:normAutofit/>
          </a:bodyPr>
          <a:lstStyle/>
          <a:p>
            <a:r>
              <a:rPr lang="en-GB" sz="4000" dirty="0"/>
              <a:t>UQ&amp;SA on DAFNI </a:t>
            </a:r>
          </a:p>
        </p:txBody>
      </p:sp>
      <p:pic>
        <p:nvPicPr>
          <p:cNvPr id="8" name="Picture 7">
            <a:extLst>
              <a:ext uri="{FF2B5EF4-FFF2-40B4-BE49-F238E27FC236}">
                <a16:creationId xmlns:a16="http://schemas.microsoft.com/office/drawing/2014/main" id="{5CCCA5F9-3B56-1776-1715-564BEF306D4D}"/>
              </a:ext>
            </a:extLst>
          </p:cNvPr>
          <p:cNvPicPr>
            <a:picLocks noChangeAspect="1"/>
          </p:cNvPicPr>
          <p:nvPr/>
        </p:nvPicPr>
        <p:blipFill>
          <a:blip r:embed="rId2"/>
          <a:stretch>
            <a:fillRect/>
          </a:stretch>
        </p:blipFill>
        <p:spPr>
          <a:xfrm>
            <a:off x="8355944" y="336185"/>
            <a:ext cx="2894814" cy="959577"/>
          </a:xfrm>
          <a:prstGeom prst="rect">
            <a:avLst/>
          </a:prstGeom>
        </p:spPr>
      </p:pic>
      <p:pic>
        <p:nvPicPr>
          <p:cNvPr id="9" name="Picture 8">
            <a:extLst>
              <a:ext uri="{FF2B5EF4-FFF2-40B4-BE49-F238E27FC236}">
                <a16:creationId xmlns:a16="http://schemas.microsoft.com/office/drawing/2014/main" id="{302BB02D-DA7B-E098-A865-98FD7F955254}"/>
              </a:ext>
            </a:extLst>
          </p:cNvPr>
          <p:cNvPicPr>
            <a:picLocks noChangeAspect="1"/>
          </p:cNvPicPr>
          <p:nvPr/>
        </p:nvPicPr>
        <p:blipFill rotWithShape="1">
          <a:blip r:embed="rId3"/>
          <a:srcRect r="23725"/>
          <a:stretch/>
        </p:blipFill>
        <p:spPr>
          <a:xfrm>
            <a:off x="7686900" y="2349090"/>
            <a:ext cx="4095526" cy="3312343"/>
          </a:xfrm>
          <a:prstGeom prst="rect">
            <a:avLst/>
          </a:prstGeom>
        </p:spPr>
      </p:pic>
      <p:sp>
        <p:nvSpPr>
          <p:cNvPr id="10" name="Rectangle: Rounded Corners 4">
            <a:extLst>
              <a:ext uri="{FF2B5EF4-FFF2-40B4-BE49-F238E27FC236}">
                <a16:creationId xmlns:a16="http://schemas.microsoft.com/office/drawing/2014/main" id="{4DECA6DE-DE93-91E8-EAF4-7D0CE201B250}"/>
              </a:ext>
            </a:extLst>
          </p:cNvPr>
          <p:cNvSpPr/>
          <p:nvPr/>
        </p:nvSpPr>
        <p:spPr>
          <a:xfrm>
            <a:off x="7686899" y="3485764"/>
            <a:ext cx="765156" cy="193249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550F7D0-85FD-9850-E5D8-BC668B55022C}"/>
              </a:ext>
            </a:extLst>
          </p:cNvPr>
          <p:cNvSpPr/>
          <p:nvPr/>
        </p:nvSpPr>
        <p:spPr>
          <a:xfrm>
            <a:off x="609600" y="2005012"/>
            <a:ext cx="6572250" cy="847725"/>
          </a:xfrm>
          <a:prstGeom prst="rect">
            <a:avLst/>
          </a:prstGeom>
          <a:solidFill>
            <a:srgbClr val="F5F6D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Upload model and data to the DAFNI platform</a:t>
            </a:r>
          </a:p>
        </p:txBody>
      </p:sp>
      <p:sp>
        <p:nvSpPr>
          <p:cNvPr id="19" name="Rectangle 18">
            <a:extLst>
              <a:ext uri="{FF2B5EF4-FFF2-40B4-BE49-F238E27FC236}">
                <a16:creationId xmlns:a16="http://schemas.microsoft.com/office/drawing/2014/main" id="{7090052D-56C7-E821-7D7E-FEB5663A7DEE}"/>
              </a:ext>
            </a:extLst>
          </p:cNvPr>
          <p:cNvSpPr/>
          <p:nvPr/>
        </p:nvSpPr>
        <p:spPr>
          <a:xfrm>
            <a:off x="590550" y="3005137"/>
            <a:ext cx="659130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Run model in DAFNI workflow</a:t>
            </a:r>
          </a:p>
        </p:txBody>
      </p:sp>
      <p:sp>
        <p:nvSpPr>
          <p:cNvPr id="20" name="Rectangle 19">
            <a:extLst>
              <a:ext uri="{FF2B5EF4-FFF2-40B4-BE49-F238E27FC236}">
                <a16:creationId xmlns:a16="http://schemas.microsoft.com/office/drawing/2014/main" id="{950D6442-0705-888C-8958-CB3CD9A4161D}"/>
              </a:ext>
            </a:extLst>
          </p:cNvPr>
          <p:cNvSpPr/>
          <p:nvPr/>
        </p:nvSpPr>
        <p:spPr>
          <a:xfrm>
            <a:off x="609600" y="400526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Sample parameter space by </a:t>
            </a:r>
            <a:r>
              <a:rPr lang="en-GB" sz="1800" b="1" dirty="0">
                <a:solidFill>
                  <a:schemeClr val="tx1"/>
                </a:solidFill>
              </a:rPr>
              <a:t>looping</a:t>
            </a:r>
            <a:r>
              <a:rPr lang="en-GB" sz="1800" dirty="0">
                <a:solidFill>
                  <a:schemeClr val="tx1"/>
                </a:solidFill>
              </a:rPr>
              <a:t> over workflow </a:t>
            </a:r>
          </a:p>
        </p:txBody>
      </p:sp>
      <p:sp>
        <p:nvSpPr>
          <p:cNvPr id="21" name="Rectangle 20">
            <a:extLst>
              <a:ext uri="{FF2B5EF4-FFF2-40B4-BE49-F238E27FC236}">
                <a16:creationId xmlns:a16="http://schemas.microsoft.com/office/drawing/2014/main" id="{4931D43B-527A-D122-CFB2-E4F0DD860D60}"/>
              </a:ext>
            </a:extLst>
          </p:cNvPr>
          <p:cNvSpPr/>
          <p:nvPr/>
        </p:nvSpPr>
        <p:spPr>
          <a:xfrm>
            <a:off x="609600" y="5005387"/>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Visualise outputs </a:t>
            </a:r>
          </a:p>
        </p:txBody>
      </p:sp>
      <p:pic>
        <p:nvPicPr>
          <p:cNvPr id="22" name="Graphic 21" descr="Circles with arrows with solid fill">
            <a:extLst>
              <a:ext uri="{FF2B5EF4-FFF2-40B4-BE49-F238E27FC236}">
                <a16:creationId xmlns:a16="http://schemas.microsoft.com/office/drawing/2014/main" id="{F4875157-087C-348B-6841-FD70A4C866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4077" y="3938587"/>
            <a:ext cx="914400" cy="914400"/>
          </a:xfrm>
          <a:prstGeom prst="rect">
            <a:avLst/>
          </a:prstGeom>
        </p:spPr>
      </p:pic>
      <p:pic>
        <p:nvPicPr>
          <p:cNvPr id="23" name="Graphic 22" descr="Presentation with bar chart with solid fill">
            <a:extLst>
              <a:ext uri="{FF2B5EF4-FFF2-40B4-BE49-F238E27FC236}">
                <a16:creationId xmlns:a16="http://schemas.microsoft.com/office/drawing/2014/main" id="{EA2897B7-291E-F531-9FF8-1C5FFE63CC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0752" y="5005386"/>
            <a:ext cx="847725" cy="847725"/>
          </a:xfrm>
          <a:prstGeom prst="rect">
            <a:avLst/>
          </a:prstGeom>
        </p:spPr>
      </p:pic>
      <p:pic>
        <p:nvPicPr>
          <p:cNvPr id="24" name="Graphic 23" descr="Upload with solid fill">
            <a:extLst>
              <a:ext uri="{FF2B5EF4-FFF2-40B4-BE49-F238E27FC236}">
                <a16:creationId xmlns:a16="http://schemas.microsoft.com/office/drawing/2014/main" id="{6523D943-98DE-9E7D-A3E6-1B8BF8A0D8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0" y="2052637"/>
            <a:ext cx="752473" cy="752473"/>
          </a:xfrm>
          <a:prstGeom prst="rect">
            <a:avLst/>
          </a:prstGeom>
        </p:spPr>
      </p:pic>
      <p:pic>
        <p:nvPicPr>
          <p:cNvPr id="25" name="Graphic 24" descr="Refresh with solid fill">
            <a:extLst>
              <a:ext uri="{FF2B5EF4-FFF2-40B4-BE49-F238E27FC236}">
                <a16:creationId xmlns:a16="http://schemas.microsoft.com/office/drawing/2014/main" id="{496CA173-2F3B-ABF4-CB22-85FB08D225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43623" y="3076574"/>
            <a:ext cx="657225" cy="657225"/>
          </a:xfrm>
          <a:prstGeom prst="rect">
            <a:avLst/>
          </a:prstGeom>
        </p:spPr>
      </p:pic>
      <p:pic>
        <p:nvPicPr>
          <p:cNvPr id="3" name="Picture 2">
            <a:extLst>
              <a:ext uri="{FF2B5EF4-FFF2-40B4-BE49-F238E27FC236}">
                <a16:creationId xmlns:a16="http://schemas.microsoft.com/office/drawing/2014/main" id="{A2D4DEB3-A9BF-390D-61F2-3DA96E7A4D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ewcastle University Logo and symbol, meaning, history, PNG, brand">
            <a:extLst>
              <a:ext uri="{FF2B5EF4-FFF2-40B4-BE49-F238E27FC236}">
                <a16:creationId xmlns:a16="http://schemas.microsoft.com/office/drawing/2014/main" id="{7901BACA-6843-E8A6-8D75-A8FE4E7F9B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ta &amp; Analytics Facility for National Infrastructure | The Alan Turing  Institute">
            <a:extLst>
              <a:ext uri="{FF2B5EF4-FFF2-40B4-BE49-F238E27FC236}">
                <a16:creationId xmlns:a16="http://schemas.microsoft.com/office/drawing/2014/main" id="{9DA468FE-0BFA-F680-1998-85A9657BEB2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7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D2C9-9FD2-CB83-19D7-BD9317A8FF44}"/>
              </a:ext>
            </a:extLst>
          </p:cNvPr>
          <p:cNvSpPr>
            <a:spLocks noGrp="1"/>
          </p:cNvSpPr>
          <p:nvPr>
            <p:ph type="title"/>
          </p:nvPr>
        </p:nvSpPr>
        <p:spPr/>
        <p:txBody>
          <a:bodyPr>
            <a:normAutofit/>
          </a:bodyPr>
          <a:lstStyle/>
          <a:p>
            <a:r>
              <a:rPr lang="en-GB" sz="4000" dirty="0"/>
              <a:t>UQ&amp;SA on DAFNI </a:t>
            </a:r>
          </a:p>
        </p:txBody>
      </p:sp>
      <p:pic>
        <p:nvPicPr>
          <p:cNvPr id="11" name="Picture 10">
            <a:extLst>
              <a:ext uri="{FF2B5EF4-FFF2-40B4-BE49-F238E27FC236}">
                <a16:creationId xmlns:a16="http://schemas.microsoft.com/office/drawing/2014/main" id="{7E1305D8-7E30-CEA0-E6C4-099497E40604}"/>
              </a:ext>
            </a:extLst>
          </p:cNvPr>
          <p:cNvPicPr>
            <a:picLocks noChangeAspect="1"/>
          </p:cNvPicPr>
          <p:nvPr/>
        </p:nvPicPr>
        <p:blipFill rotWithShape="1">
          <a:blip r:embed="rId2"/>
          <a:srcRect r="8198" b="22296"/>
          <a:stretch/>
        </p:blipFill>
        <p:spPr>
          <a:xfrm>
            <a:off x="7426216" y="2712832"/>
            <a:ext cx="4480034" cy="2584859"/>
          </a:xfrm>
          <a:prstGeom prst="rect">
            <a:avLst/>
          </a:prstGeom>
        </p:spPr>
      </p:pic>
      <p:sp>
        <p:nvSpPr>
          <p:cNvPr id="12" name="Rectangle 11">
            <a:extLst>
              <a:ext uri="{FF2B5EF4-FFF2-40B4-BE49-F238E27FC236}">
                <a16:creationId xmlns:a16="http://schemas.microsoft.com/office/drawing/2014/main" id="{D8EAFC62-8CAC-F3EF-D9DB-BADAB6EC3438}"/>
              </a:ext>
            </a:extLst>
          </p:cNvPr>
          <p:cNvSpPr/>
          <p:nvPr/>
        </p:nvSpPr>
        <p:spPr>
          <a:xfrm>
            <a:off x="609600" y="200501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Upload model and data to the DAFNI platform</a:t>
            </a:r>
          </a:p>
        </p:txBody>
      </p:sp>
      <p:sp>
        <p:nvSpPr>
          <p:cNvPr id="13" name="Rectangle 12">
            <a:extLst>
              <a:ext uri="{FF2B5EF4-FFF2-40B4-BE49-F238E27FC236}">
                <a16:creationId xmlns:a16="http://schemas.microsoft.com/office/drawing/2014/main" id="{3ACBB7B7-8A8F-53BE-BA0C-9BBC5059F504}"/>
              </a:ext>
            </a:extLst>
          </p:cNvPr>
          <p:cNvSpPr/>
          <p:nvPr/>
        </p:nvSpPr>
        <p:spPr>
          <a:xfrm>
            <a:off x="590550" y="3005137"/>
            <a:ext cx="6591300" cy="847725"/>
          </a:xfrm>
          <a:prstGeom prst="rect">
            <a:avLst/>
          </a:prstGeom>
          <a:solidFill>
            <a:schemeClr val="tx2">
              <a:lumMod val="25000"/>
              <a:lumOff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Run model in DAFNI workflow</a:t>
            </a:r>
          </a:p>
        </p:txBody>
      </p:sp>
      <p:sp>
        <p:nvSpPr>
          <p:cNvPr id="14" name="Rectangle 13">
            <a:extLst>
              <a:ext uri="{FF2B5EF4-FFF2-40B4-BE49-F238E27FC236}">
                <a16:creationId xmlns:a16="http://schemas.microsoft.com/office/drawing/2014/main" id="{B60AE094-D08E-E622-4AE4-2D0AB29FA142}"/>
              </a:ext>
            </a:extLst>
          </p:cNvPr>
          <p:cNvSpPr/>
          <p:nvPr/>
        </p:nvSpPr>
        <p:spPr>
          <a:xfrm>
            <a:off x="609600" y="400526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Sample parameter space by </a:t>
            </a:r>
            <a:r>
              <a:rPr lang="en-GB" sz="1800" b="1" dirty="0">
                <a:solidFill>
                  <a:schemeClr val="tx1"/>
                </a:solidFill>
              </a:rPr>
              <a:t>looping</a:t>
            </a:r>
            <a:r>
              <a:rPr lang="en-GB" sz="1800" dirty="0">
                <a:solidFill>
                  <a:schemeClr val="tx1"/>
                </a:solidFill>
              </a:rPr>
              <a:t> over workflow </a:t>
            </a:r>
          </a:p>
        </p:txBody>
      </p:sp>
      <p:sp>
        <p:nvSpPr>
          <p:cNvPr id="15" name="Rectangle 14">
            <a:extLst>
              <a:ext uri="{FF2B5EF4-FFF2-40B4-BE49-F238E27FC236}">
                <a16:creationId xmlns:a16="http://schemas.microsoft.com/office/drawing/2014/main" id="{ACCA67D9-9A5B-5AED-A6AF-7181EB7F844A}"/>
              </a:ext>
            </a:extLst>
          </p:cNvPr>
          <p:cNvSpPr/>
          <p:nvPr/>
        </p:nvSpPr>
        <p:spPr>
          <a:xfrm>
            <a:off x="609600" y="5005387"/>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Visualise outputs </a:t>
            </a:r>
          </a:p>
        </p:txBody>
      </p:sp>
      <p:pic>
        <p:nvPicPr>
          <p:cNvPr id="16" name="Graphic 15" descr="Circles with arrows with solid fill">
            <a:extLst>
              <a:ext uri="{FF2B5EF4-FFF2-40B4-BE49-F238E27FC236}">
                <a16:creationId xmlns:a16="http://schemas.microsoft.com/office/drawing/2014/main" id="{445E6594-282F-E336-FA3C-7066B6C153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4077" y="3938587"/>
            <a:ext cx="914400" cy="914400"/>
          </a:xfrm>
          <a:prstGeom prst="rect">
            <a:avLst/>
          </a:prstGeom>
        </p:spPr>
      </p:pic>
      <p:pic>
        <p:nvPicPr>
          <p:cNvPr id="17" name="Graphic 16" descr="Presentation with bar chart with solid fill">
            <a:extLst>
              <a:ext uri="{FF2B5EF4-FFF2-40B4-BE49-F238E27FC236}">
                <a16:creationId xmlns:a16="http://schemas.microsoft.com/office/drawing/2014/main" id="{CB84C721-0B6F-2BE2-8B14-08625A14E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0752" y="5005386"/>
            <a:ext cx="847725" cy="847725"/>
          </a:xfrm>
          <a:prstGeom prst="rect">
            <a:avLst/>
          </a:prstGeom>
        </p:spPr>
      </p:pic>
      <p:pic>
        <p:nvPicPr>
          <p:cNvPr id="18" name="Graphic 17" descr="Upload with solid fill">
            <a:extLst>
              <a:ext uri="{FF2B5EF4-FFF2-40B4-BE49-F238E27FC236}">
                <a16:creationId xmlns:a16="http://schemas.microsoft.com/office/drawing/2014/main" id="{DC0EED2A-49D9-94F8-7171-17E9B79FF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6000" y="2052637"/>
            <a:ext cx="752473" cy="752473"/>
          </a:xfrm>
          <a:prstGeom prst="rect">
            <a:avLst/>
          </a:prstGeom>
        </p:spPr>
      </p:pic>
      <p:pic>
        <p:nvPicPr>
          <p:cNvPr id="19" name="Graphic 18" descr="Refresh with solid fill">
            <a:extLst>
              <a:ext uri="{FF2B5EF4-FFF2-40B4-BE49-F238E27FC236}">
                <a16:creationId xmlns:a16="http://schemas.microsoft.com/office/drawing/2014/main" id="{DD75B482-40FA-20C5-AAD5-5D8EDC6D70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3623" y="3076574"/>
            <a:ext cx="657225" cy="657225"/>
          </a:xfrm>
          <a:prstGeom prst="rect">
            <a:avLst/>
          </a:prstGeom>
        </p:spPr>
      </p:pic>
      <p:pic>
        <p:nvPicPr>
          <p:cNvPr id="3" name="Picture 2">
            <a:extLst>
              <a:ext uri="{FF2B5EF4-FFF2-40B4-BE49-F238E27FC236}">
                <a16:creationId xmlns:a16="http://schemas.microsoft.com/office/drawing/2014/main" id="{D9861823-C702-D683-B023-ECF8ED49AF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ewcastle University Logo and symbol, meaning, history, PNG, brand">
            <a:extLst>
              <a:ext uri="{FF2B5EF4-FFF2-40B4-BE49-F238E27FC236}">
                <a16:creationId xmlns:a16="http://schemas.microsoft.com/office/drawing/2014/main" id="{178FFC92-C4F0-151B-13C1-584374589E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ta &amp; Analytics Facility for National Infrastructure | The Alan Turing  Institute">
            <a:extLst>
              <a:ext uri="{FF2B5EF4-FFF2-40B4-BE49-F238E27FC236}">
                <a16:creationId xmlns:a16="http://schemas.microsoft.com/office/drawing/2014/main" id="{FA6A21AD-03DE-C486-0DF7-85161D2B4F4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1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D2C9-9FD2-CB83-19D7-BD9317A8FF44}"/>
              </a:ext>
            </a:extLst>
          </p:cNvPr>
          <p:cNvSpPr>
            <a:spLocks noGrp="1"/>
          </p:cNvSpPr>
          <p:nvPr>
            <p:ph type="title"/>
          </p:nvPr>
        </p:nvSpPr>
        <p:spPr/>
        <p:txBody>
          <a:bodyPr>
            <a:normAutofit/>
          </a:bodyPr>
          <a:lstStyle/>
          <a:p>
            <a:r>
              <a:rPr lang="en-GB" sz="4000" dirty="0"/>
              <a:t>UQ&amp;SA on DAFNI </a:t>
            </a:r>
          </a:p>
        </p:txBody>
      </p:sp>
      <p:pic>
        <p:nvPicPr>
          <p:cNvPr id="3" name="Picture 2">
            <a:extLst>
              <a:ext uri="{FF2B5EF4-FFF2-40B4-BE49-F238E27FC236}">
                <a16:creationId xmlns:a16="http://schemas.microsoft.com/office/drawing/2014/main" id="{94F78D71-9E89-898E-24C4-40A409A40A34}"/>
              </a:ext>
            </a:extLst>
          </p:cNvPr>
          <p:cNvPicPr>
            <a:picLocks noChangeAspect="1"/>
          </p:cNvPicPr>
          <p:nvPr/>
        </p:nvPicPr>
        <p:blipFill rotWithShape="1">
          <a:blip r:embed="rId2"/>
          <a:srcRect b="23616"/>
          <a:stretch/>
        </p:blipFill>
        <p:spPr>
          <a:xfrm>
            <a:off x="7199139" y="106087"/>
            <a:ext cx="4907136" cy="2110619"/>
          </a:xfrm>
          <a:prstGeom prst="rect">
            <a:avLst/>
          </a:prstGeom>
        </p:spPr>
      </p:pic>
      <p:pic>
        <p:nvPicPr>
          <p:cNvPr id="12" name="Picture 11">
            <a:extLst>
              <a:ext uri="{FF2B5EF4-FFF2-40B4-BE49-F238E27FC236}">
                <a16:creationId xmlns:a16="http://schemas.microsoft.com/office/drawing/2014/main" id="{2B3C1A17-0E1F-1A08-55A8-291D8F14F03C}"/>
              </a:ext>
            </a:extLst>
          </p:cNvPr>
          <p:cNvPicPr>
            <a:picLocks noChangeAspect="1"/>
          </p:cNvPicPr>
          <p:nvPr/>
        </p:nvPicPr>
        <p:blipFill rotWithShape="1">
          <a:blip r:embed="rId3"/>
          <a:srcRect r="50065"/>
          <a:stretch/>
        </p:blipFill>
        <p:spPr>
          <a:xfrm>
            <a:off x="7414744" y="2428873"/>
            <a:ext cx="3191171" cy="3356003"/>
          </a:xfrm>
          <a:prstGeom prst="rect">
            <a:avLst/>
          </a:prstGeom>
        </p:spPr>
      </p:pic>
      <p:sp>
        <p:nvSpPr>
          <p:cNvPr id="13" name="Oval 12">
            <a:extLst>
              <a:ext uri="{FF2B5EF4-FFF2-40B4-BE49-F238E27FC236}">
                <a16:creationId xmlns:a16="http://schemas.microsoft.com/office/drawing/2014/main" id="{2E0D5FC1-5512-4F0F-212F-00AC9C91E622}"/>
              </a:ext>
            </a:extLst>
          </p:cNvPr>
          <p:cNvSpPr/>
          <p:nvPr/>
        </p:nvSpPr>
        <p:spPr>
          <a:xfrm>
            <a:off x="7426040" y="4315659"/>
            <a:ext cx="496478" cy="537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604A576-D40A-DAFB-D3FF-78B28A536B9B}"/>
              </a:ext>
            </a:extLst>
          </p:cNvPr>
          <p:cNvSpPr/>
          <p:nvPr/>
        </p:nvSpPr>
        <p:spPr>
          <a:xfrm>
            <a:off x="609600" y="2005012"/>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Upload model and data to the DAFNI platform</a:t>
            </a:r>
          </a:p>
        </p:txBody>
      </p:sp>
      <p:sp>
        <p:nvSpPr>
          <p:cNvPr id="15" name="Rectangle 14">
            <a:extLst>
              <a:ext uri="{FF2B5EF4-FFF2-40B4-BE49-F238E27FC236}">
                <a16:creationId xmlns:a16="http://schemas.microsoft.com/office/drawing/2014/main" id="{7297B986-94CA-F344-F936-3CCF5933DC53}"/>
              </a:ext>
            </a:extLst>
          </p:cNvPr>
          <p:cNvSpPr/>
          <p:nvPr/>
        </p:nvSpPr>
        <p:spPr>
          <a:xfrm>
            <a:off x="590550" y="3005137"/>
            <a:ext cx="659130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Run model in DAFNI workflow</a:t>
            </a:r>
          </a:p>
        </p:txBody>
      </p:sp>
      <p:sp>
        <p:nvSpPr>
          <p:cNvPr id="16" name="Rectangle 15">
            <a:extLst>
              <a:ext uri="{FF2B5EF4-FFF2-40B4-BE49-F238E27FC236}">
                <a16:creationId xmlns:a16="http://schemas.microsoft.com/office/drawing/2014/main" id="{59E85979-C8D6-B8E6-2089-52AC9895CCFF}"/>
              </a:ext>
            </a:extLst>
          </p:cNvPr>
          <p:cNvSpPr/>
          <p:nvPr/>
        </p:nvSpPr>
        <p:spPr>
          <a:xfrm>
            <a:off x="609600" y="4005262"/>
            <a:ext cx="6572250" cy="847725"/>
          </a:xfrm>
          <a:prstGeom prst="rect">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Sample parameter space by </a:t>
            </a:r>
            <a:r>
              <a:rPr lang="en-GB" sz="1800" b="1" dirty="0">
                <a:solidFill>
                  <a:schemeClr val="tx1"/>
                </a:solidFill>
              </a:rPr>
              <a:t>looping</a:t>
            </a:r>
            <a:r>
              <a:rPr lang="en-GB" sz="1800" dirty="0">
                <a:solidFill>
                  <a:schemeClr val="tx1"/>
                </a:solidFill>
              </a:rPr>
              <a:t> over workflow </a:t>
            </a:r>
          </a:p>
        </p:txBody>
      </p:sp>
      <p:sp>
        <p:nvSpPr>
          <p:cNvPr id="17" name="Rectangle 16">
            <a:extLst>
              <a:ext uri="{FF2B5EF4-FFF2-40B4-BE49-F238E27FC236}">
                <a16:creationId xmlns:a16="http://schemas.microsoft.com/office/drawing/2014/main" id="{4A185A2A-4F8F-2438-5937-5678F96B67AD}"/>
              </a:ext>
            </a:extLst>
          </p:cNvPr>
          <p:cNvSpPr/>
          <p:nvPr/>
        </p:nvSpPr>
        <p:spPr>
          <a:xfrm>
            <a:off x="609600" y="5005387"/>
            <a:ext cx="6572250" cy="84772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Visualise outputs </a:t>
            </a:r>
          </a:p>
        </p:txBody>
      </p:sp>
      <p:pic>
        <p:nvPicPr>
          <p:cNvPr id="18" name="Graphic 17" descr="Circles with arrows with solid fill">
            <a:extLst>
              <a:ext uri="{FF2B5EF4-FFF2-40B4-BE49-F238E27FC236}">
                <a16:creationId xmlns:a16="http://schemas.microsoft.com/office/drawing/2014/main" id="{CD5E17BF-9189-83A8-2E32-BCFF65AFD7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4077" y="3938587"/>
            <a:ext cx="914400" cy="914400"/>
          </a:xfrm>
          <a:prstGeom prst="rect">
            <a:avLst/>
          </a:prstGeom>
        </p:spPr>
      </p:pic>
      <p:pic>
        <p:nvPicPr>
          <p:cNvPr id="19" name="Graphic 18" descr="Presentation with bar chart with solid fill">
            <a:extLst>
              <a:ext uri="{FF2B5EF4-FFF2-40B4-BE49-F238E27FC236}">
                <a16:creationId xmlns:a16="http://schemas.microsoft.com/office/drawing/2014/main" id="{DE4ACD92-5D21-62E2-3ED8-51FAF377F0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0752" y="5005386"/>
            <a:ext cx="847725" cy="847725"/>
          </a:xfrm>
          <a:prstGeom prst="rect">
            <a:avLst/>
          </a:prstGeom>
        </p:spPr>
      </p:pic>
      <p:pic>
        <p:nvPicPr>
          <p:cNvPr id="20" name="Graphic 19" descr="Upload with solid fill">
            <a:extLst>
              <a:ext uri="{FF2B5EF4-FFF2-40B4-BE49-F238E27FC236}">
                <a16:creationId xmlns:a16="http://schemas.microsoft.com/office/drawing/2014/main" id="{0C355ED4-92C6-322A-47F5-A36EA39E77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0" y="2052637"/>
            <a:ext cx="752473" cy="752473"/>
          </a:xfrm>
          <a:prstGeom prst="rect">
            <a:avLst/>
          </a:prstGeom>
        </p:spPr>
      </p:pic>
      <p:pic>
        <p:nvPicPr>
          <p:cNvPr id="21" name="Graphic 20" descr="Refresh with solid fill">
            <a:extLst>
              <a:ext uri="{FF2B5EF4-FFF2-40B4-BE49-F238E27FC236}">
                <a16:creationId xmlns:a16="http://schemas.microsoft.com/office/drawing/2014/main" id="{BE893ACF-1E94-9D8C-595F-FFA6B2FE1A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43623" y="3076574"/>
            <a:ext cx="657225" cy="657225"/>
          </a:xfrm>
          <a:prstGeom prst="rect">
            <a:avLst/>
          </a:prstGeom>
        </p:spPr>
      </p:pic>
      <p:pic>
        <p:nvPicPr>
          <p:cNvPr id="11" name="Picture 10">
            <a:extLst>
              <a:ext uri="{FF2B5EF4-FFF2-40B4-BE49-F238E27FC236}">
                <a16:creationId xmlns:a16="http://schemas.microsoft.com/office/drawing/2014/main" id="{AFDF9E98-4CBE-6A40-8858-E0765F595B34}"/>
              </a:ext>
            </a:extLst>
          </p:cNvPr>
          <p:cNvPicPr>
            <a:picLocks noChangeAspect="1"/>
          </p:cNvPicPr>
          <p:nvPr/>
        </p:nvPicPr>
        <p:blipFill rotWithShape="1">
          <a:blip r:embed="rId12"/>
          <a:srcRect r="59131"/>
          <a:stretch/>
        </p:blipFill>
        <p:spPr>
          <a:xfrm>
            <a:off x="9652707" y="3617999"/>
            <a:ext cx="2198852" cy="2469976"/>
          </a:xfrm>
          <a:prstGeom prst="rect">
            <a:avLst/>
          </a:prstGeom>
        </p:spPr>
      </p:pic>
      <p:pic>
        <p:nvPicPr>
          <p:cNvPr id="4" name="Picture 2">
            <a:extLst>
              <a:ext uri="{FF2B5EF4-FFF2-40B4-BE49-F238E27FC236}">
                <a16:creationId xmlns:a16="http://schemas.microsoft.com/office/drawing/2014/main" id="{DB49E421-6B5D-C47F-3F73-A6948E623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1517" y="5845172"/>
            <a:ext cx="2000662" cy="1332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ewcastle University Logo and symbol, meaning, history, PNG, brand">
            <a:extLst>
              <a:ext uri="{FF2B5EF4-FFF2-40B4-BE49-F238E27FC236}">
                <a16:creationId xmlns:a16="http://schemas.microsoft.com/office/drawing/2014/main" id="{33AC51D1-7A98-85F9-5FC7-70242363D4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98042" y="6165424"/>
            <a:ext cx="1232620" cy="69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ta &amp; Analytics Facility for National Infrastructure | The Alan Turing  Institute">
            <a:extLst>
              <a:ext uri="{FF2B5EF4-FFF2-40B4-BE49-F238E27FC236}">
                <a16:creationId xmlns:a16="http://schemas.microsoft.com/office/drawing/2014/main" id="{3ACDCF4A-DDB5-6AD7-5636-D953D1C3744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6863" t="32508" r="15711" b="22574"/>
          <a:stretch/>
        </p:blipFill>
        <p:spPr bwMode="auto">
          <a:xfrm>
            <a:off x="10669285" y="6262698"/>
            <a:ext cx="1479961" cy="5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80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75EE2FFFAF2947BEFB6D2A9E2A1DB5" ma:contentTypeVersion="19" ma:contentTypeDescription="Create a new document." ma:contentTypeScope="" ma:versionID="ea0e69f87652aeb592fddd77f94ab240">
  <xsd:schema xmlns:xsd="http://www.w3.org/2001/XMLSchema" xmlns:xs="http://www.w3.org/2001/XMLSchema" xmlns:p="http://schemas.microsoft.com/office/2006/metadata/properties" xmlns:ns2="337e5bc2-2713-4f7c-ac33-667c8c7d6476" xmlns:ns3="5862f945-c35f-40d4-8549-e734715c9364" targetNamespace="http://schemas.microsoft.com/office/2006/metadata/properties" ma:root="true" ma:fieldsID="d4e1c114551842a5eb9c62284944713f" ns2:_="" ns3:_="">
    <xsd:import namespace="337e5bc2-2713-4f7c-ac33-667c8c7d6476"/>
    <xsd:import namespace="5862f945-c35f-40d4-8549-e734715c93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conten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e5bc2-2713-4f7c-ac33-667c8c7d6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content" ma:index="24" nillable="true" ma:displayName="content" ma:description="first presentation - Tim Yates" ma:format="Dropdown" ma:internalName="content">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2f945-c35f-40d4-8549-e734715c93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4a0a0e-4355-4652-9088-3e69931c7d7a}" ma:internalName="TaxCatchAll" ma:showField="CatchAllData" ma:web="5862f945-c35f-40d4-8549-e734715c9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62f945-c35f-40d4-8549-e734715c9364" xsi:nil="true"/>
    <lcf76f155ced4ddcb4097134ff3c332f xmlns="337e5bc2-2713-4f7c-ac33-667c8c7d6476">
      <Terms xmlns="http://schemas.microsoft.com/office/infopath/2007/PartnerControls"/>
    </lcf76f155ced4ddcb4097134ff3c332f>
    <content xmlns="337e5bc2-2713-4f7c-ac33-667c8c7d6476" xsi:nil="true"/>
  </documentManagement>
</p:properties>
</file>

<file path=customXml/itemProps1.xml><?xml version="1.0" encoding="utf-8"?>
<ds:datastoreItem xmlns:ds="http://schemas.openxmlformats.org/officeDocument/2006/customXml" ds:itemID="{D3E3900C-C4DC-4425-8731-BD472038003A}"/>
</file>

<file path=customXml/itemProps2.xml><?xml version="1.0" encoding="utf-8"?>
<ds:datastoreItem xmlns:ds="http://schemas.openxmlformats.org/officeDocument/2006/customXml" ds:itemID="{053E8935-76B3-44CE-BAA2-51AFDD7E56D9}"/>
</file>

<file path=customXml/itemProps3.xml><?xml version="1.0" encoding="utf-8"?>
<ds:datastoreItem xmlns:ds="http://schemas.openxmlformats.org/officeDocument/2006/customXml" ds:itemID="{262B3F37-DC32-4255-A505-6B9772408E50}"/>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Widescreen</PresentationFormat>
  <Paragraphs>150</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Helvetica</vt:lpstr>
      <vt:lpstr>Roboto</vt:lpstr>
      <vt:lpstr>Office Theme</vt:lpstr>
      <vt:lpstr>Uncertainty Quantification and Sensitivity Analysis for Resilient Infrastructure Systems (USARIS)</vt:lpstr>
      <vt:lpstr>Computational models have become an essential source of information to support infrastructure decisions, but…</vt:lpstr>
      <vt:lpstr>Uncertainty quantification (UQ) and sensitivity analysis (SA) provide a generic methodology to address these challenges</vt:lpstr>
      <vt:lpstr>USARIS will set the foundations to include UQ&amp;SA into DAFNI and demonstrate their value to the DAFNI users’ community</vt:lpstr>
      <vt:lpstr>What has been done so far? </vt:lpstr>
      <vt:lpstr>UQ&amp;SA on DAFNI </vt:lpstr>
      <vt:lpstr>UQ&amp;SA on DAFNI </vt:lpstr>
      <vt:lpstr>UQ&amp;SA on DAFNI </vt:lpstr>
      <vt:lpstr>UQ&amp;SA on DAFNI </vt:lpstr>
      <vt:lpstr>UQ&amp;SA on DAFNI </vt:lpstr>
      <vt:lpstr>UQ&amp;SA application to a hydrological model </vt:lpstr>
      <vt:lpstr>UQ&amp;SA application to a wind power model </vt:lpstr>
      <vt:lpstr>UQ&amp;SA application to a  wind power model </vt:lpstr>
      <vt:lpstr>Dissemination and community engagement </vt:lpstr>
      <vt:lpstr>Challenges, Benefits and Impacts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Saskia Salwey</dc:creator>
  <cp:lastModifiedBy>Saskia Salwey</cp:lastModifiedBy>
  <cp:revision>109</cp:revision>
  <dcterms:created xsi:type="dcterms:W3CDTF">2024-08-29T12:42:03Z</dcterms:created>
  <dcterms:modified xsi:type="dcterms:W3CDTF">2024-09-06T14:27:30Z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0x010100E075EE2FFFAF2947BEFB6D2A9E2A1DB5</vt:lpwstr>
  </property>
</Properties>
</file>