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9"/>
  </p:notesMasterIdLst>
  <p:handoutMasterIdLst>
    <p:handoutMasterId r:id="rId30"/>
  </p:handoutMasterIdLst>
  <p:sldIdLst>
    <p:sldId id="256" r:id="rId6"/>
    <p:sldId id="283" r:id="rId7"/>
    <p:sldId id="281" r:id="rId8"/>
    <p:sldId id="341" r:id="rId9"/>
    <p:sldId id="282" r:id="rId10"/>
    <p:sldId id="332" r:id="rId11"/>
    <p:sldId id="330" r:id="rId12"/>
    <p:sldId id="342" r:id="rId13"/>
    <p:sldId id="343" r:id="rId14"/>
    <p:sldId id="347" r:id="rId15"/>
    <p:sldId id="348" r:id="rId16"/>
    <p:sldId id="349" r:id="rId17"/>
    <p:sldId id="350" r:id="rId18"/>
    <p:sldId id="351" r:id="rId19"/>
    <p:sldId id="274" r:id="rId20"/>
    <p:sldId id="352" r:id="rId21"/>
    <p:sldId id="353" r:id="rId22"/>
    <p:sldId id="279" r:id="rId23"/>
    <p:sldId id="277" r:id="rId24"/>
    <p:sldId id="354" r:id="rId25"/>
    <p:sldId id="355" r:id="rId26"/>
    <p:sldId id="286" r:id="rId27"/>
    <p:sldId id="262" r:id="rId28"/>
  </p:sldIdLst>
  <p:sldSz cx="12192000" cy="6858000"/>
  <p:notesSz cx="10234613" cy="71040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4660"/>
  </p:normalViewPr>
  <p:slideViewPr>
    <p:cSldViewPr snapToGrid="0" showGuides="1">
      <p:cViewPr varScale="1">
        <p:scale>
          <a:sx n="108" d="100"/>
          <a:sy n="108" d="100"/>
        </p:scale>
        <p:origin x="120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FBC242-78EF-45F4-840E-E8601BF9FC9D}" type="doc">
      <dgm:prSet loTypeId="urn:microsoft.com/office/officeart/2005/8/layout/chevron1" loCatId="process" qsTypeId="urn:microsoft.com/office/officeart/2005/8/quickstyle/simple2" qsCatId="simple" csTypeId="urn:microsoft.com/office/officeart/2005/8/colors/colorful2" csCatId="colorful" phldr="1"/>
      <dgm:spPr/>
    </dgm:pt>
    <dgm:pt modelId="{3453B7D6-1C8F-4719-BBFB-5BCDEF69E873}">
      <dgm:prSet phldrT="[Texte]" phldr="1"/>
      <dgm:spPr/>
      <dgm:t>
        <a:bodyPr/>
        <a:lstStyle/>
        <a:p>
          <a:endParaRPr lang="fr-FR" dirty="0"/>
        </a:p>
      </dgm:t>
    </dgm:pt>
    <dgm:pt modelId="{7696924E-BC80-45B9-B8FA-DA2288F10A76}" type="parTrans" cxnId="{B8BC8B68-F8ED-4B64-A625-864635F85503}">
      <dgm:prSet/>
      <dgm:spPr/>
      <dgm:t>
        <a:bodyPr/>
        <a:lstStyle/>
        <a:p>
          <a:endParaRPr lang="fr-FR"/>
        </a:p>
      </dgm:t>
    </dgm:pt>
    <dgm:pt modelId="{127FE20F-DFFC-49AC-BC25-9C72B1F048FB}" type="sibTrans" cxnId="{B8BC8B68-F8ED-4B64-A625-864635F85503}">
      <dgm:prSet/>
      <dgm:spPr/>
      <dgm:t>
        <a:bodyPr/>
        <a:lstStyle/>
        <a:p>
          <a:endParaRPr lang="fr-FR"/>
        </a:p>
      </dgm:t>
    </dgm:pt>
    <dgm:pt modelId="{83FEC680-F871-4EB6-BB7B-63C40C119EB6}">
      <dgm:prSet phldrT="[Texte]" phldr="1"/>
      <dgm:spPr/>
      <dgm:t>
        <a:bodyPr/>
        <a:lstStyle/>
        <a:p>
          <a:endParaRPr lang="fr-FR" dirty="0"/>
        </a:p>
      </dgm:t>
    </dgm:pt>
    <dgm:pt modelId="{91D4D6E0-7B22-49ED-803E-75DAD0CA6E9B}" type="parTrans" cxnId="{99D9E3CC-39EF-4BD7-AA7B-11E777B47618}">
      <dgm:prSet/>
      <dgm:spPr/>
      <dgm:t>
        <a:bodyPr/>
        <a:lstStyle/>
        <a:p>
          <a:endParaRPr lang="fr-FR"/>
        </a:p>
      </dgm:t>
    </dgm:pt>
    <dgm:pt modelId="{DA592DAC-22C9-48AE-8638-8717564BB553}" type="sibTrans" cxnId="{99D9E3CC-39EF-4BD7-AA7B-11E777B47618}">
      <dgm:prSet/>
      <dgm:spPr/>
      <dgm:t>
        <a:bodyPr/>
        <a:lstStyle/>
        <a:p>
          <a:endParaRPr lang="fr-FR"/>
        </a:p>
      </dgm:t>
    </dgm:pt>
    <dgm:pt modelId="{BB539346-1F17-46AD-AD77-99DB26232425}">
      <dgm:prSet phldrT="[Texte]" phldr="1"/>
      <dgm:spPr/>
      <dgm:t>
        <a:bodyPr/>
        <a:lstStyle/>
        <a:p>
          <a:endParaRPr lang="fr-FR" dirty="0"/>
        </a:p>
      </dgm:t>
    </dgm:pt>
    <dgm:pt modelId="{9B0A7F9E-D59A-49EE-BCAB-D37F1007381A}" type="parTrans" cxnId="{58925ECB-80B6-4D5B-BA61-810EDF7BD517}">
      <dgm:prSet/>
      <dgm:spPr/>
      <dgm:t>
        <a:bodyPr/>
        <a:lstStyle/>
        <a:p>
          <a:endParaRPr lang="fr-FR"/>
        </a:p>
      </dgm:t>
    </dgm:pt>
    <dgm:pt modelId="{52765633-8867-4214-BDC4-EB15C9F4D64E}" type="sibTrans" cxnId="{58925ECB-80B6-4D5B-BA61-810EDF7BD517}">
      <dgm:prSet/>
      <dgm:spPr/>
      <dgm:t>
        <a:bodyPr/>
        <a:lstStyle/>
        <a:p>
          <a:endParaRPr lang="fr-FR"/>
        </a:p>
      </dgm:t>
    </dgm:pt>
    <dgm:pt modelId="{84FEE5A2-AC27-4B8C-B269-9AADEA1D1272}">
      <dgm:prSet/>
      <dgm:spPr/>
      <dgm:t>
        <a:bodyPr/>
        <a:lstStyle/>
        <a:p>
          <a:endParaRPr lang="fr-FR" dirty="0"/>
        </a:p>
      </dgm:t>
    </dgm:pt>
    <dgm:pt modelId="{43A9C500-3EED-4975-A127-32834CF3A581}" type="parTrans" cxnId="{AD7216A3-7B31-430B-AADC-561F4B156431}">
      <dgm:prSet/>
      <dgm:spPr/>
      <dgm:t>
        <a:bodyPr/>
        <a:lstStyle/>
        <a:p>
          <a:endParaRPr lang="fr-FR"/>
        </a:p>
      </dgm:t>
    </dgm:pt>
    <dgm:pt modelId="{7B59D9FE-4414-4B8C-9057-D3E5B80B6ABF}" type="sibTrans" cxnId="{AD7216A3-7B31-430B-AADC-561F4B156431}">
      <dgm:prSet/>
      <dgm:spPr/>
      <dgm:t>
        <a:bodyPr/>
        <a:lstStyle/>
        <a:p>
          <a:endParaRPr lang="fr-FR"/>
        </a:p>
      </dgm:t>
    </dgm:pt>
    <dgm:pt modelId="{883B65F4-59A3-4430-9B2A-1E4530F48FD1}">
      <dgm:prSet/>
      <dgm:spPr/>
      <dgm:t>
        <a:bodyPr/>
        <a:lstStyle/>
        <a:p>
          <a:endParaRPr lang="fr-FR" dirty="0"/>
        </a:p>
      </dgm:t>
    </dgm:pt>
    <dgm:pt modelId="{386129EF-9E81-4E7F-997F-D7165EB3B32E}" type="parTrans" cxnId="{34D61BB3-804A-4A1B-8D95-17B226405E08}">
      <dgm:prSet/>
      <dgm:spPr/>
      <dgm:t>
        <a:bodyPr/>
        <a:lstStyle/>
        <a:p>
          <a:endParaRPr lang="fr-FR"/>
        </a:p>
      </dgm:t>
    </dgm:pt>
    <dgm:pt modelId="{B9067CA1-3723-4BE7-85BE-40EE932EE6B7}" type="sibTrans" cxnId="{34D61BB3-804A-4A1B-8D95-17B226405E08}">
      <dgm:prSet/>
      <dgm:spPr/>
      <dgm:t>
        <a:bodyPr/>
        <a:lstStyle/>
        <a:p>
          <a:endParaRPr lang="fr-FR"/>
        </a:p>
      </dgm:t>
    </dgm:pt>
    <dgm:pt modelId="{57C5D30D-B398-4217-8127-E58CB87EC61B}">
      <dgm:prSet/>
      <dgm:spPr/>
      <dgm:t>
        <a:bodyPr/>
        <a:lstStyle/>
        <a:p>
          <a:endParaRPr lang="fr-FR"/>
        </a:p>
      </dgm:t>
    </dgm:pt>
    <dgm:pt modelId="{C45B9325-CD95-48F5-A5FE-0218E2AF950C}" type="parTrans" cxnId="{0690D147-A630-4FA5-9326-284BC72AA705}">
      <dgm:prSet/>
      <dgm:spPr/>
      <dgm:t>
        <a:bodyPr/>
        <a:lstStyle/>
        <a:p>
          <a:endParaRPr lang="fr-FR"/>
        </a:p>
      </dgm:t>
    </dgm:pt>
    <dgm:pt modelId="{8A9550AA-9531-4A9A-9452-871F929CE027}" type="sibTrans" cxnId="{0690D147-A630-4FA5-9326-284BC72AA705}">
      <dgm:prSet/>
      <dgm:spPr/>
      <dgm:t>
        <a:bodyPr/>
        <a:lstStyle/>
        <a:p>
          <a:endParaRPr lang="fr-FR"/>
        </a:p>
      </dgm:t>
    </dgm:pt>
    <dgm:pt modelId="{C89FDE82-9D2F-4FA9-95F0-83887F473128}" type="pres">
      <dgm:prSet presAssocID="{63FBC242-78EF-45F4-840E-E8601BF9FC9D}" presName="Name0" presStyleCnt="0">
        <dgm:presLayoutVars>
          <dgm:dir/>
          <dgm:animLvl val="lvl"/>
          <dgm:resizeHandles val="exact"/>
        </dgm:presLayoutVars>
      </dgm:prSet>
      <dgm:spPr/>
    </dgm:pt>
    <dgm:pt modelId="{FCFAEC6F-BAAE-4292-BD6A-9708DEC9F83C}" type="pres">
      <dgm:prSet presAssocID="{3453B7D6-1C8F-4719-BBFB-5BCDEF69E873}" presName="parTxOnly" presStyleLbl="node1" presStyleIdx="0" presStyleCnt="6">
        <dgm:presLayoutVars>
          <dgm:chMax val="0"/>
          <dgm:chPref val="0"/>
          <dgm:bulletEnabled val="1"/>
        </dgm:presLayoutVars>
      </dgm:prSet>
      <dgm:spPr/>
    </dgm:pt>
    <dgm:pt modelId="{92AACAE9-9D52-4CBA-8439-CB884733793D}" type="pres">
      <dgm:prSet presAssocID="{127FE20F-DFFC-49AC-BC25-9C72B1F048FB}" presName="parTxOnlySpace" presStyleCnt="0"/>
      <dgm:spPr/>
    </dgm:pt>
    <dgm:pt modelId="{D48EC4DB-DE19-4C4E-84AA-CBD4773800E8}" type="pres">
      <dgm:prSet presAssocID="{83FEC680-F871-4EB6-BB7B-63C40C119EB6}" presName="parTxOnly" presStyleLbl="node1" presStyleIdx="1" presStyleCnt="6">
        <dgm:presLayoutVars>
          <dgm:chMax val="0"/>
          <dgm:chPref val="0"/>
          <dgm:bulletEnabled val="1"/>
        </dgm:presLayoutVars>
      </dgm:prSet>
      <dgm:spPr/>
    </dgm:pt>
    <dgm:pt modelId="{4E01F312-E0A5-444A-8394-EC6FBF7FD8C5}" type="pres">
      <dgm:prSet presAssocID="{DA592DAC-22C9-48AE-8638-8717564BB553}" presName="parTxOnlySpace" presStyleCnt="0"/>
      <dgm:spPr/>
    </dgm:pt>
    <dgm:pt modelId="{474487EA-93DF-4A05-B9EF-46A4938B342C}" type="pres">
      <dgm:prSet presAssocID="{BB539346-1F17-46AD-AD77-99DB26232425}" presName="parTxOnly" presStyleLbl="node1" presStyleIdx="2" presStyleCnt="6">
        <dgm:presLayoutVars>
          <dgm:chMax val="0"/>
          <dgm:chPref val="0"/>
          <dgm:bulletEnabled val="1"/>
        </dgm:presLayoutVars>
      </dgm:prSet>
      <dgm:spPr/>
    </dgm:pt>
    <dgm:pt modelId="{212D99DF-1E09-4F54-8C52-0F656466024A}" type="pres">
      <dgm:prSet presAssocID="{52765633-8867-4214-BDC4-EB15C9F4D64E}" presName="parTxOnlySpace" presStyleCnt="0"/>
      <dgm:spPr/>
    </dgm:pt>
    <dgm:pt modelId="{5DC68C00-734A-413B-BFC1-85757CA93CA9}" type="pres">
      <dgm:prSet presAssocID="{84FEE5A2-AC27-4B8C-B269-9AADEA1D1272}" presName="parTxOnly" presStyleLbl="node1" presStyleIdx="3" presStyleCnt="6">
        <dgm:presLayoutVars>
          <dgm:chMax val="0"/>
          <dgm:chPref val="0"/>
          <dgm:bulletEnabled val="1"/>
        </dgm:presLayoutVars>
      </dgm:prSet>
      <dgm:spPr/>
    </dgm:pt>
    <dgm:pt modelId="{FE99BF0D-4394-4787-8042-F14AC01C171D}" type="pres">
      <dgm:prSet presAssocID="{7B59D9FE-4414-4B8C-9057-D3E5B80B6ABF}" presName="parTxOnlySpace" presStyleCnt="0"/>
      <dgm:spPr/>
    </dgm:pt>
    <dgm:pt modelId="{4DBD2707-B63B-44C7-9C14-BBCA2ADEBCE0}" type="pres">
      <dgm:prSet presAssocID="{883B65F4-59A3-4430-9B2A-1E4530F48FD1}" presName="parTxOnly" presStyleLbl="node1" presStyleIdx="4" presStyleCnt="6">
        <dgm:presLayoutVars>
          <dgm:chMax val="0"/>
          <dgm:chPref val="0"/>
          <dgm:bulletEnabled val="1"/>
        </dgm:presLayoutVars>
      </dgm:prSet>
      <dgm:spPr/>
    </dgm:pt>
    <dgm:pt modelId="{78A92793-CA92-455F-B755-F0E5FD4770D0}" type="pres">
      <dgm:prSet presAssocID="{B9067CA1-3723-4BE7-85BE-40EE932EE6B7}" presName="parTxOnlySpace" presStyleCnt="0"/>
      <dgm:spPr/>
    </dgm:pt>
    <dgm:pt modelId="{F5C74197-7E0B-46AE-94DF-995B614E84DC}" type="pres">
      <dgm:prSet presAssocID="{57C5D30D-B398-4217-8127-E58CB87EC61B}" presName="parTxOnly" presStyleLbl="node1" presStyleIdx="5" presStyleCnt="6">
        <dgm:presLayoutVars>
          <dgm:chMax val="0"/>
          <dgm:chPref val="0"/>
          <dgm:bulletEnabled val="1"/>
        </dgm:presLayoutVars>
      </dgm:prSet>
      <dgm:spPr/>
    </dgm:pt>
  </dgm:ptLst>
  <dgm:cxnLst>
    <dgm:cxn modelId="{EA1A5E08-DD44-42F2-801D-2305AB1A827C}" type="presOf" srcId="{83FEC680-F871-4EB6-BB7B-63C40C119EB6}" destId="{D48EC4DB-DE19-4C4E-84AA-CBD4773800E8}" srcOrd="0" destOrd="0" presId="urn:microsoft.com/office/officeart/2005/8/layout/chevron1"/>
    <dgm:cxn modelId="{23960D65-EAB9-4F7B-BCDF-9BC629E2551D}" type="presOf" srcId="{3453B7D6-1C8F-4719-BBFB-5BCDEF69E873}" destId="{FCFAEC6F-BAAE-4292-BD6A-9708DEC9F83C}" srcOrd="0" destOrd="0" presId="urn:microsoft.com/office/officeart/2005/8/layout/chevron1"/>
    <dgm:cxn modelId="{0690D147-A630-4FA5-9326-284BC72AA705}" srcId="{63FBC242-78EF-45F4-840E-E8601BF9FC9D}" destId="{57C5D30D-B398-4217-8127-E58CB87EC61B}" srcOrd="5" destOrd="0" parTransId="{C45B9325-CD95-48F5-A5FE-0218E2AF950C}" sibTransId="{8A9550AA-9531-4A9A-9452-871F929CE027}"/>
    <dgm:cxn modelId="{B8BC8B68-F8ED-4B64-A625-864635F85503}" srcId="{63FBC242-78EF-45F4-840E-E8601BF9FC9D}" destId="{3453B7D6-1C8F-4719-BBFB-5BCDEF69E873}" srcOrd="0" destOrd="0" parTransId="{7696924E-BC80-45B9-B8FA-DA2288F10A76}" sibTransId="{127FE20F-DFFC-49AC-BC25-9C72B1F048FB}"/>
    <dgm:cxn modelId="{069AE156-7002-4FF8-87C8-DF1398697E75}" type="presOf" srcId="{883B65F4-59A3-4430-9B2A-1E4530F48FD1}" destId="{4DBD2707-B63B-44C7-9C14-BBCA2ADEBCE0}" srcOrd="0" destOrd="0" presId="urn:microsoft.com/office/officeart/2005/8/layout/chevron1"/>
    <dgm:cxn modelId="{C13E2F91-E9AF-4D66-8C14-BA1BB2A65A6B}" type="presOf" srcId="{63FBC242-78EF-45F4-840E-E8601BF9FC9D}" destId="{C89FDE82-9D2F-4FA9-95F0-83887F473128}" srcOrd="0" destOrd="0" presId="urn:microsoft.com/office/officeart/2005/8/layout/chevron1"/>
    <dgm:cxn modelId="{AD7216A3-7B31-430B-AADC-561F4B156431}" srcId="{63FBC242-78EF-45F4-840E-E8601BF9FC9D}" destId="{84FEE5A2-AC27-4B8C-B269-9AADEA1D1272}" srcOrd="3" destOrd="0" parTransId="{43A9C500-3EED-4975-A127-32834CF3A581}" sibTransId="{7B59D9FE-4414-4B8C-9057-D3E5B80B6ABF}"/>
    <dgm:cxn modelId="{34D61BB3-804A-4A1B-8D95-17B226405E08}" srcId="{63FBC242-78EF-45F4-840E-E8601BF9FC9D}" destId="{883B65F4-59A3-4430-9B2A-1E4530F48FD1}" srcOrd="4" destOrd="0" parTransId="{386129EF-9E81-4E7F-997F-D7165EB3B32E}" sibTransId="{B9067CA1-3723-4BE7-85BE-40EE932EE6B7}"/>
    <dgm:cxn modelId="{58925ECB-80B6-4D5B-BA61-810EDF7BD517}" srcId="{63FBC242-78EF-45F4-840E-E8601BF9FC9D}" destId="{BB539346-1F17-46AD-AD77-99DB26232425}" srcOrd="2" destOrd="0" parTransId="{9B0A7F9E-D59A-49EE-BCAB-D37F1007381A}" sibTransId="{52765633-8867-4214-BDC4-EB15C9F4D64E}"/>
    <dgm:cxn modelId="{99D9E3CC-39EF-4BD7-AA7B-11E777B47618}" srcId="{63FBC242-78EF-45F4-840E-E8601BF9FC9D}" destId="{83FEC680-F871-4EB6-BB7B-63C40C119EB6}" srcOrd="1" destOrd="0" parTransId="{91D4D6E0-7B22-49ED-803E-75DAD0CA6E9B}" sibTransId="{DA592DAC-22C9-48AE-8638-8717564BB553}"/>
    <dgm:cxn modelId="{2E73DDD9-51B4-4636-AA11-A7DADE588FEA}" type="presOf" srcId="{84FEE5A2-AC27-4B8C-B269-9AADEA1D1272}" destId="{5DC68C00-734A-413B-BFC1-85757CA93CA9}" srcOrd="0" destOrd="0" presId="urn:microsoft.com/office/officeart/2005/8/layout/chevron1"/>
    <dgm:cxn modelId="{457D82EB-5D06-471B-B270-28247FB96473}" type="presOf" srcId="{BB539346-1F17-46AD-AD77-99DB26232425}" destId="{474487EA-93DF-4A05-B9EF-46A4938B342C}" srcOrd="0" destOrd="0" presId="urn:microsoft.com/office/officeart/2005/8/layout/chevron1"/>
    <dgm:cxn modelId="{DA0706EE-684D-495E-82FA-D84DAB7B67C5}" type="presOf" srcId="{57C5D30D-B398-4217-8127-E58CB87EC61B}" destId="{F5C74197-7E0B-46AE-94DF-995B614E84DC}" srcOrd="0" destOrd="0" presId="urn:microsoft.com/office/officeart/2005/8/layout/chevron1"/>
    <dgm:cxn modelId="{F734DF24-4FDE-412D-BAFA-5E0120A72468}" type="presParOf" srcId="{C89FDE82-9D2F-4FA9-95F0-83887F473128}" destId="{FCFAEC6F-BAAE-4292-BD6A-9708DEC9F83C}" srcOrd="0" destOrd="0" presId="urn:microsoft.com/office/officeart/2005/8/layout/chevron1"/>
    <dgm:cxn modelId="{BF126838-3281-44D5-AEF7-7262D837B052}" type="presParOf" srcId="{C89FDE82-9D2F-4FA9-95F0-83887F473128}" destId="{92AACAE9-9D52-4CBA-8439-CB884733793D}" srcOrd="1" destOrd="0" presId="urn:microsoft.com/office/officeart/2005/8/layout/chevron1"/>
    <dgm:cxn modelId="{087E9E4C-DE96-4EBA-88E1-AAAF2126287A}" type="presParOf" srcId="{C89FDE82-9D2F-4FA9-95F0-83887F473128}" destId="{D48EC4DB-DE19-4C4E-84AA-CBD4773800E8}" srcOrd="2" destOrd="0" presId="urn:microsoft.com/office/officeart/2005/8/layout/chevron1"/>
    <dgm:cxn modelId="{8E03047B-19C5-4493-8997-95E81FB8F857}" type="presParOf" srcId="{C89FDE82-9D2F-4FA9-95F0-83887F473128}" destId="{4E01F312-E0A5-444A-8394-EC6FBF7FD8C5}" srcOrd="3" destOrd="0" presId="urn:microsoft.com/office/officeart/2005/8/layout/chevron1"/>
    <dgm:cxn modelId="{F378D81B-6F2A-4369-8E99-207FE367ED36}" type="presParOf" srcId="{C89FDE82-9D2F-4FA9-95F0-83887F473128}" destId="{474487EA-93DF-4A05-B9EF-46A4938B342C}" srcOrd="4" destOrd="0" presId="urn:microsoft.com/office/officeart/2005/8/layout/chevron1"/>
    <dgm:cxn modelId="{2F1D184C-5CA3-4140-B847-D25E29A7CB08}" type="presParOf" srcId="{C89FDE82-9D2F-4FA9-95F0-83887F473128}" destId="{212D99DF-1E09-4F54-8C52-0F656466024A}" srcOrd="5" destOrd="0" presId="urn:microsoft.com/office/officeart/2005/8/layout/chevron1"/>
    <dgm:cxn modelId="{749375EE-91EF-47AD-8CA7-1F297B9A662C}" type="presParOf" srcId="{C89FDE82-9D2F-4FA9-95F0-83887F473128}" destId="{5DC68C00-734A-413B-BFC1-85757CA93CA9}" srcOrd="6" destOrd="0" presId="urn:microsoft.com/office/officeart/2005/8/layout/chevron1"/>
    <dgm:cxn modelId="{A2573EBD-9F13-45AD-8A16-19979146FB1B}" type="presParOf" srcId="{C89FDE82-9D2F-4FA9-95F0-83887F473128}" destId="{FE99BF0D-4394-4787-8042-F14AC01C171D}" srcOrd="7" destOrd="0" presId="urn:microsoft.com/office/officeart/2005/8/layout/chevron1"/>
    <dgm:cxn modelId="{9ECC41B3-98F7-4962-8BFD-35E51AE4D168}" type="presParOf" srcId="{C89FDE82-9D2F-4FA9-95F0-83887F473128}" destId="{4DBD2707-B63B-44C7-9C14-BBCA2ADEBCE0}" srcOrd="8" destOrd="0" presId="urn:microsoft.com/office/officeart/2005/8/layout/chevron1"/>
    <dgm:cxn modelId="{261C2F2D-48EC-42F5-B95B-84758783C9AE}" type="presParOf" srcId="{C89FDE82-9D2F-4FA9-95F0-83887F473128}" destId="{78A92793-CA92-455F-B755-F0E5FD4770D0}" srcOrd="9" destOrd="0" presId="urn:microsoft.com/office/officeart/2005/8/layout/chevron1"/>
    <dgm:cxn modelId="{F8F6D54A-2674-45E8-ADE3-792CD10DA199}" type="presParOf" srcId="{C89FDE82-9D2F-4FA9-95F0-83887F473128}" destId="{F5C74197-7E0B-46AE-94DF-995B614E84DC}"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FBC242-78EF-45F4-840E-E8601BF9FC9D}" type="doc">
      <dgm:prSet loTypeId="urn:microsoft.com/office/officeart/2005/8/layout/chevron1" loCatId="process" qsTypeId="urn:microsoft.com/office/officeart/2005/8/quickstyle/simple2" qsCatId="simple" csTypeId="urn:microsoft.com/office/officeart/2005/8/colors/colorful2" csCatId="colorful" phldr="1"/>
      <dgm:spPr/>
    </dgm:pt>
    <dgm:pt modelId="{3453B7D6-1C8F-4719-BBFB-5BCDEF69E873}">
      <dgm:prSet phldrT="[Texte]" phldr="1"/>
      <dgm:spPr/>
      <dgm:t>
        <a:bodyPr/>
        <a:lstStyle/>
        <a:p>
          <a:endParaRPr lang="fr-FR"/>
        </a:p>
      </dgm:t>
    </dgm:pt>
    <dgm:pt modelId="{7696924E-BC80-45B9-B8FA-DA2288F10A76}" type="parTrans" cxnId="{B8BC8B68-F8ED-4B64-A625-864635F85503}">
      <dgm:prSet/>
      <dgm:spPr/>
      <dgm:t>
        <a:bodyPr/>
        <a:lstStyle/>
        <a:p>
          <a:endParaRPr lang="fr-FR"/>
        </a:p>
      </dgm:t>
    </dgm:pt>
    <dgm:pt modelId="{127FE20F-DFFC-49AC-BC25-9C72B1F048FB}" type="sibTrans" cxnId="{B8BC8B68-F8ED-4B64-A625-864635F85503}">
      <dgm:prSet/>
      <dgm:spPr/>
      <dgm:t>
        <a:bodyPr/>
        <a:lstStyle/>
        <a:p>
          <a:endParaRPr lang="fr-FR"/>
        </a:p>
      </dgm:t>
    </dgm:pt>
    <dgm:pt modelId="{83FEC680-F871-4EB6-BB7B-63C40C119EB6}">
      <dgm:prSet phldrT="[Texte]" phldr="1"/>
      <dgm:spPr/>
      <dgm:t>
        <a:bodyPr/>
        <a:lstStyle/>
        <a:p>
          <a:endParaRPr lang="fr-FR"/>
        </a:p>
      </dgm:t>
    </dgm:pt>
    <dgm:pt modelId="{91D4D6E0-7B22-49ED-803E-75DAD0CA6E9B}" type="parTrans" cxnId="{99D9E3CC-39EF-4BD7-AA7B-11E777B47618}">
      <dgm:prSet/>
      <dgm:spPr/>
      <dgm:t>
        <a:bodyPr/>
        <a:lstStyle/>
        <a:p>
          <a:endParaRPr lang="fr-FR"/>
        </a:p>
      </dgm:t>
    </dgm:pt>
    <dgm:pt modelId="{DA592DAC-22C9-48AE-8638-8717564BB553}" type="sibTrans" cxnId="{99D9E3CC-39EF-4BD7-AA7B-11E777B47618}">
      <dgm:prSet/>
      <dgm:spPr/>
      <dgm:t>
        <a:bodyPr/>
        <a:lstStyle/>
        <a:p>
          <a:endParaRPr lang="fr-FR"/>
        </a:p>
      </dgm:t>
    </dgm:pt>
    <dgm:pt modelId="{BB539346-1F17-46AD-AD77-99DB26232425}">
      <dgm:prSet phldrT="[Texte]" phldr="1"/>
      <dgm:spPr/>
      <dgm:t>
        <a:bodyPr/>
        <a:lstStyle/>
        <a:p>
          <a:endParaRPr lang="fr-FR"/>
        </a:p>
      </dgm:t>
    </dgm:pt>
    <dgm:pt modelId="{9B0A7F9E-D59A-49EE-BCAB-D37F1007381A}" type="parTrans" cxnId="{58925ECB-80B6-4D5B-BA61-810EDF7BD517}">
      <dgm:prSet/>
      <dgm:spPr/>
      <dgm:t>
        <a:bodyPr/>
        <a:lstStyle/>
        <a:p>
          <a:endParaRPr lang="fr-FR"/>
        </a:p>
      </dgm:t>
    </dgm:pt>
    <dgm:pt modelId="{52765633-8867-4214-BDC4-EB15C9F4D64E}" type="sibTrans" cxnId="{58925ECB-80B6-4D5B-BA61-810EDF7BD517}">
      <dgm:prSet/>
      <dgm:spPr/>
      <dgm:t>
        <a:bodyPr/>
        <a:lstStyle/>
        <a:p>
          <a:endParaRPr lang="fr-FR"/>
        </a:p>
      </dgm:t>
    </dgm:pt>
    <dgm:pt modelId="{84FEE5A2-AC27-4B8C-B269-9AADEA1D1272}">
      <dgm:prSet/>
      <dgm:spPr/>
      <dgm:t>
        <a:bodyPr/>
        <a:lstStyle/>
        <a:p>
          <a:endParaRPr lang="fr-FR"/>
        </a:p>
      </dgm:t>
    </dgm:pt>
    <dgm:pt modelId="{43A9C500-3EED-4975-A127-32834CF3A581}" type="parTrans" cxnId="{AD7216A3-7B31-430B-AADC-561F4B156431}">
      <dgm:prSet/>
      <dgm:spPr/>
      <dgm:t>
        <a:bodyPr/>
        <a:lstStyle/>
        <a:p>
          <a:endParaRPr lang="fr-FR"/>
        </a:p>
      </dgm:t>
    </dgm:pt>
    <dgm:pt modelId="{7B59D9FE-4414-4B8C-9057-D3E5B80B6ABF}" type="sibTrans" cxnId="{AD7216A3-7B31-430B-AADC-561F4B156431}">
      <dgm:prSet/>
      <dgm:spPr/>
      <dgm:t>
        <a:bodyPr/>
        <a:lstStyle/>
        <a:p>
          <a:endParaRPr lang="fr-FR"/>
        </a:p>
      </dgm:t>
    </dgm:pt>
    <dgm:pt modelId="{883B65F4-59A3-4430-9B2A-1E4530F48FD1}">
      <dgm:prSet/>
      <dgm:spPr/>
      <dgm:t>
        <a:bodyPr/>
        <a:lstStyle/>
        <a:p>
          <a:endParaRPr lang="fr-FR"/>
        </a:p>
      </dgm:t>
    </dgm:pt>
    <dgm:pt modelId="{386129EF-9E81-4E7F-997F-D7165EB3B32E}" type="parTrans" cxnId="{34D61BB3-804A-4A1B-8D95-17B226405E08}">
      <dgm:prSet/>
      <dgm:spPr/>
      <dgm:t>
        <a:bodyPr/>
        <a:lstStyle/>
        <a:p>
          <a:endParaRPr lang="fr-FR"/>
        </a:p>
      </dgm:t>
    </dgm:pt>
    <dgm:pt modelId="{B9067CA1-3723-4BE7-85BE-40EE932EE6B7}" type="sibTrans" cxnId="{34D61BB3-804A-4A1B-8D95-17B226405E08}">
      <dgm:prSet/>
      <dgm:spPr/>
      <dgm:t>
        <a:bodyPr/>
        <a:lstStyle/>
        <a:p>
          <a:endParaRPr lang="fr-FR"/>
        </a:p>
      </dgm:t>
    </dgm:pt>
    <dgm:pt modelId="{57C5D30D-B398-4217-8127-E58CB87EC61B}">
      <dgm:prSet/>
      <dgm:spPr/>
      <dgm:t>
        <a:bodyPr/>
        <a:lstStyle/>
        <a:p>
          <a:endParaRPr lang="fr-FR"/>
        </a:p>
      </dgm:t>
    </dgm:pt>
    <dgm:pt modelId="{C45B9325-CD95-48F5-A5FE-0218E2AF950C}" type="parTrans" cxnId="{0690D147-A630-4FA5-9326-284BC72AA705}">
      <dgm:prSet/>
      <dgm:spPr/>
      <dgm:t>
        <a:bodyPr/>
        <a:lstStyle/>
        <a:p>
          <a:endParaRPr lang="fr-FR"/>
        </a:p>
      </dgm:t>
    </dgm:pt>
    <dgm:pt modelId="{8A9550AA-9531-4A9A-9452-871F929CE027}" type="sibTrans" cxnId="{0690D147-A630-4FA5-9326-284BC72AA705}">
      <dgm:prSet/>
      <dgm:spPr/>
      <dgm:t>
        <a:bodyPr/>
        <a:lstStyle/>
        <a:p>
          <a:endParaRPr lang="fr-FR"/>
        </a:p>
      </dgm:t>
    </dgm:pt>
    <dgm:pt modelId="{C89FDE82-9D2F-4FA9-95F0-83887F473128}" type="pres">
      <dgm:prSet presAssocID="{63FBC242-78EF-45F4-840E-E8601BF9FC9D}" presName="Name0" presStyleCnt="0">
        <dgm:presLayoutVars>
          <dgm:dir/>
          <dgm:animLvl val="lvl"/>
          <dgm:resizeHandles val="exact"/>
        </dgm:presLayoutVars>
      </dgm:prSet>
      <dgm:spPr/>
    </dgm:pt>
    <dgm:pt modelId="{FCFAEC6F-BAAE-4292-BD6A-9708DEC9F83C}" type="pres">
      <dgm:prSet presAssocID="{3453B7D6-1C8F-4719-BBFB-5BCDEF69E873}" presName="parTxOnly" presStyleLbl="node1" presStyleIdx="0" presStyleCnt="6">
        <dgm:presLayoutVars>
          <dgm:chMax val="0"/>
          <dgm:chPref val="0"/>
          <dgm:bulletEnabled val="1"/>
        </dgm:presLayoutVars>
      </dgm:prSet>
      <dgm:spPr/>
    </dgm:pt>
    <dgm:pt modelId="{92AACAE9-9D52-4CBA-8439-CB884733793D}" type="pres">
      <dgm:prSet presAssocID="{127FE20F-DFFC-49AC-BC25-9C72B1F048FB}" presName="parTxOnlySpace" presStyleCnt="0"/>
      <dgm:spPr/>
    </dgm:pt>
    <dgm:pt modelId="{D48EC4DB-DE19-4C4E-84AA-CBD4773800E8}" type="pres">
      <dgm:prSet presAssocID="{83FEC680-F871-4EB6-BB7B-63C40C119EB6}" presName="parTxOnly" presStyleLbl="node1" presStyleIdx="1" presStyleCnt="6">
        <dgm:presLayoutVars>
          <dgm:chMax val="0"/>
          <dgm:chPref val="0"/>
          <dgm:bulletEnabled val="1"/>
        </dgm:presLayoutVars>
      </dgm:prSet>
      <dgm:spPr/>
    </dgm:pt>
    <dgm:pt modelId="{4E01F312-E0A5-444A-8394-EC6FBF7FD8C5}" type="pres">
      <dgm:prSet presAssocID="{DA592DAC-22C9-48AE-8638-8717564BB553}" presName="parTxOnlySpace" presStyleCnt="0"/>
      <dgm:spPr/>
    </dgm:pt>
    <dgm:pt modelId="{474487EA-93DF-4A05-B9EF-46A4938B342C}" type="pres">
      <dgm:prSet presAssocID="{BB539346-1F17-46AD-AD77-99DB26232425}" presName="parTxOnly" presStyleLbl="node1" presStyleIdx="2" presStyleCnt="6">
        <dgm:presLayoutVars>
          <dgm:chMax val="0"/>
          <dgm:chPref val="0"/>
          <dgm:bulletEnabled val="1"/>
        </dgm:presLayoutVars>
      </dgm:prSet>
      <dgm:spPr/>
    </dgm:pt>
    <dgm:pt modelId="{212D99DF-1E09-4F54-8C52-0F656466024A}" type="pres">
      <dgm:prSet presAssocID="{52765633-8867-4214-BDC4-EB15C9F4D64E}" presName="parTxOnlySpace" presStyleCnt="0"/>
      <dgm:spPr/>
    </dgm:pt>
    <dgm:pt modelId="{5DC68C00-734A-413B-BFC1-85757CA93CA9}" type="pres">
      <dgm:prSet presAssocID="{84FEE5A2-AC27-4B8C-B269-9AADEA1D1272}" presName="parTxOnly" presStyleLbl="node1" presStyleIdx="3" presStyleCnt="6">
        <dgm:presLayoutVars>
          <dgm:chMax val="0"/>
          <dgm:chPref val="0"/>
          <dgm:bulletEnabled val="1"/>
        </dgm:presLayoutVars>
      </dgm:prSet>
      <dgm:spPr/>
    </dgm:pt>
    <dgm:pt modelId="{FE99BF0D-4394-4787-8042-F14AC01C171D}" type="pres">
      <dgm:prSet presAssocID="{7B59D9FE-4414-4B8C-9057-D3E5B80B6ABF}" presName="parTxOnlySpace" presStyleCnt="0"/>
      <dgm:spPr/>
    </dgm:pt>
    <dgm:pt modelId="{4DBD2707-B63B-44C7-9C14-BBCA2ADEBCE0}" type="pres">
      <dgm:prSet presAssocID="{883B65F4-59A3-4430-9B2A-1E4530F48FD1}" presName="parTxOnly" presStyleLbl="node1" presStyleIdx="4" presStyleCnt="6">
        <dgm:presLayoutVars>
          <dgm:chMax val="0"/>
          <dgm:chPref val="0"/>
          <dgm:bulletEnabled val="1"/>
        </dgm:presLayoutVars>
      </dgm:prSet>
      <dgm:spPr/>
    </dgm:pt>
    <dgm:pt modelId="{78A92793-CA92-455F-B755-F0E5FD4770D0}" type="pres">
      <dgm:prSet presAssocID="{B9067CA1-3723-4BE7-85BE-40EE932EE6B7}" presName="parTxOnlySpace" presStyleCnt="0"/>
      <dgm:spPr/>
    </dgm:pt>
    <dgm:pt modelId="{F5C74197-7E0B-46AE-94DF-995B614E84DC}" type="pres">
      <dgm:prSet presAssocID="{57C5D30D-B398-4217-8127-E58CB87EC61B}" presName="parTxOnly" presStyleLbl="node1" presStyleIdx="5" presStyleCnt="6">
        <dgm:presLayoutVars>
          <dgm:chMax val="0"/>
          <dgm:chPref val="0"/>
          <dgm:bulletEnabled val="1"/>
        </dgm:presLayoutVars>
      </dgm:prSet>
      <dgm:spPr/>
    </dgm:pt>
  </dgm:ptLst>
  <dgm:cxnLst>
    <dgm:cxn modelId="{EA1A5E08-DD44-42F2-801D-2305AB1A827C}" type="presOf" srcId="{83FEC680-F871-4EB6-BB7B-63C40C119EB6}" destId="{D48EC4DB-DE19-4C4E-84AA-CBD4773800E8}" srcOrd="0" destOrd="0" presId="urn:microsoft.com/office/officeart/2005/8/layout/chevron1"/>
    <dgm:cxn modelId="{23960D65-EAB9-4F7B-BCDF-9BC629E2551D}" type="presOf" srcId="{3453B7D6-1C8F-4719-BBFB-5BCDEF69E873}" destId="{FCFAEC6F-BAAE-4292-BD6A-9708DEC9F83C}" srcOrd="0" destOrd="0" presId="urn:microsoft.com/office/officeart/2005/8/layout/chevron1"/>
    <dgm:cxn modelId="{0690D147-A630-4FA5-9326-284BC72AA705}" srcId="{63FBC242-78EF-45F4-840E-E8601BF9FC9D}" destId="{57C5D30D-B398-4217-8127-E58CB87EC61B}" srcOrd="5" destOrd="0" parTransId="{C45B9325-CD95-48F5-A5FE-0218E2AF950C}" sibTransId="{8A9550AA-9531-4A9A-9452-871F929CE027}"/>
    <dgm:cxn modelId="{B8BC8B68-F8ED-4B64-A625-864635F85503}" srcId="{63FBC242-78EF-45F4-840E-E8601BF9FC9D}" destId="{3453B7D6-1C8F-4719-BBFB-5BCDEF69E873}" srcOrd="0" destOrd="0" parTransId="{7696924E-BC80-45B9-B8FA-DA2288F10A76}" sibTransId="{127FE20F-DFFC-49AC-BC25-9C72B1F048FB}"/>
    <dgm:cxn modelId="{069AE156-7002-4FF8-87C8-DF1398697E75}" type="presOf" srcId="{883B65F4-59A3-4430-9B2A-1E4530F48FD1}" destId="{4DBD2707-B63B-44C7-9C14-BBCA2ADEBCE0}" srcOrd="0" destOrd="0" presId="urn:microsoft.com/office/officeart/2005/8/layout/chevron1"/>
    <dgm:cxn modelId="{C13E2F91-E9AF-4D66-8C14-BA1BB2A65A6B}" type="presOf" srcId="{63FBC242-78EF-45F4-840E-E8601BF9FC9D}" destId="{C89FDE82-9D2F-4FA9-95F0-83887F473128}" srcOrd="0" destOrd="0" presId="urn:microsoft.com/office/officeart/2005/8/layout/chevron1"/>
    <dgm:cxn modelId="{AD7216A3-7B31-430B-AADC-561F4B156431}" srcId="{63FBC242-78EF-45F4-840E-E8601BF9FC9D}" destId="{84FEE5A2-AC27-4B8C-B269-9AADEA1D1272}" srcOrd="3" destOrd="0" parTransId="{43A9C500-3EED-4975-A127-32834CF3A581}" sibTransId="{7B59D9FE-4414-4B8C-9057-D3E5B80B6ABF}"/>
    <dgm:cxn modelId="{34D61BB3-804A-4A1B-8D95-17B226405E08}" srcId="{63FBC242-78EF-45F4-840E-E8601BF9FC9D}" destId="{883B65F4-59A3-4430-9B2A-1E4530F48FD1}" srcOrd="4" destOrd="0" parTransId="{386129EF-9E81-4E7F-997F-D7165EB3B32E}" sibTransId="{B9067CA1-3723-4BE7-85BE-40EE932EE6B7}"/>
    <dgm:cxn modelId="{58925ECB-80B6-4D5B-BA61-810EDF7BD517}" srcId="{63FBC242-78EF-45F4-840E-E8601BF9FC9D}" destId="{BB539346-1F17-46AD-AD77-99DB26232425}" srcOrd="2" destOrd="0" parTransId="{9B0A7F9E-D59A-49EE-BCAB-D37F1007381A}" sibTransId="{52765633-8867-4214-BDC4-EB15C9F4D64E}"/>
    <dgm:cxn modelId="{99D9E3CC-39EF-4BD7-AA7B-11E777B47618}" srcId="{63FBC242-78EF-45F4-840E-E8601BF9FC9D}" destId="{83FEC680-F871-4EB6-BB7B-63C40C119EB6}" srcOrd="1" destOrd="0" parTransId="{91D4D6E0-7B22-49ED-803E-75DAD0CA6E9B}" sibTransId="{DA592DAC-22C9-48AE-8638-8717564BB553}"/>
    <dgm:cxn modelId="{2E73DDD9-51B4-4636-AA11-A7DADE588FEA}" type="presOf" srcId="{84FEE5A2-AC27-4B8C-B269-9AADEA1D1272}" destId="{5DC68C00-734A-413B-BFC1-85757CA93CA9}" srcOrd="0" destOrd="0" presId="urn:microsoft.com/office/officeart/2005/8/layout/chevron1"/>
    <dgm:cxn modelId="{457D82EB-5D06-471B-B270-28247FB96473}" type="presOf" srcId="{BB539346-1F17-46AD-AD77-99DB26232425}" destId="{474487EA-93DF-4A05-B9EF-46A4938B342C}" srcOrd="0" destOrd="0" presId="urn:microsoft.com/office/officeart/2005/8/layout/chevron1"/>
    <dgm:cxn modelId="{DA0706EE-684D-495E-82FA-D84DAB7B67C5}" type="presOf" srcId="{57C5D30D-B398-4217-8127-E58CB87EC61B}" destId="{F5C74197-7E0B-46AE-94DF-995B614E84DC}" srcOrd="0" destOrd="0" presId="urn:microsoft.com/office/officeart/2005/8/layout/chevron1"/>
    <dgm:cxn modelId="{F734DF24-4FDE-412D-BAFA-5E0120A72468}" type="presParOf" srcId="{C89FDE82-9D2F-4FA9-95F0-83887F473128}" destId="{FCFAEC6F-BAAE-4292-BD6A-9708DEC9F83C}" srcOrd="0" destOrd="0" presId="urn:microsoft.com/office/officeart/2005/8/layout/chevron1"/>
    <dgm:cxn modelId="{BF126838-3281-44D5-AEF7-7262D837B052}" type="presParOf" srcId="{C89FDE82-9D2F-4FA9-95F0-83887F473128}" destId="{92AACAE9-9D52-4CBA-8439-CB884733793D}" srcOrd="1" destOrd="0" presId="urn:microsoft.com/office/officeart/2005/8/layout/chevron1"/>
    <dgm:cxn modelId="{087E9E4C-DE96-4EBA-88E1-AAAF2126287A}" type="presParOf" srcId="{C89FDE82-9D2F-4FA9-95F0-83887F473128}" destId="{D48EC4DB-DE19-4C4E-84AA-CBD4773800E8}" srcOrd="2" destOrd="0" presId="urn:microsoft.com/office/officeart/2005/8/layout/chevron1"/>
    <dgm:cxn modelId="{8E03047B-19C5-4493-8997-95E81FB8F857}" type="presParOf" srcId="{C89FDE82-9D2F-4FA9-95F0-83887F473128}" destId="{4E01F312-E0A5-444A-8394-EC6FBF7FD8C5}" srcOrd="3" destOrd="0" presId="urn:microsoft.com/office/officeart/2005/8/layout/chevron1"/>
    <dgm:cxn modelId="{F378D81B-6F2A-4369-8E99-207FE367ED36}" type="presParOf" srcId="{C89FDE82-9D2F-4FA9-95F0-83887F473128}" destId="{474487EA-93DF-4A05-B9EF-46A4938B342C}" srcOrd="4" destOrd="0" presId="urn:microsoft.com/office/officeart/2005/8/layout/chevron1"/>
    <dgm:cxn modelId="{2F1D184C-5CA3-4140-B847-D25E29A7CB08}" type="presParOf" srcId="{C89FDE82-9D2F-4FA9-95F0-83887F473128}" destId="{212D99DF-1E09-4F54-8C52-0F656466024A}" srcOrd="5" destOrd="0" presId="urn:microsoft.com/office/officeart/2005/8/layout/chevron1"/>
    <dgm:cxn modelId="{749375EE-91EF-47AD-8CA7-1F297B9A662C}" type="presParOf" srcId="{C89FDE82-9D2F-4FA9-95F0-83887F473128}" destId="{5DC68C00-734A-413B-BFC1-85757CA93CA9}" srcOrd="6" destOrd="0" presId="urn:microsoft.com/office/officeart/2005/8/layout/chevron1"/>
    <dgm:cxn modelId="{A2573EBD-9F13-45AD-8A16-19979146FB1B}" type="presParOf" srcId="{C89FDE82-9D2F-4FA9-95F0-83887F473128}" destId="{FE99BF0D-4394-4787-8042-F14AC01C171D}" srcOrd="7" destOrd="0" presId="urn:microsoft.com/office/officeart/2005/8/layout/chevron1"/>
    <dgm:cxn modelId="{9ECC41B3-98F7-4962-8BFD-35E51AE4D168}" type="presParOf" srcId="{C89FDE82-9D2F-4FA9-95F0-83887F473128}" destId="{4DBD2707-B63B-44C7-9C14-BBCA2ADEBCE0}" srcOrd="8" destOrd="0" presId="urn:microsoft.com/office/officeart/2005/8/layout/chevron1"/>
    <dgm:cxn modelId="{261C2F2D-48EC-42F5-B95B-84758783C9AE}" type="presParOf" srcId="{C89FDE82-9D2F-4FA9-95F0-83887F473128}" destId="{78A92793-CA92-455F-B755-F0E5FD4770D0}" srcOrd="9" destOrd="0" presId="urn:microsoft.com/office/officeart/2005/8/layout/chevron1"/>
    <dgm:cxn modelId="{F8F6D54A-2674-45E8-ADE3-792CD10DA199}" type="presParOf" srcId="{C89FDE82-9D2F-4FA9-95F0-83887F473128}" destId="{F5C74197-7E0B-46AE-94DF-995B614E84DC}" srcOrd="1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AEC6F-BAAE-4292-BD6A-9708DEC9F83C}">
      <dsp:nvSpPr>
        <dsp:cNvPr id="0" name=""/>
        <dsp:cNvSpPr/>
      </dsp:nvSpPr>
      <dsp:spPr>
        <a:xfrm>
          <a:off x="5134" y="1605570"/>
          <a:ext cx="1910059" cy="76402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387146" y="1605570"/>
        <a:ext cx="1146036" cy="764023"/>
      </dsp:txXfrm>
    </dsp:sp>
    <dsp:sp modelId="{D48EC4DB-DE19-4C4E-84AA-CBD4773800E8}">
      <dsp:nvSpPr>
        <dsp:cNvPr id="0" name=""/>
        <dsp:cNvSpPr/>
      </dsp:nvSpPr>
      <dsp:spPr>
        <a:xfrm>
          <a:off x="1724188" y="1605570"/>
          <a:ext cx="1910059" cy="764023"/>
        </a:xfrm>
        <a:prstGeom prst="chevron">
          <a:avLst/>
        </a:prstGeom>
        <a:solidFill>
          <a:schemeClr val="accent2">
            <a:hueOff val="-68197"/>
            <a:satOff val="1099"/>
            <a:lumOff val="254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2106200" y="1605570"/>
        <a:ext cx="1146036" cy="764023"/>
      </dsp:txXfrm>
    </dsp:sp>
    <dsp:sp modelId="{474487EA-93DF-4A05-B9EF-46A4938B342C}">
      <dsp:nvSpPr>
        <dsp:cNvPr id="0" name=""/>
        <dsp:cNvSpPr/>
      </dsp:nvSpPr>
      <dsp:spPr>
        <a:xfrm>
          <a:off x="3443242" y="1605570"/>
          <a:ext cx="1910059" cy="764023"/>
        </a:xfrm>
        <a:prstGeom prst="chevron">
          <a:avLst/>
        </a:prstGeom>
        <a:solidFill>
          <a:schemeClr val="accent2">
            <a:hueOff val="-136393"/>
            <a:satOff val="2199"/>
            <a:lumOff val="509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3825254" y="1605570"/>
        <a:ext cx="1146036" cy="764023"/>
      </dsp:txXfrm>
    </dsp:sp>
    <dsp:sp modelId="{5DC68C00-734A-413B-BFC1-85757CA93CA9}">
      <dsp:nvSpPr>
        <dsp:cNvPr id="0" name=""/>
        <dsp:cNvSpPr/>
      </dsp:nvSpPr>
      <dsp:spPr>
        <a:xfrm>
          <a:off x="5162296" y="1605570"/>
          <a:ext cx="1910059" cy="764023"/>
        </a:xfrm>
        <a:prstGeom prst="chevron">
          <a:avLst/>
        </a:prstGeom>
        <a:solidFill>
          <a:schemeClr val="accent2">
            <a:hueOff val="-204590"/>
            <a:satOff val="3298"/>
            <a:lumOff val="764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dirty="0"/>
        </a:p>
      </dsp:txBody>
      <dsp:txXfrm>
        <a:off x="5544308" y="1605570"/>
        <a:ext cx="1146036" cy="764023"/>
      </dsp:txXfrm>
    </dsp:sp>
    <dsp:sp modelId="{4DBD2707-B63B-44C7-9C14-BBCA2ADEBCE0}">
      <dsp:nvSpPr>
        <dsp:cNvPr id="0" name=""/>
        <dsp:cNvSpPr/>
      </dsp:nvSpPr>
      <dsp:spPr>
        <a:xfrm>
          <a:off x="6881350" y="1605570"/>
          <a:ext cx="1910059" cy="764023"/>
        </a:xfrm>
        <a:prstGeom prst="chevron">
          <a:avLst/>
        </a:prstGeom>
        <a:solidFill>
          <a:schemeClr val="accent2">
            <a:hueOff val="-272787"/>
            <a:satOff val="4398"/>
            <a:lumOff val="1019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dirty="0"/>
        </a:p>
      </dsp:txBody>
      <dsp:txXfrm>
        <a:off x="7263362" y="1605570"/>
        <a:ext cx="1146036" cy="764023"/>
      </dsp:txXfrm>
    </dsp:sp>
    <dsp:sp modelId="{F5C74197-7E0B-46AE-94DF-995B614E84DC}">
      <dsp:nvSpPr>
        <dsp:cNvPr id="0" name=""/>
        <dsp:cNvSpPr/>
      </dsp:nvSpPr>
      <dsp:spPr>
        <a:xfrm>
          <a:off x="8600404" y="1605570"/>
          <a:ext cx="1910059" cy="764023"/>
        </a:xfrm>
        <a:prstGeom prst="chevron">
          <a:avLst/>
        </a:prstGeom>
        <a:solidFill>
          <a:schemeClr val="accent2">
            <a:hueOff val="-340984"/>
            <a:satOff val="5497"/>
            <a:lumOff val="12746"/>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a:p>
      </dsp:txBody>
      <dsp:txXfrm>
        <a:off x="8982416" y="1605570"/>
        <a:ext cx="1146036" cy="764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AEC6F-BAAE-4292-BD6A-9708DEC9F83C}">
      <dsp:nvSpPr>
        <dsp:cNvPr id="0" name=""/>
        <dsp:cNvSpPr/>
      </dsp:nvSpPr>
      <dsp:spPr>
        <a:xfrm>
          <a:off x="5134" y="1605570"/>
          <a:ext cx="1910059" cy="764023"/>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87146" y="1605570"/>
        <a:ext cx="1146036" cy="764023"/>
      </dsp:txXfrm>
    </dsp:sp>
    <dsp:sp modelId="{D48EC4DB-DE19-4C4E-84AA-CBD4773800E8}">
      <dsp:nvSpPr>
        <dsp:cNvPr id="0" name=""/>
        <dsp:cNvSpPr/>
      </dsp:nvSpPr>
      <dsp:spPr>
        <a:xfrm>
          <a:off x="1724188" y="1605570"/>
          <a:ext cx="1910059" cy="764023"/>
        </a:xfrm>
        <a:prstGeom prst="chevron">
          <a:avLst/>
        </a:prstGeom>
        <a:solidFill>
          <a:schemeClr val="accent2">
            <a:hueOff val="1120000"/>
            <a:satOff val="7265"/>
            <a:lumOff val="-874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2106200" y="1605570"/>
        <a:ext cx="1146036" cy="764023"/>
      </dsp:txXfrm>
    </dsp:sp>
    <dsp:sp modelId="{474487EA-93DF-4A05-B9EF-46A4938B342C}">
      <dsp:nvSpPr>
        <dsp:cNvPr id="0" name=""/>
        <dsp:cNvSpPr/>
      </dsp:nvSpPr>
      <dsp:spPr>
        <a:xfrm>
          <a:off x="3443242" y="1605570"/>
          <a:ext cx="1910059" cy="764023"/>
        </a:xfrm>
        <a:prstGeom prst="chevron">
          <a:avLst/>
        </a:prstGeom>
        <a:solidFill>
          <a:schemeClr val="accent2">
            <a:hueOff val="2240000"/>
            <a:satOff val="14529"/>
            <a:lumOff val="-1749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endParaRPr lang="fr-FR" sz="2200" kern="1200"/>
        </a:p>
      </dsp:txBody>
      <dsp:txXfrm>
        <a:off x="3825254" y="1605570"/>
        <a:ext cx="1146036" cy="764023"/>
      </dsp:txXfrm>
    </dsp:sp>
    <dsp:sp modelId="{5DC68C00-734A-413B-BFC1-85757CA93CA9}">
      <dsp:nvSpPr>
        <dsp:cNvPr id="0" name=""/>
        <dsp:cNvSpPr/>
      </dsp:nvSpPr>
      <dsp:spPr>
        <a:xfrm>
          <a:off x="5162296" y="1605570"/>
          <a:ext cx="1910059" cy="764023"/>
        </a:xfrm>
        <a:prstGeom prst="chevron">
          <a:avLst/>
        </a:prstGeom>
        <a:solidFill>
          <a:schemeClr val="accent2">
            <a:hueOff val="3360001"/>
            <a:satOff val="21794"/>
            <a:lumOff val="-26236"/>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a:p>
      </dsp:txBody>
      <dsp:txXfrm>
        <a:off x="5544308" y="1605570"/>
        <a:ext cx="1146036" cy="764023"/>
      </dsp:txXfrm>
    </dsp:sp>
    <dsp:sp modelId="{4DBD2707-B63B-44C7-9C14-BBCA2ADEBCE0}">
      <dsp:nvSpPr>
        <dsp:cNvPr id="0" name=""/>
        <dsp:cNvSpPr/>
      </dsp:nvSpPr>
      <dsp:spPr>
        <a:xfrm>
          <a:off x="6881350" y="1605570"/>
          <a:ext cx="1910059" cy="764023"/>
        </a:xfrm>
        <a:prstGeom prst="chevron">
          <a:avLst/>
        </a:prstGeom>
        <a:solidFill>
          <a:schemeClr val="accent2">
            <a:hueOff val="4480001"/>
            <a:satOff val="29058"/>
            <a:lumOff val="-34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a:p>
      </dsp:txBody>
      <dsp:txXfrm>
        <a:off x="7263362" y="1605570"/>
        <a:ext cx="1146036" cy="764023"/>
      </dsp:txXfrm>
    </dsp:sp>
    <dsp:sp modelId="{F5C74197-7E0B-46AE-94DF-995B614E84DC}">
      <dsp:nvSpPr>
        <dsp:cNvPr id="0" name=""/>
        <dsp:cNvSpPr/>
      </dsp:nvSpPr>
      <dsp:spPr>
        <a:xfrm>
          <a:off x="8600404" y="1605570"/>
          <a:ext cx="1910059" cy="764023"/>
        </a:xfrm>
        <a:prstGeom prst="chevron">
          <a:avLst/>
        </a:prstGeom>
        <a:solidFill>
          <a:schemeClr val="accent2">
            <a:hueOff val="5600001"/>
            <a:satOff val="36323"/>
            <a:lumOff val="-43726"/>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023" tIns="61341" rIns="61341" bIns="61341" numCol="1" spcCol="1270" anchor="ctr" anchorCtr="0">
          <a:noAutofit/>
        </a:bodyPr>
        <a:lstStyle/>
        <a:p>
          <a:pPr marL="0" lvl="0" indent="0" algn="ctr" defTabSz="2044700">
            <a:lnSpc>
              <a:spcPct val="90000"/>
            </a:lnSpc>
            <a:spcBef>
              <a:spcPct val="0"/>
            </a:spcBef>
            <a:spcAft>
              <a:spcPct val="35000"/>
            </a:spcAft>
            <a:buNone/>
          </a:pPr>
          <a:endParaRPr lang="fr-FR" sz="4600" kern="1200"/>
        </a:p>
      </dsp:txBody>
      <dsp:txXfrm>
        <a:off x="8982416" y="1605570"/>
        <a:ext cx="1146036" cy="7640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82DCD3D-F315-ED52-73D1-940B82D828B6}"/>
              </a:ext>
            </a:extLst>
          </p:cNvPr>
          <p:cNvSpPr>
            <a:spLocks noGrp="1"/>
          </p:cNvSpPr>
          <p:nvPr>
            <p:ph type="hdr" sz="quarter"/>
          </p:nvPr>
        </p:nvSpPr>
        <p:spPr>
          <a:xfrm>
            <a:off x="0" y="0"/>
            <a:ext cx="4434999" cy="356437"/>
          </a:xfrm>
          <a:prstGeom prst="rect">
            <a:avLst/>
          </a:prstGeom>
        </p:spPr>
        <p:txBody>
          <a:bodyPr vert="horz" lIns="99075" tIns="49538" rIns="99075" bIns="49538"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B6D9141A-9320-143E-6CA4-1272DB26C626}"/>
              </a:ext>
            </a:extLst>
          </p:cNvPr>
          <p:cNvSpPr>
            <a:spLocks noGrp="1"/>
          </p:cNvSpPr>
          <p:nvPr>
            <p:ph type="dt" sz="quarter" idx="1"/>
          </p:nvPr>
        </p:nvSpPr>
        <p:spPr>
          <a:xfrm>
            <a:off x="5797246" y="0"/>
            <a:ext cx="4434999" cy="356437"/>
          </a:xfrm>
          <a:prstGeom prst="rect">
            <a:avLst/>
          </a:prstGeom>
        </p:spPr>
        <p:txBody>
          <a:bodyPr vert="horz" lIns="99075" tIns="49538" rIns="99075" bIns="49538" rtlCol="0"/>
          <a:lstStyle>
            <a:lvl1pPr algn="r">
              <a:defRPr sz="1300"/>
            </a:lvl1pPr>
          </a:lstStyle>
          <a:p>
            <a:fld id="{EAB5912E-08DF-423C-BFD2-3306CC86645A}" type="datetimeFigureOut">
              <a:rPr lang="fr-FR" smtClean="0"/>
              <a:t>05/09/2025</a:t>
            </a:fld>
            <a:endParaRPr lang="fr-FR"/>
          </a:p>
        </p:txBody>
      </p:sp>
      <p:sp>
        <p:nvSpPr>
          <p:cNvPr id="4" name="Espace réservé du pied de page 3">
            <a:extLst>
              <a:ext uri="{FF2B5EF4-FFF2-40B4-BE49-F238E27FC236}">
                <a16:creationId xmlns:a16="http://schemas.microsoft.com/office/drawing/2014/main" id="{A2642E5F-E377-1877-1951-6951E9EEA746}"/>
              </a:ext>
            </a:extLst>
          </p:cNvPr>
          <p:cNvSpPr>
            <a:spLocks noGrp="1"/>
          </p:cNvSpPr>
          <p:nvPr>
            <p:ph type="ftr" sz="quarter" idx="2"/>
          </p:nvPr>
        </p:nvSpPr>
        <p:spPr>
          <a:xfrm>
            <a:off x="0" y="6747628"/>
            <a:ext cx="4434999" cy="356436"/>
          </a:xfrm>
          <a:prstGeom prst="rect">
            <a:avLst/>
          </a:prstGeom>
        </p:spPr>
        <p:txBody>
          <a:bodyPr vert="horz" lIns="99075" tIns="49538" rIns="99075" bIns="49538"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EF1F5A5C-76BE-BFB3-8F67-07220BAA6A35}"/>
              </a:ext>
            </a:extLst>
          </p:cNvPr>
          <p:cNvSpPr>
            <a:spLocks noGrp="1"/>
          </p:cNvSpPr>
          <p:nvPr>
            <p:ph type="sldNum" sz="quarter" idx="3"/>
          </p:nvPr>
        </p:nvSpPr>
        <p:spPr>
          <a:xfrm>
            <a:off x="5797246" y="6747628"/>
            <a:ext cx="4434999" cy="356436"/>
          </a:xfrm>
          <a:prstGeom prst="rect">
            <a:avLst/>
          </a:prstGeom>
        </p:spPr>
        <p:txBody>
          <a:bodyPr vert="horz" lIns="99075" tIns="49538" rIns="99075" bIns="49538" rtlCol="0" anchor="b"/>
          <a:lstStyle>
            <a:lvl1pPr algn="r">
              <a:defRPr sz="1300"/>
            </a:lvl1pPr>
          </a:lstStyle>
          <a:p>
            <a:fld id="{A1C592A1-C4EC-4010-BA76-4E23F7114170}" type="slidenum">
              <a:rPr lang="fr-FR" smtClean="0"/>
              <a:t>‹#›</a:t>
            </a:fld>
            <a:endParaRPr lang="fr-FR"/>
          </a:p>
        </p:txBody>
      </p:sp>
    </p:spTree>
    <p:extLst>
      <p:ext uri="{BB962C8B-B14F-4D97-AF65-F5344CB8AC3E}">
        <p14:creationId xmlns:p14="http://schemas.microsoft.com/office/powerpoint/2010/main" val="42505063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8" userDrawn="1">
          <p15:clr>
            <a:srgbClr val="F26B43"/>
          </p15:clr>
        </p15:guide>
        <p15:guide id="2" pos="32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AE18211E-4580-44F1-9C72-FBA72C9AADE4}" type="datetimeFigureOut">
              <a:rPr lang="en-GB" smtClean="0"/>
              <a:t>05/09/2025</a:t>
            </a:fld>
            <a:endParaRPr lang="en-GB"/>
          </a:p>
        </p:txBody>
      </p:sp>
      <p:sp>
        <p:nvSpPr>
          <p:cNvPr id="4" name="Slide Image Placeholder 3"/>
          <p:cNvSpPr>
            <a:spLocks noGrp="1" noRot="1" noChangeAspect="1"/>
          </p:cNvSpPr>
          <p:nvPr>
            <p:ph type="sldImg" idx="2"/>
          </p:nvPr>
        </p:nvSpPr>
        <p:spPr>
          <a:xfrm>
            <a:off x="2984500" y="887413"/>
            <a:ext cx="4265613" cy="23987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23938" y="3419475"/>
            <a:ext cx="8186737" cy="27971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748463"/>
            <a:ext cx="4435475" cy="3556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797550" y="6748463"/>
            <a:ext cx="4435475" cy="355600"/>
          </a:xfrm>
          <a:prstGeom prst="rect">
            <a:avLst/>
          </a:prstGeom>
        </p:spPr>
        <p:txBody>
          <a:bodyPr vert="horz" lIns="91440" tIns="45720" rIns="91440" bIns="45720" rtlCol="0" anchor="b"/>
          <a:lstStyle>
            <a:lvl1pPr algn="r">
              <a:defRPr sz="1200"/>
            </a:lvl1pPr>
          </a:lstStyle>
          <a:p>
            <a:fld id="{6B80F1FA-1BBE-4BB2-A380-67F021F7F11C}" type="slidenum">
              <a:rPr lang="en-GB" smtClean="0"/>
              <a:t>‹#›</a:t>
            </a:fld>
            <a:endParaRPr lang="en-GB"/>
          </a:p>
        </p:txBody>
      </p:sp>
    </p:spTree>
    <p:extLst>
      <p:ext uri="{BB962C8B-B14F-4D97-AF65-F5344CB8AC3E}">
        <p14:creationId xmlns:p14="http://schemas.microsoft.com/office/powerpoint/2010/main" val="29952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2385474B-6531-46FC-8B3E-15E2C94DD143}" type="slidenum">
              <a:rPr lang="zh-CN" altLang="en-US" smtClean="0"/>
              <a:t>16</a:t>
            </a:fld>
            <a:endParaRPr lang="zh-CN" altLang="en-US"/>
          </a:p>
        </p:txBody>
      </p:sp>
    </p:spTree>
    <p:extLst>
      <p:ext uri="{BB962C8B-B14F-4D97-AF65-F5344CB8AC3E}">
        <p14:creationId xmlns:p14="http://schemas.microsoft.com/office/powerpoint/2010/main" val="770586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0.jp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image" Target="../media/image1.png"/><Relationship Id="rId16"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5.jpe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jpg"/><Relationship Id="rId19"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twitter.com/CROSSEU_EU" TargetMode="External"/><Relationship Id="rId11" Type="http://schemas.openxmlformats.org/officeDocument/2006/relationships/image" Target="../media/image27.png"/><Relationship Id="rId5" Type="http://schemas.openxmlformats.org/officeDocument/2006/relationships/hyperlink" Target="https://www.linkedin.com/company/" TargetMode="External"/><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hyperlink" Target="mailto:contact@crosseu.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g"/><Relationship Id="rId3" Type="http://schemas.openxmlformats.org/officeDocument/2006/relationships/image" Target="../media/image2.png"/><Relationship Id="rId7" Type="http://schemas.openxmlformats.org/officeDocument/2006/relationships/image" Target="../media/image10.jpg"/><Relationship Id="rId12" Type="http://schemas.openxmlformats.org/officeDocument/2006/relationships/image" Target="../media/image15.jpeg"/><Relationship Id="rId17" Type="http://schemas.openxmlformats.org/officeDocument/2006/relationships/image" Target="../media/image20.jpg"/><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5" Type="http://schemas.openxmlformats.org/officeDocument/2006/relationships/image" Target="../media/image18.jp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twitter.com/CROSSEU_EU" TargetMode="External"/><Relationship Id="rId3" Type="http://schemas.openxmlformats.org/officeDocument/2006/relationships/image" Target="../media/image2.png"/><Relationship Id="rId7" Type="http://schemas.openxmlformats.org/officeDocument/2006/relationships/hyperlink" Target="https://www.linkedin.com/company/"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mailto:contact@crosseu.eu" TargetMode="External"/><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age/ Title">
    <p:spTree>
      <p:nvGrpSpPr>
        <p:cNvPr id="1" name=""/>
        <p:cNvGrpSpPr/>
        <p:nvPr/>
      </p:nvGrpSpPr>
      <p:grpSpPr>
        <a:xfrm>
          <a:off x="0" y="0"/>
          <a:ext cx="0" cy="0"/>
          <a:chOff x="0" y="0"/>
          <a:chExt cx="0" cy="0"/>
        </a:xfrm>
      </p:grpSpPr>
      <p:pic>
        <p:nvPicPr>
          <p:cNvPr id="15" name="Image 14" descr="Une image contenant ciel, Bleu électrique, Azure, bleu&#10;&#10;Description générée automatiquement">
            <a:extLst>
              <a:ext uri="{FF2B5EF4-FFF2-40B4-BE49-F238E27FC236}">
                <a16:creationId xmlns:a16="http://schemas.microsoft.com/office/drawing/2014/main" id="{72CF4247-D5B4-86D0-49F7-4F0B3121A2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re 1">
            <a:extLst>
              <a:ext uri="{FF2B5EF4-FFF2-40B4-BE49-F238E27FC236}">
                <a16:creationId xmlns:a16="http://schemas.microsoft.com/office/drawing/2014/main" id="{ED1CD45F-8C27-6269-CD35-86117FC3D9A2}"/>
              </a:ext>
            </a:extLst>
          </p:cNvPr>
          <p:cNvSpPr>
            <a:spLocks noGrp="1"/>
          </p:cNvSpPr>
          <p:nvPr>
            <p:ph type="ctrTitle" hasCustomPrompt="1"/>
          </p:nvPr>
        </p:nvSpPr>
        <p:spPr>
          <a:xfrm>
            <a:off x="3495472" y="3429000"/>
            <a:ext cx="5353456" cy="692118"/>
          </a:xfrm>
          <a:prstGeom prst="rect">
            <a:avLst/>
          </a:prstGeom>
        </p:spPr>
        <p:txBody>
          <a:bodyPr anchor="b">
            <a:noAutofit/>
          </a:bodyPr>
          <a:lstStyle>
            <a:lvl1pPr algn="ctr">
              <a:defRPr sz="3600" b="1">
                <a:solidFill>
                  <a:schemeClr val="bg1"/>
                </a:solidFill>
              </a:defRPr>
            </a:lvl1pPr>
          </a:lstStyle>
          <a:p>
            <a:r>
              <a:rPr lang="fr-FR" dirty="0"/>
              <a:t>TITLE</a:t>
            </a:r>
          </a:p>
        </p:txBody>
      </p:sp>
      <p:sp>
        <p:nvSpPr>
          <p:cNvPr id="9" name="Sous-titre 2">
            <a:extLst>
              <a:ext uri="{FF2B5EF4-FFF2-40B4-BE49-F238E27FC236}">
                <a16:creationId xmlns:a16="http://schemas.microsoft.com/office/drawing/2014/main" id="{3EFC9C00-BFCE-D783-BA4C-CC081D5EFF82}"/>
              </a:ext>
            </a:extLst>
          </p:cNvPr>
          <p:cNvSpPr>
            <a:spLocks noGrp="1"/>
          </p:cNvSpPr>
          <p:nvPr>
            <p:ph type="subTitle" idx="1" hasCustomPrompt="1"/>
          </p:nvPr>
        </p:nvSpPr>
        <p:spPr>
          <a:xfrm>
            <a:off x="3495472" y="4226889"/>
            <a:ext cx="5353456" cy="550085"/>
          </a:xfrm>
          <a:prstGeom prst="rect">
            <a:avLst/>
          </a:prstGeom>
        </p:spPr>
        <p:txBody>
          <a:bodyPr>
            <a:normAutofit/>
          </a:bodyPr>
          <a:lstStyle>
            <a:lvl1pPr marL="0" indent="0" algn="ctr">
              <a:buNone/>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Name - Date</a:t>
            </a:r>
          </a:p>
        </p:txBody>
      </p:sp>
      <p:pic>
        <p:nvPicPr>
          <p:cNvPr id="21" name="Image 20" descr="Une image contenant motif, cercle, sphère, art&#10;&#10;Description générée automatiquement">
            <a:extLst>
              <a:ext uri="{FF2B5EF4-FFF2-40B4-BE49-F238E27FC236}">
                <a16:creationId xmlns:a16="http://schemas.microsoft.com/office/drawing/2014/main" id="{9EF9A259-98B1-5B89-D51B-7DBED3D6616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848928" y="2828924"/>
            <a:ext cx="5495925" cy="5495925"/>
          </a:xfrm>
          <a:prstGeom prst="rect">
            <a:avLst/>
          </a:prstGeom>
        </p:spPr>
      </p:pic>
      <p:pic>
        <p:nvPicPr>
          <p:cNvPr id="22" name="Image 21" descr="Une image contenant motif, cercle, sphère, art&#10;&#10;Description générée automatiquement">
            <a:extLst>
              <a:ext uri="{FF2B5EF4-FFF2-40B4-BE49-F238E27FC236}">
                <a16:creationId xmlns:a16="http://schemas.microsoft.com/office/drawing/2014/main" id="{E646406C-DA10-9E39-F98E-370F6368AB0C}"/>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452586" y="-2226214"/>
            <a:ext cx="5495925" cy="5495925"/>
          </a:xfrm>
          <a:prstGeom prst="rect">
            <a:avLst/>
          </a:prstGeom>
        </p:spPr>
      </p:pic>
      <p:pic>
        <p:nvPicPr>
          <p:cNvPr id="5" name="Image 4" descr="Une image contenant capture d’écran, cercle, conception, microphone&#10;&#10;Description générée automatiquement">
            <a:extLst>
              <a:ext uri="{FF2B5EF4-FFF2-40B4-BE49-F238E27FC236}">
                <a16:creationId xmlns:a16="http://schemas.microsoft.com/office/drawing/2014/main" id="{2BEBB0E4-BFAA-0601-1DAD-3DECAA6EFF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5472" y="885825"/>
            <a:ext cx="5353456" cy="2676728"/>
          </a:xfrm>
          <a:prstGeom prst="rect">
            <a:avLst/>
          </a:prstGeom>
        </p:spPr>
      </p:pic>
      <p:pic>
        <p:nvPicPr>
          <p:cNvPr id="12" name="Image 11" descr="Une image contenant texte, Police, capture d’écran, Graphique&#10;&#10;Description générée automatiquement">
            <a:extLst>
              <a:ext uri="{FF2B5EF4-FFF2-40B4-BE49-F238E27FC236}">
                <a16:creationId xmlns:a16="http://schemas.microsoft.com/office/drawing/2014/main" id="{6BE05734-AD87-A7A0-5E32-CD4F699D42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42824" y="6051763"/>
            <a:ext cx="1981200" cy="442030"/>
          </a:xfrm>
          <a:prstGeom prst="rect">
            <a:avLst/>
          </a:prstGeom>
        </p:spPr>
      </p:pic>
      <p:pic>
        <p:nvPicPr>
          <p:cNvPr id="13" name="Image 12" descr="Une image contenant texte, Police, Graphique, capture d’écran&#10;&#10;Description générée automatiquement">
            <a:extLst>
              <a:ext uri="{FF2B5EF4-FFF2-40B4-BE49-F238E27FC236}">
                <a16:creationId xmlns:a16="http://schemas.microsoft.com/office/drawing/2014/main" id="{77520F24-8CFB-E723-052F-F315420E714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4445" y="6067077"/>
            <a:ext cx="1395311" cy="411401"/>
          </a:xfrm>
          <a:prstGeom prst="rect">
            <a:avLst/>
          </a:prstGeom>
        </p:spPr>
      </p:pic>
      <p:sp>
        <p:nvSpPr>
          <p:cNvPr id="14" name="ZoneTexte 13">
            <a:extLst>
              <a:ext uri="{FF2B5EF4-FFF2-40B4-BE49-F238E27FC236}">
                <a16:creationId xmlns:a16="http://schemas.microsoft.com/office/drawing/2014/main" id="{92B37238-79CD-0E1C-D357-6C61BF7B0E06}"/>
              </a:ext>
            </a:extLst>
          </p:cNvPr>
          <p:cNvSpPr txBox="1"/>
          <p:nvPr userDrawn="1"/>
        </p:nvSpPr>
        <p:spPr>
          <a:xfrm>
            <a:off x="890638" y="5233486"/>
            <a:ext cx="9914212" cy="661720"/>
          </a:xfrm>
          <a:prstGeom prst="rect">
            <a:avLst/>
          </a:prstGeom>
          <a:noFill/>
        </p:spPr>
        <p:txBody>
          <a:bodyPr wrap="square" rtlCol="0">
            <a:spAutoFit/>
          </a:bodyPr>
          <a:lstStyle/>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Co-funded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000233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54A1C-BFC7-44F0-90E5-BB9F504D3D5F}" type="datetimeFigureOut">
              <a:rPr lang="en-US" smtClean="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1298-2297-4180-B9A5-F7155AD638C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07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48529-B5E0-1C9C-D4DA-A4F1A7032D11}"/>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83CDE15D-2632-CBF0-9513-80713BC77795}"/>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020B375C-1D20-BDD3-FC71-67620D677C73}"/>
              </a:ext>
            </a:extLst>
          </p:cNvPr>
          <p:cNvSpPr>
            <a:spLocks noGrp="1"/>
          </p:cNvSpPr>
          <p:nvPr>
            <p:ph type="dt" sz="half" idx="10"/>
          </p:nvPr>
        </p:nvSpPr>
        <p:spPr/>
        <p:txBody>
          <a:bodyPr/>
          <a:lstStyle/>
          <a:p>
            <a:fld id="{8AD3C371-A1C8-4992-B608-C1D860850FD9}" type="datetimeFigureOut">
              <a:rPr lang="zh-CN" altLang="en-US" smtClean="0"/>
              <a:t>2025/9/5</a:t>
            </a:fld>
            <a:endParaRPr lang="zh-CN" altLang="en-US"/>
          </a:p>
        </p:txBody>
      </p:sp>
      <p:sp>
        <p:nvSpPr>
          <p:cNvPr id="5" name="Footer Placeholder 4">
            <a:extLst>
              <a:ext uri="{FF2B5EF4-FFF2-40B4-BE49-F238E27FC236}">
                <a16:creationId xmlns:a16="http://schemas.microsoft.com/office/drawing/2014/main" id="{0F3DFA67-4FF2-9250-21FA-32C5D59FE7CF}"/>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26F19AFC-11A3-7BFF-00F8-AF75D4927499}"/>
              </a:ext>
            </a:extLst>
          </p:cNvPr>
          <p:cNvSpPr>
            <a:spLocks noGrp="1"/>
          </p:cNvSpPr>
          <p:nvPr>
            <p:ph type="sldNum" sz="quarter" idx="12"/>
          </p:nvPr>
        </p:nvSpPr>
        <p:spPr/>
        <p:txBody>
          <a:bodyPr/>
          <a:lstStyle/>
          <a:p>
            <a:fld id="{B0E02906-7953-4034-AD5E-89BE51020BA8}" type="slidenum">
              <a:rPr lang="zh-CN" altLang="en-US" smtClean="0"/>
              <a:t>‹#›</a:t>
            </a:fld>
            <a:endParaRPr lang="zh-CN" altLang="en-US"/>
          </a:p>
        </p:txBody>
      </p:sp>
    </p:spTree>
    <p:extLst>
      <p:ext uri="{BB962C8B-B14F-4D97-AF65-F5344CB8AC3E}">
        <p14:creationId xmlns:p14="http://schemas.microsoft.com/office/powerpoint/2010/main" val="292912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page/ Title">
    <p:spTree>
      <p:nvGrpSpPr>
        <p:cNvPr id="1" name=""/>
        <p:cNvGrpSpPr/>
        <p:nvPr/>
      </p:nvGrpSpPr>
      <p:grpSpPr>
        <a:xfrm>
          <a:off x="0" y="0"/>
          <a:ext cx="0" cy="0"/>
          <a:chOff x="0" y="0"/>
          <a:chExt cx="0" cy="0"/>
        </a:xfrm>
      </p:grpSpPr>
      <p:pic>
        <p:nvPicPr>
          <p:cNvPr id="15" name="Image 14" descr="Une image contenant ciel, Bleu électrique, Azure, bleu&#10;&#10;Description générée automatiquement">
            <a:extLst>
              <a:ext uri="{FF2B5EF4-FFF2-40B4-BE49-F238E27FC236}">
                <a16:creationId xmlns:a16="http://schemas.microsoft.com/office/drawing/2014/main" id="{72CF4247-D5B4-86D0-49F7-4F0B3121A2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Titre 1">
            <a:extLst>
              <a:ext uri="{FF2B5EF4-FFF2-40B4-BE49-F238E27FC236}">
                <a16:creationId xmlns:a16="http://schemas.microsoft.com/office/drawing/2014/main" id="{ED1CD45F-8C27-6269-CD35-86117FC3D9A2}"/>
              </a:ext>
            </a:extLst>
          </p:cNvPr>
          <p:cNvSpPr>
            <a:spLocks noGrp="1"/>
          </p:cNvSpPr>
          <p:nvPr>
            <p:ph type="ctrTitle" hasCustomPrompt="1"/>
          </p:nvPr>
        </p:nvSpPr>
        <p:spPr>
          <a:xfrm>
            <a:off x="3495472" y="3429000"/>
            <a:ext cx="5353456" cy="692118"/>
          </a:xfrm>
          <a:prstGeom prst="rect">
            <a:avLst/>
          </a:prstGeom>
        </p:spPr>
        <p:txBody>
          <a:bodyPr anchor="b">
            <a:noAutofit/>
          </a:bodyPr>
          <a:lstStyle>
            <a:lvl1pPr algn="ctr">
              <a:defRPr sz="3600" b="1">
                <a:solidFill>
                  <a:schemeClr val="bg1"/>
                </a:solidFill>
              </a:defRPr>
            </a:lvl1pPr>
          </a:lstStyle>
          <a:p>
            <a:r>
              <a:rPr lang="fr-FR"/>
              <a:t>TITLE</a:t>
            </a:r>
          </a:p>
        </p:txBody>
      </p:sp>
      <p:sp>
        <p:nvSpPr>
          <p:cNvPr id="9" name="Sous-titre 2">
            <a:extLst>
              <a:ext uri="{FF2B5EF4-FFF2-40B4-BE49-F238E27FC236}">
                <a16:creationId xmlns:a16="http://schemas.microsoft.com/office/drawing/2014/main" id="{3EFC9C00-BFCE-D783-BA4C-CC081D5EFF82}"/>
              </a:ext>
            </a:extLst>
          </p:cNvPr>
          <p:cNvSpPr>
            <a:spLocks noGrp="1"/>
          </p:cNvSpPr>
          <p:nvPr>
            <p:ph type="subTitle" idx="1" hasCustomPrompt="1"/>
          </p:nvPr>
        </p:nvSpPr>
        <p:spPr>
          <a:xfrm>
            <a:off x="3495472" y="4226889"/>
            <a:ext cx="5353456" cy="550085"/>
          </a:xfrm>
          <a:prstGeom prst="rect">
            <a:avLst/>
          </a:prstGeom>
        </p:spPr>
        <p:txBody>
          <a:bodyPr>
            <a:normAutofit/>
          </a:bodyPr>
          <a:lstStyle>
            <a:lvl1pPr marL="0" indent="0" algn="ctr">
              <a:buNone/>
              <a:defRPr sz="2400" b="1"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Name - Date</a:t>
            </a:r>
          </a:p>
        </p:txBody>
      </p:sp>
      <p:pic>
        <p:nvPicPr>
          <p:cNvPr id="21" name="Image 20" descr="Une image contenant motif, cercle, sphère, art&#10;&#10;Description générée automatiquement">
            <a:extLst>
              <a:ext uri="{FF2B5EF4-FFF2-40B4-BE49-F238E27FC236}">
                <a16:creationId xmlns:a16="http://schemas.microsoft.com/office/drawing/2014/main" id="{9EF9A259-98B1-5B89-D51B-7DBED3D6616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848928" y="2828924"/>
            <a:ext cx="5495925" cy="5495925"/>
          </a:xfrm>
          <a:prstGeom prst="rect">
            <a:avLst/>
          </a:prstGeom>
        </p:spPr>
      </p:pic>
      <p:pic>
        <p:nvPicPr>
          <p:cNvPr id="22" name="Image 21" descr="Une image contenant motif, cercle, sphère, art&#10;&#10;Description générée automatiquement">
            <a:extLst>
              <a:ext uri="{FF2B5EF4-FFF2-40B4-BE49-F238E27FC236}">
                <a16:creationId xmlns:a16="http://schemas.microsoft.com/office/drawing/2014/main" id="{E646406C-DA10-9E39-F98E-370F6368AB0C}"/>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452586" y="-2226214"/>
            <a:ext cx="5495925" cy="5495925"/>
          </a:xfrm>
          <a:prstGeom prst="rect">
            <a:avLst/>
          </a:prstGeom>
        </p:spPr>
      </p:pic>
      <p:sp>
        <p:nvSpPr>
          <p:cNvPr id="14" name="ZoneTexte 13">
            <a:extLst>
              <a:ext uri="{FF2B5EF4-FFF2-40B4-BE49-F238E27FC236}">
                <a16:creationId xmlns:a16="http://schemas.microsoft.com/office/drawing/2014/main" id="{92B37238-79CD-0E1C-D357-6C61BF7B0E06}"/>
              </a:ext>
            </a:extLst>
          </p:cNvPr>
          <p:cNvSpPr txBox="1"/>
          <p:nvPr userDrawn="1"/>
        </p:nvSpPr>
        <p:spPr>
          <a:xfrm>
            <a:off x="3114675" y="5793863"/>
            <a:ext cx="7256521" cy="800219"/>
          </a:xfrm>
          <a:prstGeom prst="rect">
            <a:avLst/>
          </a:prstGeom>
          <a:noFill/>
        </p:spPr>
        <p:txBody>
          <a:bodyPr wrap="square" rtlCol="0">
            <a:spAutoFit/>
          </a:bodyPr>
          <a:lstStyle/>
          <a:p>
            <a:pPr algn="just">
              <a:spcBef>
                <a:spcPts val="600"/>
              </a:spcBef>
              <a:spcAft>
                <a:spcPts val="600"/>
              </a:spcAft>
            </a:pPr>
            <a:r>
              <a:rPr lang="en-GB"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p:txBody>
      </p:sp>
      <p:pic>
        <p:nvPicPr>
          <p:cNvPr id="5" name="Image 4" descr="Une image contenant capture d’écran, cercle, conception, microphone&#10;&#10;Description générée automatiquement">
            <a:extLst>
              <a:ext uri="{FF2B5EF4-FFF2-40B4-BE49-F238E27FC236}">
                <a16:creationId xmlns:a16="http://schemas.microsoft.com/office/drawing/2014/main" id="{2BEBB0E4-BFAA-0601-1DAD-3DECAA6EFF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95472" y="885825"/>
            <a:ext cx="5353456" cy="2676728"/>
          </a:xfrm>
          <a:prstGeom prst="rect">
            <a:avLst/>
          </a:prstGeom>
        </p:spPr>
      </p:pic>
      <p:pic>
        <p:nvPicPr>
          <p:cNvPr id="13" name="Image 12" descr="Une image contenant texte, Police, Graphique, capture d’écran&#10;&#10;Description générée automatiquement">
            <a:extLst>
              <a:ext uri="{FF2B5EF4-FFF2-40B4-BE49-F238E27FC236}">
                <a16:creationId xmlns:a16="http://schemas.microsoft.com/office/drawing/2014/main" id="{77520F24-8CFB-E723-052F-F315420E714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04010" y="6340338"/>
            <a:ext cx="961433" cy="283474"/>
          </a:xfrm>
          <a:prstGeom prst="rect">
            <a:avLst/>
          </a:prstGeom>
        </p:spPr>
      </p:pic>
      <p:pic>
        <p:nvPicPr>
          <p:cNvPr id="3" name="Image 2" descr="Une image contenant texte, Police, capture d’écran, Graphique&#10;&#10;Description générée automatiquement">
            <a:extLst>
              <a:ext uri="{FF2B5EF4-FFF2-40B4-BE49-F238E27FC236}">
                <a16:creationId xmlns:a16="http://schemas.microsoft.com/office/drawing/2014/main" id="{FA3E5A16-3C78-2821-E2F7-AAB1987B0F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233" y="6048756"/>
            <a:ext cx="2065442" cy="433319"/>
          </a:xfrm>
          <a:prstGeom prst="rect">
            <a:avLst/>
          </a:prstGeom>
        </p:spPr>
      </p:pic>
    </p:spTree>
    <p:extLst>
      <p:ext uri="{BB962C8B-B14F-4D97-AF65-F5344CB8AC3E}">
        <p14:creationId xmlns:p14="http://schemas.microsoft.com/office/powerpoint/2010/main" val="179200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 slide">
    <p:spTree>
      <p:nvGrpSpPr>
        <p:cNvPr id="1" name=""/>
        <p:cNvGrpSpPr/>
        <p:nvPr/>
      </p:nvGrpSpPr>
      <p:grpSpPr>
        <a:xfrm>
          <a:off x="0" y="0"/>
          <a:ext cx="0" cy="0"/>
          <a:chOff x="0" y="0"/>
          <a:chExt cx="0" cy="0"/>
        </a:xfrm>
      </p:grpSpPr>
      <p:pic>
        <p:nvPicPr>
          <p:cNvPr id="14" name="Image 13" descr="Une image contenant ciel, Bleu électrique, Azure, bleu&#10;&#10;Description générée automatiquement">
            <a:extLst>
              <a:ext uri="{FF2B5EF4-FFF2-40B4-BE49-F238E27FC236}">
                <a16:creationId xmlns:a16="http://schemas.microsoft.com/office/drawing/2014/main" id="{CDAC803E-19C0-9AB5-0FA5-B17D96025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5" name="Groupe 14">
            <a:extLst>
              <a:ext uri="{FF2B5EF4-FFF2-40B4-BE49-F238E27FC236}">
                <a16:creationId xmlns:a16="http://schemas.microsoft.com/office/drawing/2014/main" id="{1B115A56-C931-6743-DAFA-F63EEA63D837}"/>
              </a:ext>
            </a:extLst>
          </p:cNvPr>
          <p:cNvGrpSpPr/>
          <p:nvPr userDrawn="1"/>
        </p:nvGrpSpPr>
        <p:grpSpPr>
          <a:xfrm>
            <a:off x="-2505178" y="-2068575"/>
            <a:ext cx="16797439" cy="10551063"/>
            <a:chOff x="-2505178" y="-2068575"/>
            <a:chExt cx="16797439" cy="10551063"/>
          </a:xfrm>
        </p:grpSpPr>
        <p:pic>
          <p:nvPicPr>
            <p:cNvPr id="16" name="Image 15" descr="Une image contenant motif, cercle, sphère, art&#10;&#10;Description générée automatiquement">
              <a:extLst>
                <a:ext uri="{FF2B5EF4-FFF2-40B4-BE49-F238E27FC236}">
                  <a16:creationId xmlns:a16="http://schemas.microsoft.com/office/drawing/2014/main" id="{7405CCA1-BE7B-6841-D319-ADB02319D16E}"/>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7" name="Image 16" descr="Une image contenant motif, cercle, sphère, art&#10;&#10;Description générée automatiquement">
              <a:extLst>
                <a:ext uri="{FF2B5EF4-FFF2-40B4-BE49-F238E27FC236}">
                  <a16:creationId xmlns:a16="http://schemas.microsoft.com/office/drawing/2014/main" id="{122333C4-E06B-3FF8-124E-40671A0499F7}"/>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pic>
        <p:nvPicPr>
          <p:cNvPr id="13" name="Image 12" descr="Une image contenant ciel, miroir, ciel bleu&#10;&#10;Description générée automatiquement">
            <a:extLst>
              <a:ext uri="{FF2B5EF4-FFF2-40B4-BE49-F238E27FC236}">
                <a16:creationId xmlns:a16="http://schemas.microsoft.com/office/drawing/2014/main" id="{DCEC316B-070B-67E0-1D8F-C5B12904AE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33799" y="1714500"/>
            <a:ext cx="4724400" cy="3429000"/>
          </a:xfrm>
          <a:prstGeom prst="rect">
            <a:avLst/>
          </a:prstGeom>
        </p:spPr>
      </p:pic>
      <p:sp>
        <p:nvSpPr>
          <p:cNvPr id="10" name="Titre 1">
            <a:extLst>
              <a:ext uri="{FF2B5EF4-FFF2-40B4-BE49-F238E27FC236}">
                <a16:creationId xmlns:a16="http://schemas.microsoft.com/office/drawing/2014/main" id="{EAB0FC24-0983-95E2-F17F-1D40A3A5B3C8}"/>
              </a:ext>
            </a:extLst>
          </p:cNvPr>
          <p:cNvSpPr>
            <a:spLocks noGrp="1"/>
          </p:cNvSpPr>
          <p:nvPr>
            <p:ph type="title" hasCustomPrompt="1"/>
          </p:nvPr>
        </p:nvSpPr>
        <p:spPr>
          <a:xfrm>
            <a:off x="4007065" y="2386211"/>
            <a:ext cx="4177871" cy="659556"/>
          </a:xfrm>
          <a:prstGeom prst="rect">
            <a:avLst/>
          </a:prstGeom>
        </p:spPr>
        <p:txBody>
          <a:bodyPr>
            <a:normAutofit/>
          </a:bodyPr>
          <a:lstStyle>
            <a:lvl1pPr algn="ctr">
              <a:defRPr lang="fr-FR" sz="3200" b="1" kern="1200" smtClean="0">
                <a:solidFill>
                  <a:schemeClr val="bg1"/>
                </a:solidFill>
                <a:latin typeface="+mj-lt"/>
                <a:ea typeface="+mj-ea"/>
                <a:cs typeface="+mj-cs"/>
              </a:defRPr>
            </a:lvl1pPr>
          </a:lstStyle>
          <a:p>
            <a:r>
              <a:rPr lang="fr-FR"/>
              <a:t>PART TITLE </a:t>
            </a:r>
          </a:p>
        </p:txBody>
      </p:sp>
      <p:sp>
        <p:nvSpPr>
          <p:cNvPr id="11" name="Espace réservé du contenu 2">
            <a:extLst>
              <a:ext uri="{FF2B5EF4-FFF2-40B4-BE49-F238E27FC236}">
                <a16:creationId xmlns:a16="http://schemas.microsoft.com/office/drawing/2014/main" id="{A0AE2021-B8A1-DEF8-E6D9-8E30B75FB990}"/>
              </a:ext>
            </a:extLst>
          </p:cNvPr>
          <p:cNvSpPr>
            <a:spLocks noGrp="1"/>
          </p:cNvSpPr>
          <p:nvPr>
            <p:ph idx="1" hasCustomPrompt="1"/>
          </p:nvPr>
        </p:nvSpPr>
        <p:spPr>
          <a:xfrm>
            <a:off x="4007064" y="3293909"/>
            <a:ext cx="4177871" cy="1355320"/>
          </a:xfrm>
          <a:prstGeom prst="rect">
            <a:avLst/>
          </a:prstGeom>
        </p:spPr>
        <p:txBody>
          <a:bodyPr>
            <a:normAutofit/>
          </a:bodyPr>
          <a:lstStyle>
            <a:lvl1pPr marL="0" indent="0" algn="ctr">
              <a:buClr>
                <a:schemeClr val="accent4">
                  <a:lumMod val="50000"/>
                </a:schemeClr>
              </a:buClr>
              <a:buNone/>
              <a:defRPr sz="2000">
                <a:solidFill>
                  <a:schemeClr val="bg1"/>
                </a:solidFill>
              </a:defRPr>
            </a:lvl1pPr>
            <a:lvl2pPr marL="457200" indent="0">
              <a:buClr>
                <a:schemeClr val="accent4">
                  <a:lumMod val="50000"/>
                </a:schemeClr>
              </a:buClr>
              <a:buNone/>
              <a:defRPr/>
            </a:lvl2pPr>
            <a:lvl3pPr marL="914400" indent="0">
              <a:buClr>
                <a:schemeClr val="accent4">
                  <a:lumMod val="50000"/>
                </a:schemeClr>
              </a:buClr>
              <a:buNone/>
              <a:defRPr/>
            </a:lvl3pPr>
            <a:lvl4pPr marL="1371600" indent="0">
              <a:buClr>
                <a:schemeClr val="accent4">
                  <a:lumMod val="50000"/>
                </a:schemeClr>
              </a:buClr>
              <a:buNone/>
              <a:defRPr/>
            </a:lvl4pPr>
            <a:lvl5pPr marL="1828800" indent="0">
              <a:buClr>
                <a:schemeClr val="accent4">
                  <a:lumMod val="50000"/>
                </a:schemeClr>
              </a:buClr>
              <a:buNone/>
              <a:defRPr/>
            </a:lvl5pPr>
          </a:lstStyle>
          <a:p>
            <a:pPr lvl="0"/>
            <a:r>
              <a:rPr lang="fr-FR"/>
              <a:t>Agenda for </a:t>
            </a:r>
            <a:r>
              <a:rPr lang="fr-FR" err="1"/>
              <a:t>that</a:t>
            </a:r>
            <a:r>
              <a:rPr lang="fr-FR"/>
              <a:t> part</a:t>
            </a:r>
          </a:p>
        </p:txBody>
      </p:sp>
      <p:pic>
        <p:nvPicPr>
          <p:cNvPr id="2" name="Image 1" descr="Une image contenant texte, Police, Graphique, capture d’écran&#10;&#10;Description générée automatiquement">
            <a:extLst>
              <a:ext uri="{FF2B5EF4-FFF2-40B4-BE49-F238E27FC236}">
                <a16:creationId xmlns:a16="http://schemas.microsoft.com/office/drawing/2014/main" id="{3A235002-AA94-30FA-8FE8-41E37BAA3A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21634" y="6077591"/>
            <a:ext cx="940805" cy="277392"/>
          </a:xfrm>
          <a:prstGeom prst="rect">
            <a:avLst/>
          </a:prstGeom>
        </p:spPr>
      </p:pic>
      <p:pic>
        <p:nvPicPr>
          <p:cNvPr id="3" name="Image 2" descr="Une image contenant capture d’écran, cercle, conception, microphone&#10;&#10;Description générée automatiquement">
            <a:extLst>
              <a:ext uri="{FF2B5EF4-FFF2-40B4-BE49-F238E27FC236}">
                <a16:creationId xmlns:a16="http://schemas.microsoft.com/office/drawing/2014/main" id="{362DC526-8FB3-F454-A166-C7341FBB616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95342" y="5613374"/>
            <a:ext cx="2443842" cy="1221921"/>
          </a:xfrm>
          <a:prstGeom prst="rect">
            <a:avLst/>
          </a:prstGeom>
        </p:spPr>
      </p:pic>
      <p:pic>
        <p:nvPicPr>
          <p:cNvPr id="4" name="Image 3" descr="Une image contenant texte, Police, capture d’écran, Graphique&#10;&#10;Description générée automatiquement">
            <a:extLst>
              <a:ext uri="{FF2B5EF4-FFF2-40B4-BE49-F238E27FC236}">
                <a16:creationId xmlns:a16="http://schemas.microsoft.com/office/drawing/2014/main" id="{62F9D209-CD74-2A06-3D10-2BECF5136FD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4637" y="6002541"/>
            <a:ext cx="2037672" cy="427493"/>
          </a:xfrm>
          <a:prstGeom prst="rect">
            <a:avLst/>
          </a:prstGeom>
        </p:spPr>
      </p:pic>
    </p:spTree>
    <p:extLst>
      <p:ext uri="{BB962C8B-B14F-4D97-AF65-F5344CB8AC3E}">
        <p14:creationId xmlns:p14="http://schemas.microsoft.com/office/powerpoint/2010/main" val="3072418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Content page">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iel, Bleu électrique, Azure, bleu&#10;&#10;Description générée automatiquement">
            <a:extLst>
              <a:ext uri="{FF2B5EF4-FFF2-40B4-BE49-F238E27FC236}">
                <a16:creationId xmlns:a16="http://schemas.microsoft.com/office/drawing/2014/main" id="{A87968A1-24B2-6AA5-9F7A-A702DCADE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7" name="Rectangle 16">
            <a:extLst>
              <a:ext uri="{FF2B5EF4-FFF2-40B4-BE49-F238E27FC236}">
                <a16:creationId xmlns:a16="http://schemas.microsoft.com/office/drawing/2014/main" id="{3D91E4F2-6AD8-13A7-2BC3-A8ABB8F7D726}"/>
              </a:ext>
            </a:extLst>
          </p:cNvPr>
          <p:cNvSpPr/>
          <p:nvPr userDrawn="1"/>
        </p:nvSpPr>
        <p:spPr>
          <a:xfrm flipH="1">
            <a:off x="730092" y="618649"/>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260801CC-9FC9-AE99-48F0-C348A9F35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grpSp>
        <p:nvGrpSpPr>
          <p:cNvPr id="6" name="Groupe 5">
            <a:extLst>
              <a:ext uri="{FF2B5EF4-FFF2-40B4-BE49-F238E27FC236}">
                <a16:creationId xmlns:a16="http://schemas.microsoft.com/office/drawing/2014/main" id="{E24FED2E-6EDD-FBD9-AB66-B1418BCF21BB}"/>
              </a:ext>
            </a:extLst>
          </p:cNvPr>
          <p:cNvGrpSpPr/>
          <p:nvPr userDrawn="1"/>
        </p:nvGrpSpPr>
        <p:grpSpPr>
          <a:xfrm>
            <a:off x="-2505178" y="-2068575"/>
            <a:ext cx="16797439" cy="10551063"/>
            <a:chOff x="-2505178" y="-2068575"/>
            <a:chExt cx="16797439" cy="10551063"/>
          </a:xfrm>
        </p:grpSpPr>
        <p:pic>
          <p:nvPicPr>
            <p:cNvPr id="4" name="Image 3" descr="Une image contenant motif, cercle, sphère, art&#10;&#10;Description générée automatiquement">
              <a:extLst>
                <a:ext uri="{FF2B5EF4-FFF2-40B4-BE49-F238E27FC236}">
                  <a16:creationId xmlns:a16="http://schemas.microsoft.com/office/drawing/2014/main" id="{03940939-8C75-10BC-F4F9-F254CE224103}"/>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5" name="Image 4" descr="Une image contenant motif, cercle, sphère, art&#10;&#10;Description générée automatiquement">
              <a:extLst>
                <a:ext uri="{FF2B5EF4-FFF2-40B4-BE49-F238E27FC236}">
                  <a16:creationId xmlns:a16="http://schemas.microsoft.com/office/drawing/2014/main" id="{5581E36E-D75E-F7EC-E5AD-EA9750EEDEAC}"/>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14" name="Rectangle : coins arrondis 13">
            <a:extLst>
              <a:ext uri="{FF2B5EF4-FFF2-40B4-BE49-F238E27FC236}">
                <a16:creationId xmlns:a16="http://schemas.microsoft.com/office/drawing/2014/main" id="{E6E9CC52-2EEF-D541-25CF-8288336F6F5F}"/>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Titre 1">
            <a:extLst>
              <a:ext uri="{FF2B5EF4-FFF2-40B4-BE49-F238E27FC236}">
                <a16:creationId xmlns:a16="http://schemas.microsoft.com/office/drawing/2014/main" id="{49195885-B5A9-5E19-7B9A-F22AD4358D4D}"/>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a:t>TITLE</a:t>
            </a:r>
          </a:p>
        </p:txBody>
      </p:sp>
      <p:sp>
        <p:nvSpPr>
          <p:cNvPr id="16" name="Espace réservé du contenu 2">
            <a:extLst>
              <a:ext uri="{FF2B5EF4-FFF2-40B4-BE49-F238E27FC236}">
                <a16:creationId xmlns:a16="http://schemas.microsoft.com/office/drawing/2014/main" id="{002DBFB8-6820-753A-D174-A95CFFDAF717}"/>
              </a:ext>
            </a:extLst>
          </p:cNvPr>
          <p:cNvSpPr>
            <a:spLocks noGrp="1"/>
          </p:cNvSpPr>
          <p:nvPr>
            <p:ph idx="1" hasCustomPrompt="1"/>
          </p:nvPr>
        </p:nvSpPr>
        <p:spPr>
          <a:xfrm>
            <a:off x="838200" y="1335314"/>
            <a:ext cx="10515600" cy="4905829"/>
          </a:xfrm>
          <a:prstGeom prst="rect">
            <a:avLst/>
          </a:prstGeom>
        </p:spPr>
        <p:txBody>
          <a:bodyPr/>
          <a:lstStyle>
            <a:lvl1pPr>
              <a:buClr>
                <a:schemeClr val="accent5"/>
              </a:buClr>
              <a:defRPr sz="2400"/>
            </a:lvl1pPr>
            <a:lvl2pPr>
              <a:buClr>
                <a:schemeClr val="accent5"/>
              </a:buClr>
              <a:defRPr sz="2000"/>
            </a:lvl2pPr>
            <a:lvl3pPr>
              <a:buClr>
                <a:schemeClr val="accent5"/>
              </a:buClr>
              <a:defRPr sz="1800"/>
            </a:lvl3pPr>
            <a:lvl4pPr>
              <a:buClr>
                <a:schemeClr val="accent5"/>
              </a:buClr>
              <a:defRPr sz="1600"/>
            </a:lvl4pPr>
            <a:lvl5pPr>
              <a:buClr>
                <a:schemeClr val="accent5"/>
              </a:buClr>
              <a:defRPr sz="1600"/>
            </a:lvl5pPr>
          </a:lstStyle>
          <a:p>
            <a:pPr lvl="0"/>
            <a:r>
              <a:rPr lang="en-US"/>
              <a:t>Click to change the text</a:t>
            </a:r>
          </a:p>
          <a:p>
            <a:pPr lvl="1"/>
            <a:r>
              <a:rPr lang="en-US"/>
              <a:t>Second level</a:t>
            </a:r>
          </a:p>
          <a:p>
            <a:pPr lvl="2"/>
            <a:r>
              <a:rPr lang="en-US"/>
              <a:t>Third level</a:t>
            </a:r>
          </a:p>
          <a:p>
            <a:pPr lvl="3"/>
            <a:r>
              <a:rPr lang="en-US"/>
              <a:t>Fourth level</a:t>
            </a:r>
          </a:p>
          <a:p>
            <a:pPr lvl="4"/>
            <a:r>
              <a:rPr lang="en-US"/>
              <a:t>Fifth level</a:t>
            </a: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AC5FCCBD-8FEE-83BA-FE20-D901172FD0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192" y="5920295"/>
            <a:ext cx="1523437" cy="761719"/>
          </a:xfrm>
          <a:prstGeom prst="rect">
            <a:avLst/>
          </a:prstGeom>
        </p:spPr>
      </p:pic>
    </p:spTree>
    <p:extLst>
      <p:ext uri="{BB962C8B-B14F-4D97-AF65-F5344CB8AC3E}">
        <p14:creationId xmlns:p14="http://schemas.microsoft.com/office/powerpoint/2010/main" val="3372298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9" name="Image 8" descr="Une image contenant ciel, Bleu électrique, Azure, bleu&#10;&#10;Description générée automatiquement">
            <a:extLst>
              <a:ext uri="{FF2B5EF4-FFF2-40B4-BE49-F238E27FC236}">
                <a16:creationId xmlns:a16="http://schemas.microsoft.com/office/drawing/2014/main" id="{7376C5B1-7F2B-9B62-7974-40CA80A7E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0" name="Groupe 9">
            <a:extLst>
              <a:ext uri="{FF2B5EF4-FFF2-40B4-BE49-F238E27FC236}">
                <a16:creationId xmlns:a16="http://schemas.microsoft.com/office/drawing/2014/main" id="{61B8B2B6-B75B-269A-B38B-48CDBA5EAD55}"/>
              </a:ext>
            </a:extLst>
          </p:cNvPr>
          <p:cNvGrpSpPr/>
          <p:nvPr userDrawn="1"/>
        </p:nvGrpSpPr>
        <p:grpSpPr>
          <a:xfrm>
            <a:off x="-2505178" y="-2068575"/>
            <a:ext cx="16797439" cy="10551063"/>
            <a:chOff x="-2505178" y="-2068575"/>
            <a:chExt cx="16797439" cy="10551063"/>
          </a:xfrm>
        </p:grpSpPr>
        <p:pic>
          <p:nvPicPr>
            <p:cNvPr id="11" name="Image 10" descr="Une image contenant motif, cercle, sphère, art&#10;&#10;Description générée automatiquement">
              <a:extLst>
                <a:ext uri="{FF2B5EF4-FFF2-40B4-BE49-F238E27FC236}">
                  <a16:creationId xmlns:a16="http://schemas.microsoft.com/office/drawing/2014/main" id="{C31FC573-3AC2-BB44-DED0-D0AA02AD370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214E8417-A83C-186C-8651-6684F8375F8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9E2424E3-CAAE-EE58-5A95-3C1F8D20BC94}"/>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z</a:t>
            </a:r>
          </a:p>
        </p:txBody>
      </p:sp>
      <p:sp>
        <p:nvSpPr>
          <p:cNvPr id="5" name="Titre 1">
            <a:extLst>
              <a:ext uri="{FF2B5EF4-FFF2-40B4-BE49-F238E27FC236}">
                <a16:creationId xmlns:a16="http://schemas.microsoft.com/office/drawing/2014/main" id="{4C69DE5A-639A-13C7-EB1D-2C0E75F9515F}"/>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a:t>TITLE</a:t>
            </a:r>
          </a:p>
        </p:txBody>
      </p:sp>
      <p:sp>
        <p:nvSpPr>
          <p:cNvPr id="6" name="Rectangle 5">
            <a:extLst>
              <a:ext uri="{FF2B5EF4-FFF2-40B4-BE49-F238E27FC236}">
                <a16:creationId xmlns:a16="http://schemas.microsoft.com/office/drawing/2014/main" id="{7F67A98F-5F98-5AC8-EF11-5E477E7EF138}"/>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F44EDBB0-8EAC-50A3-89D2-F8D2EECE5660}"/>
              </a:ext>
            </a:extLst>
          </p:cNvPr>
          <p:cNvSpPr>
            <a:spLocks noGrp="1"/>
          </p:cNvSpPr>
          <p:nvPr>
            <p:ph type="body" sz="half" idx="2" hasCustomPrompt="1"/>
          </p:nvPr>
        </p:nvSpPr>
        <p:spPr>
          <a:xfrm>
            <a:off x="839788" y="1380931"/>
            <a:ext cx="5140098" cy="48602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change the text</a:t>
            </a:r>
          </a:p>
        </p:txBody>
      </p:sp>
      <p:sp>
        <p:nvSpPr>
          <p:cNvPr id="8" name="Espace réservé pour une image  2">
            <a:extLst>
              <a:ext uri="{FF2B5EF4-FFF2-40B4-BE49-F238E27FC236}">
                <a16:creationId xmlns:a16="http://schemas.microsoft.com/office/drawing/2014/main" id="{322AFD4E-980D-7816-2D82-A2AEE412B164}"/>
              </a:ext>
            </a:extLst>
          </p:cNvPr>
          <p:cNvSpPr>
            <a:spLocks noGrp="1"/>
          </p:cNvSpPr>
          <p:nvPr>
            <p:ph type="pic" idx="1"/>
          </p:nvPr>
        </p:nvSpPr>
        <p:spPr>
          <a:xfrm>
            <a:off x="6212116" y="1380931"/>
            <a:ext cx="5143272" cy="48602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r-FR"/>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2A3C0899-6B4B-647C-DC0D-D2B551DBB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355339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ontent - media content">
    <p:spTree>
      <p:nvGrpSpPr>
        <p:cNvPr id="1" name=""/>
        <p:cNvGrpSpPr/>
        <p:nvPr/>
      </p:nvGrpSpPr>
      <p:grpSpPr>
        <a:xfrm>
          <a:off x="0" y="0"/>
          <a:ext cx="0" cy="0"/>
          <a:chOff x="0" y="0"/>
          <a:chExt cx="0" cy="0"/>
        </a:xfrm>
      </p:grpSpPr>
      <p:pic>
        <p:nvPicPr>
          <p:cNvPr id="9" name="Image 8" descr="Une image contenant ciel, Bleu électrique, Azure, bleu&#10;&#10;Description générée automatiquement">
            <a:extLst>
              <a:ext uri="{FF2B5EF4-FFF2-40B4-BE49-F238E27FC236}">
                <a16:creationId xmlns:a16="http://schemas.microsoft.com/office/drawing/2014/main" id="{BC00356C-BD39-330B-2C28-966DA3A64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0" name="Groupe 9">
            <a:extLst>
              <a:ext uri="{FF2B5EF4-FFF2-40B4-BE49-F238E27FC236}">
                <a16:creationId xmlns:a16="http://schemas.microsoft.com/office/drawing/2014/main" id="{814CC118-110A-4A4E-A761-0C54584524EC}"/>
              </a:ext>
            </a:extLst>
          </p:cNvPr>
          <p:cNvGrpSpPr/>
          <p:nvPr userDrawn="1"/>
        </p:nvGrpSpPr>
        <p:grpSpPr>
          <a:xfrm>
            <a:off x="-2505178" y="-2068575"/>
            <a:ext cx="16797439" cy="10551063"/>
            <a:chOff x="-2505178" y="-2068575"/>
            <a:chExt cx="16797439" cy="10551063"/>
          </a:xfrm>
        </p:grpSpPr>
        <p:pic>
          <p:nvPicPr>
            <p:cNvPr id="11" name="Image 10" descr="Une image contenant motif, cercle, sphère, art&#10;&#10;Description générée automatiquement">
              <a:extLst>
                <a:ext uri="{FF2B5EF4-FFF2-40B4-BE49-F238E27FC236}">
                  <a16:creationId xmlns:a16="http://schemas.microsoft.com/office/drawing/2014/main" id="{87090E42-1717-41E8-D655-B3E5FD6ED086}"/>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CFFCCF69-534E-8AD0-CF56-A795404C9A76}"/>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z</a:t>
            </a:r>
          </a:p>
        </p:txBody>
      </p:sp>
      <p:sp>
        <p:nvSpPr>
          <p:cNvPr id="5" name="Titre 1">
            <a:extLst>
              <a:ext uri="{FF2B5EF4-FFF2-40B4-BE49-F238E27FC236}">
                <a16:creationId xmlns:a16="http://schemas.microsoft.com/office/drawing/2014/main" id="{6391D8EA-18A5-C94A-1225-D2B4339AAF81}"/>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a:t>TITLE</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6CAB7821-F8AC-A420-8740-97CD61E3B0FF}"/>
              </a:ext>
            </a:extLst>
          </p:cNvPr>
          <p:cNvSpPr>
            <a:spLocks noGrp="1"/>
          </p:cNvSpPr>
          <p:nvPr>
            <p:ph type="body" sz="half" idx="2"/>
          </p:nvPr>
        </p:nvSpPr>
        <p:spPr>
          <a:xfrm>
            <a:off x="839788" y="1390261"/>
            <a:ext cx="5140098" cy="48508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8" name="Espace réservé du contenu 2">
            <a:extLst>
              <a:ext uri="{FF2B5EF4-FFF2-40B4-BE49-F238E27FC236}">
                <a16:creationId xmlns:a16="http://schemas.microsoft.com/office/drawing/2014/main" id="{4EF6817A-0D9E-D3D0-EA21-C81639DEEFD3}"/>
              </a:ext>
            </a:extLst>
          </p:cNvPr>
          <p:cNvSpPr>
            <a:spLocks noGrp="1"/>
          </p:cNvSpPr>
          <p:nvPr>
            <p:ph idx="1" hasCustomPrompt="1"/>
          </p:nvPr>
        </p:nvSpPr>
        <p:spPr>
          <a:xfrm>
            <a:off x="6254659" y="1390261"/>
            <a:ext cx="5097553" cy="4850882"/>
          </a:xfrm>
          <a:prstGeom prst="rect">
            <a:avLst/>
          </a:prstGeom>
        </p:spPr>
        <p:txBody>
          <a:bodyPr>
            <a:normAutofit/>
          </a:bodyPr>
          <a:lstStyle>
            <a:lvl1pPr>
              <a:buClr>
                <a:schemeClr val="accent5"/>
              </a:buClr>
              <a:defRPr sz="2400"/>
            </a:lvl1pPr>
            <a:lvl2pPr>
              <a:buClr>
                <a:schemeClr val="accent5"/>
              </a:buClr>
              <a:defRPr sz="2000"/>
            </a:lvl2pPr>
            <a:lvl3pPr>
              <a:buClr>
                <a:schemeClr val="accent5"/>
              </a:buClr>
              <a:defRPr sz="1800"/>
            </a:lvl3pPr>
            <a:lvl4pPr>
              <a:buClr>
                <a:schemeClr val="accent5"/>
              </a:buClr>
              <a:defRPr sz="1600"/>
            </a:lvl4pPr>
            <a:lvl5pPr>
              <a:buClr>
                <a:schemeClr val="accent5"/>
              </a:buClr>
              <a:defRPr sz="1600"/>
            </a:lvl5pPr>
            <a:lvl6pPr>
              <a:defRPr sz="2000"/>
            </a:lvl6pPr>
            <a:lvl7pPr>
              <a:defRPr sz="2000"/>
            </a:lvl7pPr>
            <a:lvl8pPr>
              <a:defRPr sz="2000"/>
            </a:lvl8pPr>
            <a:lvl9pPr>
              <a:defRPr sz="2000"/>
            </a:lvl9pPr>
          </a:lstStyle>
          <a:p>
            <a:pPr lvl="0"/>
            <a:r>
              <a:rPr lang="en-US"/>
              <a:t>Click to change the text</a:t>
            </a:r>
          </a:p>
          <a:p>
            <a:pPr lvl="1"/>
            <a:r>
              <a:rPr lang="en-US"/>
              <a:t>Second level</a:t>
            </a:r>
          </a:p>
          <a:p>
            <a:pPr lvl="2"/>
            <a:r>
              <a:rPr lang="en-US"/>
              <a:t>Third level</a:t>
            </a:r>
          </a:p>
          <a:p>
            <a:pPr lvl="3"/>
            <a:r>
              <a:rPr lang="en-US"/>
              <a:t>Fourth level</a:t>
            </a:r>
          </a:p>
          <a:p>
            <a:pPr lvl="4"/>
            <a:r>
              <a:rPr lang="en-US"/>
              <a:t>Fifth level</a:t>
            </a:r>
            <a:endParaRPr lang="fr-FR"/>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469912A6-06A8-8594-1A61-AF14F88D80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2616785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z</a:t>
            </a:r>
          </a:p>
        </p:txBody>
      </p:sp>
      <p:sp>
        <p:nvSpPr>
          <p:cNvPr id="5" name="Titre 1">
            <a:extLst>
              <a:ext uri="{FF2B5EF4-FFF2-40B4-BE49-F238E27FC236}">
                <a16:creationId xmlns:a16="http://schemas.microsoft.com/office/drawing/2014/main" id="{6391D8EA-18A5-C94A-1225-D2B4339AAF81}"/>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a:t>CROSSEU TIMELINE</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me 1">
            <a:extLst>
              <a:ext uri="{FF2B5EF4-FFF2-40B4-BE49-F238E27FC236}">
                <a16:creationId xmlns:a16="http://schemas.microsoft.com/office/drawing/2014/main" id="{78E60F4B-818F-75A1-C169-613829B7F65E}"/>
              </a:ext>
            </a:extLst>
          </p:cNvPr>
          <p:cNvGraphicFramePr/>
          <p:nvPr userDrawn="1">
            <p:extLst>
              <p:ext uri="{D42A27DB-BD31-4B8C-83A1-F6EECF244321}">
                <p14:modId xmlns:p14="http://schemas.microsoft.com/office/powerpoint/2010/main" val="1728875924"/>
              </p:ext>
            </p:extLst>
          </p:nvPr>
        </p:nvGraphicFramePr>
        <p:xfrm>
          <a:off x="838201" y="1799340"/>
          <a:ext cx="10515599" cy="3975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828198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z</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
        <p:nvSpPr>
          <p:cNvPr id="3" name="ZoneTexte 2">
            <a:extLst>
              <a:ext uri="{FF2B5EF4-FFF2-40B4-BE49-F238E27FC236}">
                <a16:creationId xmlns:a16="http://schemas.microsoft.com/office/drawing/2014/main" id="{C476CD09-94F0-7E29-CDA3-1FDB3B595FEC}"/>
              </a:ext>
            </a:extLst>
          </p:cNvPr>
          <p:cNvSpPr txBox="1"/>
          <p:nvPr userDrawn="1"/>
        </p:nvSpPr>
        <p:spPr>
          <a:xfrm>
            <a:off x="936436" y="667988"/>
            <a:ext cx="9914212" cy="646331"/>
          </a:xfrm>
          <a:prstGeom prst="rect">
            <a:avLst/>
          </a:prstGeom>
          <a:noFill/>
        </p:spPr>
        <p:txBody>
          <a:bodyPr wrap="square" rtlCol="0">
            <a:spAutoFit/>
          </a:bodyPr>
          <a:lstStyle/>
          <a:p>
            <a:pPr algn="just">
              <a:spcBef>
                <a:spcPts val="600"/>
              </a:spcBef>
              <a:spcAft>
                <a:spcPts val="600"/>
              </a:spcAft>
            </a:pPr>
            <a:r>
              <a:rPr lang="fr-FR" sz="3600" b="1" err="1">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rPr>
              <a:t>Partners</a:t>
            </a:r>
            <a:endParaRPr lang="fr-FR" sz="3600" b="1">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endParaRPr>
          </a:p>
        </p:txBody>
      </p:sp>
      <p:pic>
        <p:nvPicPr>
          <p:cNvPr id="5" name="Image 4" descr="Une image contenant Graphique, graphisme, Police, conception&#10;&#10;Description générée automatiquement">
            <a:extLst>
              <a:ext uri="{FF2B5EF4-FFF2-40B4-BE49-F238E27FC236}">
                <a16:creationId xmlns:a16="http://schemas.microsoft.com/office/drawing/2014/main" id="{441CF369-5FE2-30BE-B18F-521FDF31C1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28011" y="4622869"/>
            <a:ext cx="1766662" cy="1230828"/>
          </a:xfrm>
          <a:prstGeom prst="rect">
            <a:avLst/>
          </a:prstGeom>
        </p:spPr>
      </p:pic>
      <p:pic>
        <p:nvPicPr>
          <p:cNvPr id="13" name="Image 12" descr="Une image contenant Graphique, Police, rouge, conception&#10;&#10;Description générée automatiquement">
            <a:extLst>
              <a:ext uri="{FF2B5EF4-FFF2-40B4-BE49-F238E27FC236}">
                <a16:creationId xmlns:a16="http://schemas.microsoft.com/office/drawing/2014/main" id="{1617D3D1-4E55-6FE4-06AF-CA400336E0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251445" y="4712493"/>
            <a:ext cx="656569" cy="957763"/>
          </a:xfrm>
          <a:prstGeom prst="rect">
            <a:avLst/>
          </a:prstGeom>
        </p:spPr>
      </p:pic>
      <p:pic>
        <p:nvPicPr>
          <p:cNvPr id="15" name="Image 14" descr="Une image contenant texte, Police, Graphique, logo&#10;&#10;Description générée automatiquement">
            <a:extLst>
              <a:ext uri="{FF2B5EF4-FFF2-40B4-BE49-F238E27FC236}">
                <a16:creationId xmlns:a16="http://schemas.microsoft.com/office/drawing/2014/main" id="{74AC275B-242F-4C79-E1D6-5152D7E8EF62}"/>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46512"/>
          <a:stretch/>
        </p:blipFill>
        <p:spPr>
          <a:xfrm>
            <a:off x="4208069" y="2270047"/>
            <a:ext cx="1226087" cy="657651"/>
          </a:xfrm>
          <a:prstGeom prst="rect">
            <a:avLst/>
          </a:prstGeom>
        </p:spPr>
      </p:pic>
      <p:pic>
        <p:nvPicPr>
          <p:cNvPr id="19" name="Image 18" descr="Une image contenant Graphique, logo, symbole, Police&#10;&#10;Description générée automatiquement">
            <a:extLst>
              <a:ext uri="{FF2B5EF4-FFF2-40B4-BE49-F238E27FC236}">
                <a16:creationId xmlns:a16="http://schemas.microsoft.com/office/drawing/2014/main" id="{605C9259-5D2F-ED5A-0CB2-76BB777ACD5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1642" y="2156033"/>
            <a:ext cx="2659232" cy="921368"/>
          </a:xfrm>
          <a:prstGeom prst="rect">
            <a:avLst/>
          </a:prstGeom>
        </p:spPr>
      </p:pic>
      <p:pic>
        <p:nvPicPr>
          <p:cNvPr id="12" name="Image 11" descr="Une image contenant texte, Police, logo, symbole&#10;&#10;Description générée automatiquement">
            <a:extLst>
              <a:ext uri="{FF2B5EF4-FFF2-40B4-BE49-F238E27FC236}">
                <a16:creationId xmlns:a16="http://schemas.microsoft.com/office/drawing/2014/main" id="{1004E32B-4882-62B7-79C2-F07384E3550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796336" y="2362033"/>
            <a:ext cx="2834785" cy="646331"/>
          </a:xfrm>
          <a:prstGeom prst="rect">
            <a:avLst/>
          </a:prstGeom>
        </p:spPr>
      </p:pic>
      <p:pic>
        <p:nvPicPr>
          <p:cNvPr id="16" name="Image 15" descr="Une image contenant logo, symbole, Police, Graphique&#10;&#10;Description générée automatiquement">
            <a:extLst>
              <a:ext uri="{FF2B5EF4-FFF2-40B4-BE49-F238E27FC236}">
                <a16:creationId xmlns:a16="http://schemas.microsoft.com/office/drawing/2014/main" id="{342FF5FE-89F3-270D-C586-8B31640CC8A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1642" y="3555846"/>
            <a:ext cx="1924377" cy="646331"/>
          </a:xfrm>
          <a:prstGeom prst="rect">
            <a:avLst/>
          </a:prstGeom>
        </p:spPr>
      </p:pic>
      <p:pic>
        <p:nvPicPr>
          <p:cNvPr id="20" name="Image 19" descr="Une image contenant texte, Police, blanc, typographie&#10;&#10;Description générée automatiquement">
            <a:extLst>
              <a:ext uri="{FF2B5EF4-FFF2-40B4-BE49-F238E27FC236}">
                <a16:creationId xmlns:a16="http://schemas.microsoft.com/office/drawing/2014/main" id="{41600109-F312-9E61-9781-558355EB3DE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31505" y="4799239"/>
            <a:ext cx="2551754" cy="837897"/>
          </a:xfrm>
          <a:prstGeom prst="rect">
            <a:avLst/>
          </a:prstGeom>
        </p:spPr>
      </p:pic>
      <p:pic>
        <p:nvPicPr>
          <p:cNvPr id="33" name="Image 32" descr="Une image contenant logo, Police, Graphique, cercle&#10;&#10;Description générée automatiquement">
            <a:extLst>
              <a:ext uri="{FF2B5EF4-FFF2-40B4-BE49-F238E27FC236}">
                <a16:creationId xmlns:a16="http://schemas.microsoft.com/office/drawing/2014/main" id="{52D7D3B4-5E9E-6405-B4FE-4BD926708018}"/>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51074" y="4614137"/>
            <a:ext cx="1023000" cy="1023000"/>
          </a:xfrm>
          <a:prstGeom prst="rect">
            <a:avLst/>
          </a:prstGeom>
        </p:spPr>
      </p:pic>
      <p:pic>
        <p:nvPicPr>
          <p:cNvPr id="35" name="Image 34" descr="Une image contenant Graphique, Police, graphisme, conception&#10;&#10;Description générée automatiquement">
            <a:extLst>
              <a:ext uri="{FF2B5EF4-FFF2-40B4-BE49-F238E27FC236}">
                <a16:creationId xmlns:a16="http://schemas.microsoft.com/office/drawing/2014/main" id="{4CE33D59-274C-B8DF-0CF9-BFEBCEA2C0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388527" y="3632894"/>
            <a:ext cx="1790634" cy="761719"/>
          </a:xfrm>
          <a:prstGeom prst="rect">
            <a:avLst/>
          </a:prstGeom>
        </p:spPr>
      </p:pic>
      <p:pic>
        <p:nvPicPr>
          <p:cNvPr id="37" name="Image 36" descr="Une image contenant Graphique, Police, clipart, logo&#10;&#10;Description générée automatiquement">
            <a:extLst>
              <a:ext uri="{FF2B5EF4-FFF2-40B4-BE49-F238E27FC236}">
                <a16:creationId xmlns:a16="http://schemas.microsoft.com/office/drawing/2014/main" id="{811F0F6F-6B3A-DD00-36CB-5448B18AE2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736959" y="3460748"/>
            <a:ext cx="1218695" cy="956843"/>
          </a:xfrm>
          <a:prstGeom prst="rect">
            <a:avLst/>
          </a:prstGeom>
        </p:spPr>
      </p:pic>
      <p:pic>
        <p:nvPicPr>
          <p:cNvPr id="39" name="Image 38" descr="Une image contenant Police, logo, texte, Graphique&#10;&#10;Description générée automatiquement">
            <a:extLst>
              <a:ext uri="{FF2B5EF4-FFF2-40B4-BE49-F238E27FC236}">
                <a16:creationId xmlns:a16="http://schemas.microsoft.com/office/drawing/2014/main" id="{AB281210-10E0-DE0C-7029-61B26E87F8E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276060" y="3455265"/>
            <a:ext cx="1827659" cy="1022150"/>
          </a:xfrm>
          <a:prstGeom prst="rect">
            <a:avLst/>
          </a:prstGeom>
        </p:spPr>
      </p:pic>
      <p:pic>
        <p:nvPicPr>
          <p:cNvPr id="41" name="Image 40" descr="Une image contenant texte, Police, logo, Graphique&#10;&#10;Description générée automatiquement">
            <a:extLst>
              <a:ext uri="{FF2B5EF4-FFF2-40B4-BE49-F238E27FC236}">
                <a16:creationId xmlns:a16="http://schemas.microsoft.com/office/drawing/2014/main" id="{C0A2E924-BA83-5787-47CF-823AC05564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02516" y="3531344"/>
            <a:ext cx="1905000" cy="809625"/>
          </a:xfrm>
          <a:prstGeom prst="rect">
            <a:avLst/>
          </a:prstGeom>
        </p:spPr>
      </p:pic>
      <p:pic>
        <p:nvPicPr>
          <p:cNvPr id="43" name="Image 42" descr="Une image contenant texte, Police, ampoule, logo&#10;&#10;Description générée automatiquement">
            <a:extLst>
              <a:ext uri="{FF2B5EF4-FFF2-40B4-BE49-F238E27FC236}">
                <a16:creationId xmlns:a16="http://schemas.microsoft.com/office/drawing/2014/main" id="{9BBFCDB2-C0C6-01D3-2AD8-49A36B1EB27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277761" y="4811407"/>
            <a:ext cx="1712839" cy="730811"/>
          </a:xfrm>
          <a:prstGeom prst="rect">
            <a:avLst/>
          </a:prstGeom>
        </p:spPr>
      </p:pic>
      <p:pic>
        <p:nvPicPr>
          <p:cNvPr id="45" name="Image 44" descr="Une image contenant Graphique, logo, Police, graphisme&#10;&#10;Description générée automatiquement">
            <a:extLst>
              <a:ext uri="{FF2B5EF4-FFF2-40B4-BE49-F238E27FC236}">
                <a16:creationId xmlns:a16="http://schemas.microsoft.com/office/drawing/2014/main" id="{F36721AA-AF0A-020C-B758-A413835C8B5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121351" y="2201636"/>
            <a:ext cx="2359827" cy="794475"/>
          </a:xfrm>
          <a:prstGeom prst="rect">
            <a:avLst/>
          </a:prstGeom>
        </p:spPr>
      </p:pic>
      <p:pic>
        <p:nvPicPr>
          <p:cNvPr id="14" name="Image 13" descr="Une image contenant Police, texte, Graphique, capture d’écran&#10;&#10;Description générée automatiquement">
            <a:extLst>
              <a:ext uri="{FF2B5EF4-FFF2-40B4-BE49-F238E27FC236}">
                <a16:creationId xmlns:a16="http://schemas.microsoft.com/office/drawing/2014/main" id="{A1BD87B9-DA7E-1117-EF73-5D69364851A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367971" y="4924316"/>
            <a:ext cx="2019135" cy="595333"/>
          </a:xfrm>
          <a:prstGeom prst="rect">
            <a:avLst/>
          </a:prstGeom>
        </p:spPr>
      </p:pic>
    </p:spTree>
    <p:extLst>
      <p:ext uri="{BB962C8B-B14F-4D97-AF65-F5344CB8AC3E}">
        <p14:creationId xmlns:p14="http://schemas.microsoft.com/office/powerpoint/2010/main" val="1445824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lamer">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z</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
        <p:nvSpPr>
          <p:cNvPr id="3" name="ZoneTexte 2">
            <a:extLst>
              <a:ext uri="{FF2B5EF4-FFF2-40B4-BE49-F238E27FC236}">
                <a16:creationId xmlns:a16="http://schemas.microsoft.com/office/drawing/2014/main" id="{5338B16F-26A3-202C-1FB0-C47C0941F451}"/>
              </a:ext>
            </a:extLst>
          </p:cNvPr>
          <p:cNvSpPr txBox="1"/>
          <p:nvPr userDrawn="1"/>
        </p:nvSpPr>
        <p:spPr>
          <a:xfrm>
            <a:off x="936436" y="1735563"/>
            <a:ext cx="9914212" cy="1477328"/>
          </a:xfrm>
          <a:prstGeom prst="rect">
            <a:avLst/>
          </a:prstGeom>
          <a:noFill/>
        </p:spPr>
        <p:txBody>
          <a:bodyPr wrap="square" rtlCol="0">
            <a:spAutoFit/>
          </a:bodyPr>
          <a:lstStyle/>
          <a:p>
            <a:pPr algn="just">
              <a:spcBef>
                <a:spcPts val="600"/>
              </a:spcBef>
              <a:spcAft>
                <a:spcPts val="600"/>
              </a:spcAft>
            </a:pPr>
            <a:r>
              <a:rPr lang="en-US" sz="160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rPr>
              <a:t>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p>
          <a:p>
            <a:pPr algn="just">
              <a:spcBef>
                <a:spcPts val="600"/>
              </a:spcBef>
              <a:spcAft>
                <a:spcPts val="600"/>
              </a:spcAft>
            </a:pPr>
            <a:r>
              <a:rPr lang="en-US" sz="160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160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endParaRPr>
          </a:p>
        </p:txBody>
      </p:sp>
      <p:pic>
        <p:nvPicPr>
          <p:cNvPr id="15" name="Image 14" descr="Une image contenant Police, texte, Graphique, capture d’écran&#10;&#10;Description générée automatiquement">
            <a:extLst>
              <a:ext uri="{FF2B5EF4-FFF2-40B4-BE49-F238E27FC236}">
                <a16:creationId xmlns:a16="http://schemas.microsoft.com/office/drawing/2014/main" id="{06286BF1-42B0-6B8B-3697-C2F8C0C973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32890" y="2843580"/>
            <a:ext cx="1155643" cy="340736"/>
          </a:xfrm>
          <a:prstGeom prst="rect">
            <a:avLst/>
          </a:prstGeom>
        </p:spPr>
      </p:pic>
      <p:sp>
        <p:nvSpPr>
          <p:cNvPr id="16" name="ZoneTexte 15">
            <a:extLst>
              <a:ext uri="{FF2B5EF4-FFF2-40B4-BE49-F238E27FC236}">
                <a16:creationId xmlns:a16="http://schemas.microsoft.com/office/drawing/2014/main" id="{A8896864-771A-AEB2-A846-B5CB8E4640C9}"/>
              </a:ext>
            </a:extLst>
          </p:cNvPr>
          <p:cNvSpPr txBox="1"/>
          <p:nvPr userDrawn="1"/>
        </p:nvSpPr>
        <p:spPr>
          <a:xfrm>
            <a:off x="936436" y="667988"/>
            <a:ext cx="9914212" cy="646331"/>
          </a:xfrm>
          <a:prstGeom prst="rect">
            <a:avLst/>
          </a:prstGeom>
          <a:noFill/>
        </p:spPr>
        <p:txBody>
          <a:bodyPr wrap="square" rtlCol="0">
            <a:spAutoFit/>
          </a:bodyPr>
          <a:lstStyle/>
          <a:p>
            <a:pPr algn="just">
              <a:spcBef>
                <a:spcPts val="600"/>
              </a:spcBef>
              <a:spcAft>
                <a:spcPts val="600"/>
              </a:spcAft>
            </a:pPr>
            <a:r>
              <a:rPr lang="fr-FR" sz="3600" b="1">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rPr>
              <a:t>Disclaimer</a:t>
            </a:r>
          </a:p>
        </p:txBody>
      </p:sp>
      <p:pic>
        <p:nvPicPr>
          <p:cNvPr id="18" name="Image 17" descr="Une image contenant capture d’écran, Police, Bleu électrique, Graphique&#10;&#10;Description générée automatiquement">
            <a:extLst>
              <a:ext uri="{FF2B5EF4-FFF2-40B4-BE49-F238E27FC236}">
                <a16:creationId xmlns:a16="http://schemas.microsoft.com/office/drawing/2014/main" id="{2B38E64A-0896-F85D-22BE-17E2CACF51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11016" y="3921335"/>
            <a:ext cx="3671568" cy="770277"/>
          </a:xfrm>
          <a:prstGeom prst="rect">
            <a:avLst/>
          </a:prstGeom>
        </p:spPr>
      </p:pic>
    </p:spTree>
    <p:extLst>
      <p:ext uri="{BB962C8B-B14F-4D97-AF65-F5344CB8AC3E}">
        <p14:creationId xmlns:p14="http://schemas.microsoft.com/office/powerpoint/2010/main" val="86992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slide">
    <p:spTree>
      <p:nvGrpSpPr>
        <p:cNvPr id="1" name=""/>
        <p:cNvGrpSpPr/>
        <p:nvPr/>
      </p:nvGrpSpPr>
      <p:grpSpPr>
        <a:xfrm>
          <a:off x="0" y="0"/>
          <a:ext cx="0" cy="0"/>
          <a:chOff x="0" y="0"/>
          <a:chExt cx="0" cy="0"/>
        </a:xfrm>
      </p:grpSpPr>
      <p:pic>
        <p:nvPicPr>
          <p:cNvPr id="14" name="Image 13" descr="Une image contenant ciel, Bleu électrique, Azure, bleu&#10;&#10;Description générée automatiquement">
            <a:extLst>
              <a:ext uri="{FF2B5EF4-FFF2-40B4-BE49-F238E27FC236}">
                <a16:creationId xmlns:a16="http://schemas.microsoft.com/office/drawing/2014/main" id="{CDAC803E-19C0-9AB5-0FA5-B17D960254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5" name="Groupe 14">
            <a:extLst>
              <a:ext uri="{FF2B5EF4-FFF2-40B4-BE49-F238E27FC236}">
                <a16:creationId xmlns:a16="http://schemas.microsoft.com/office/drawing/2014/main" id="{1B115A56-C931-6743-DAFA-F63EEA63D837}"/>
              </a:ext>
            </a:extLst>
          </p:cNvPr>
          <p:cNvGrpSpPr/>
          <p:nvPr userDrawn="1"/>
        </p:nvGrpSpPr>
        <p:grpSpPr>
          <a:xfrm>
            <a:off x="-2505178" y="-2068575"/>
            <a:ext cx="16797439" cy="10551063"/>
            <a:chOff x="-2505178" y="-2068575"/>
            <a:chExt cx="16797439" cy="10551063"/>
          </a:xfrm>
        </p:grpSpPr>
        <p:pic>
          <p:nvPicPr>
            <p:cNvPr id="16" name="Image 15" descr="Une image contenant motif, cercle, sphère, art&#10;&#10;Description générée automatiquement">
              <a:extLst>
                <a:ext uri="{FF2B5EF4-FFF2-40B4-BE49-F238E27FC236}">
                  <a16:creationId xmlns:a16="http://schemas.microsoft.com/office/drawing/2014/main" id="{7405CCA1-BE7B-6841-D319-ADB02319D16E}"/>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7" name="Image 16" descr="Une image contenant motif, cercle, sphère, art&#10;&#10;Description générée automatiquement">
              <a:extLst>
                <a:ext uri="{FF2B5EF4-FFF2-40B4-BE49-F238E27FC236}">
                  <a16:creationId xmlns:a16="http://schemas.microsoft.com/office/drawing/2014/main" id="{122333C4-E06B-3FF8-124E-40671A0499F7}"/>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pic>
        <p:nvPicPr>
          <p:cNvPr id="13" name="Image 12" descr="Une image contenant ciel, miroir, ciel bleu&#10;&#10;Description générée automatiquement">
            <a:extLst>
              <a:ext uri="{FF2B5EF4-FFF2-40B4-BE49-F238E27FC236}">
                <a16:creationId xmlns:a16="http://schemas.microsoft.com/office/drawing/2014/main" id="{DCEC316B-070B-67E0-1D8F-C5B12904AE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33799" y="1714500"/>
            <a:ext cx="4724400" cy="3429000"/>
          </a:xfrm>
          <a:prstGeom prst="rect">
            <a:avLst/>
          </a:prstGeom>
        </p:spPr>
      </p:pic>
      <p:sp>
        <p:nvSpPr>
          <p:cNvPr id="10" name="Titre 1">
            <a:extLst>
              <a:ext uri="{FF2B5EF4-FFF2-40B4-BE49-F238E27FC236}">
                <a16:creationId xmlns:a16="http://schemas.microsoft.com/office/drawing/2014/main" id="{EAB0FC24-0983-95E2-F17F-1D40A3A5B3C8}"/>
              </a:ext>
            </a:extLst>
          </p:cNvPr>
          <p:cNvSpPr>
            <a:spLocks noGrp="1"/>
          </p:cNvSpPr>
          <p:nvPr>
            <p:ph type="title" hasCustomPrompt="1"/>
          </p:nvPr>
        </p:nvSpPr>
        <p:spPr>
          <a:xfrm>
            <a:off x="4007065" y="2386211"/>
            <a:ext cx="4177871" cy="659556"/>
          </a:xfrm>
          <a:prstGeom prst="rect">
            <a:avLst/>
          </a:prstGeom>
        </p:spPr>
        <p:txBody>
          <a:bodyPr>
            <a:normAutofit/>
          </a:bodyPr>
          <a:lstStyle>
            <a:lvl1pPr algn="ctr">
              <a:defRPr lang="fr-FR" sz="3200" b="1" kern="1200" smtClean="0">
                <a:solidFill>
                  <a:schemeClr val="bg1"/>
                </a:solidFill>
                <a:latin typeface="+mj-lt"/>
                <a:ea typeface="+mj-ea"/>
                <a:cs typeface="+mj-cs"/>
              </a:defRPr>
            </a:lvl1pPr>
          </a:lstStyle>
          <a:p>
            <a:r>
              <a:rPr lang="fr-FR" dirty="0"/>
              <a:t>PART TITLE </a:t>
            </a:r>
          </a:p>
        </p:txBody>
      </p:sp>
      <p:sp>
        <p:nvSpPr>
          <p:cNvPr id="11" name="Espace réservé du contenu 2">
            <a:extLst>
              <a:ext uri="{FF2B5EF4-FFF2-40B4-BE49-F238E27FC236}">
                <a16:creationId xmlns:a16="http://schemas.microsoft.com/office/drawing/2014/main" id="{A0AE2021-B8A1-DEF8-E6D9-8E30B75FB990}"/>
              </a:ext>
            </a:extLst>
          </p:cNvPr>
          <p:cNvSpPr>
            <a:spLocks noGrp="1"/>
          </p:cNvSpPr>
          <p:nvPr>
            <p:ph idx="1" hasCustomPrompt="1"/>
          </p:nvPr>
        </p:nvSpPr>
        <p:spPr>
          <a:xfrm>
            <a:off x="4007064" y="3293909"/>
            <a:ext cx="4177871" cy="1355320"/>
          </a:xfrm>
          <a:prstGeom prst="rect">
            <a:avLst/>
          </a:prstGeom>
        </p:spPr>
        <p:txBody>
          <a:bodyPr>
            <a:normAutofit/>
          </a:bodyPr>
          <a:lstStyle>
            <a:lvl1pPr marL="0" indent="0" algn="ctr">
              <a:buClr>
                <a:schemeClr val="accent4">
                  <a:lumMod val="50000"/>
                </a:schemeClr>
              </a:buClr>
              <a:buNone/>
              <a:defRPr sz="2000">
                <a:solidFill>
                  <a:schemeClr val="bg1"/>
                </a:solidFill>
              </a:defRPr>
            </a:lvl1pPr>
            <a:lvl2pPr marL="457200" indent="0">
              <a:buClr>
                <a:schemeClr val="accent4">
                  <a:lumMod val="50000"/>
                </a:schemeClr>
              </a:buClr>
              <a:buNone/>
              <a:defRPr/>
            </a:lvl2pPr>
            <a:lvl3pPr marL="914400" indent="0">
              <a:buClr>
                <a:schemeClr val="accent4">
                  <a:lumMod val="50000"/>
                </a:schemeClr>
              </a:buClr>
              <a:buNone/>
              <a:defRPr/>
            </a:lvl3pPr>
            <a:lvl4pPr marL="1371600" indent="0">
              <a:buClr>
                <a:schemeClr val="accent4">
                  <a:lumMod val="50000"/>
                </a:schemeClr>
              </a:buClr>
              <a:buNone/>
              <a:defRPr/>
            </a:lvl4pPr>
            <a:lvl5pPr marL="1828800" indent="0">
              <a:buClr>
                <a:schemeClr val="accent4">
                  <a:lumMod val="50000"/>
                </a:schemeClr>
              </a:buClr>
              <a:buNone/>
              <a:defRPr/>
            </a:lvl5pPr>
          </a:lstStyle>
          <a:p>
            <a:pPr lvl="0"/>
            <a:r>
              <a:rPr lang="fr-FR" dirty="0"/>
              <a:t>Agenda for </a:t>
            </a:r>
            <a:r>
              <a:rPr lang="fr-FR" dirty="0" err="1"/>
              <a:t>that</a:t>
            </a:r>
            <a:r>
              <a:rPr lang="fr-FR" dirty="0"/>
              <a:t> part</a:t>
            </a:r>
          </a:p>
        </p:txBody>
      </p:sp>
      <p:pic>
        <p:nvPicPr>
          <p:cNvPr id="21" name="Image 20" descr="Une image contenant texte, Police, capture d’écran, Graphique&#10;&#10;Description générée automatiquement">
            <a:extLst>
              <a:ext uri="{FF2B5EF4-FFF2-40B4-BE49-F238E27FC236}">
                <a16:creationId xmlns:a16="http://schemas.microsoft.com/office/drawing/2014/main" id="{CDD036E2-1BB4-8D25-D85A-6D6A376439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4725" y="6051660"/>
            <a:ext cx="1775575" cy="396153"/>
          </a:xfrm>
          <a:prstGeom prst="rect">
            <a:avLst/>
          </a:prstGeom>
        </p:spPr>
      </p:pic>
      <p:pic>
        <p:nvPicPr>
          <p:cNvPr id="2" name="Image 1" descr="Une image contenant texte, Police, Graphique, capture d’écran&#10;&#10;Description générée automatiquement">
            <a:extLst>
              <a:ext uri="{FF2B5EF4-FFF2-40B4-BE49-F238E27FC236}">
                <a16:creationId xmlns:a16="http://schemas.microsoft.com/office/drawing/2014/main" id="{3A235002-AA94-30FA-8FE8-41E37BAA3A5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98009" y="6018635"/>
            <a:ext cx="1395311" cy="411401"/>
          </a:xfrm>
          <a:prstGeom prst="rect">
            <a:avLst/>
          </a:prstGeom>
        </p:spPr>
      </p:pic>
      <p:pic>
        <p:nvPicPr>
          <p:cNvPr id="3" name="Image 2" descr="Une image contenant capture d’écran, cercle, conception, microphone&#10;&#10;Description générée automatiquement">
            <a:extLst>
              <a:ext uri="{FF2B5EF4-FFF2-40B4-BE49-F238E27FC236}">
                <a16:creationId xmlns:a16="http://schemas.microsoft.com/office/drawing/2014/main" id="{362DC526-8FB3-F454-A166-C7341FBB616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395342" y="5613374"/>
            <a:ext cx="2443842" cy="1221921"/>
          </a:xfrm>
          <a:prstGeom prst="rect">
            <a:avLst/>
          </a:prstGeom>
        </p:spPr>
      </p:pic>
    </p:spTree>
    <p:extLst>
      <p:ext uri="{BB962C8B-B14F-4D97-AF65-F5344CB8AC3E}">
        <p14:creationId xmlns:p14="http://schemas.microsoft.com/office/powerpoint/2010/main" val="3417095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4" name="Image 3" descr="Une image contenant ciel, Bleu électrique, Azure, bleu&#10;&#10;Description générée automatiquement">
            <a:extLst>
              <a:ext uri="{FF2B5EF4-FFF2-40B4-BE49-F238E27FC236}">
                <a16:creationId xmlns:a16="http://schemas.microsoft.com/office/drawing/2014/main" id="{278F59E2-500C-94BA-A0DE-078FC007B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5" name="Groupe 4">
            <a:extLst>
              <a:ext uri="{FF2B5EF4-FFF2-40B4-BE49-F238E27FC236}">
                <a16:creationId xmlns:a16="http://schemas.microsoft.com/office/drawing/2014/main" id="{5652F73E-3ADF-B582-0CBB-9311353979A3}"/>
              </a:ext>
            </a:extLst>
          </p:cNvPr>
          <p:cNvGrpSpPr/>
          <p:nvPr userDrawn="1"/>
        </p:nvGrpSpPr>
        <p:grpSpPr>
          <a:xfrm>
            <a:off x="-2505178" y="-2068575"/>
            <a:ext cx="16797439" cy="10551063"/>
            <a:chOff x="-2505178" y="-2068575"/>
            <a:chExt cx="16797439" cy="10551063"/>
          </a:xfrm>
        </p:grpSpPr>
        <p:pic>
          <p:nvPicPr>
            <p:cNvPr id="6" name="Image 5" descr="Une image contenant motif, cercle, sphère, art&#10;&#10;Description générée automatiquement">
              <a:extLst>
                <a:ext uri="{FF2B5EF4-FFF2-40B4-BE49-F238E27FC236}">
                  <a16:creationId xmlns:a16="http://schemas.microsoft.com/office/drawing/2014/main" id="{0EDC9D88-5850-30B0-CC9D-0DD7FF34C0F7}"/>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D377CEEB-5721-B9B3-338D-94B6EC99D3BF}"/>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7" name="Titre 1">
            <a:extLst>
              <a:ext uri="{FF2B5EF4-FFF2-40B4-BE49-F238E27FC236}">
                <a16:creationId xmlns:a16="http://schemas.microsoft.com/office/drawing/2014/main" id="{43122809-81CD-A25A-0713-09235EE7E8E8}"/>
              </a:ext>
            </a:extLst>
          </p:cNvPr>
          <p:cNvSpPr>
            <a:spLocks noGrp="1"/>
          </p:cNvSpPr>
          <p:nvPr>
            <p:ph type="ctrTitle" hasCustomPrompt="1"/>
          </p:nvPr>
        </p:nvSpPr>
        <p:spPr>
          <a:xfrm>
            <a:off x="5363326" y="2687607"/>
            <a:ext cx="5353456" cy="692118"/>
          </a:xfrm>
          <a:prstGeom prst="rect">
            <a:avLst/>
          </a:prstGeom>
        </p:spPr>
        <p:txBody>
          <a:bodyPr anchor="b">
            <a:noAutofit/>
          </a:bodyPr>
          <a:lstStyle>
            <a:lvl1pPr algn="r">
              <a:defRPr sz="3600" b="1">
                <a:solidFill>
                  <a:schemeClr val="bg1"/>
                </a:solidFill>
              </a:defRPr>
            </a:lvl1pPr>
          </a:lstStyle>
          <a:p>
            <a:r>
              <a:rPr lang="fr-FR"/>
              <a:t>THANK YOU</a:t>
            </a:r>
          </a:p>
        </p:txBody>
      </p:sp>
      <p:sp>
        <p:nvSpPr>
          <p:cNvPr id="15" name="Rectangle 14">
            <a:extLst>
              <a:ext uri="{FF2B5EF4-FFF2-40B4-BE49-F238E27FC236}">
                <a16:creationId xmlns:a16="http://schemas.microsoft.com/office/drawing/2014/main" id="{FA3ECDBB-F69D-CB44-035E-1F317D6F1ACC}"/>
              </a:ext>
            </a:extLst>
          </p:cNvPr>
          <p:cNvSpPr/>
          <p:nvPr userDrawn="1"/>
        </p:nvSpPr>
        <p:spPr>
          <a:xfrm>
            <a:off x="10920455" y="2256713"/>
            <a:ext cx="45719" cy="24834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capture d’écran, cercle, conception, microphone&#10;&#10;Description générée automatiquement">
            <a:extLst>
              <a:ext uri="{FF2B5EF4-FFF2-40B4-BE49-F238E27FC236}">
                <a16:creationId xmlns:a16="http://schemas.microsoft.com/office/drawing/2014/main" id="{118D2480-BD3C-E41B-37C4-66BD2C932B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6336" y="508483"/>
            <a:ext cx="2443842" cy="1221921"/>
          </a:xfrm>
          <a:prstGeom prst="rect">
            <a:avLst/>
          </a:prstGeom>
        </p:spPr>
      </p:pic>
      <p:sp>
        <p:nvSpPr>
          <p:cNvPr id="19" name="ZoneTexte 18">
            <a:extLst>
              <a:ext uri="{FF2B5EF4-FFF2-40B4-BE49-F238E27FC236}">
                <a16:creationId xmlns:a16="http://schemas.microsoft.com/office/drawing/2014/main" id="{538E17F1-B2EE-1CC4-1B61-60E182637760}"/>
              </a:ext>
            </a:extLst>
          </p:cNvPr>
          <p:cNvSpPr txBox="1"/>
          <p:nvPr userDrawn="1"/>
        </p:nvSpPr>
        <p:spPr>
          <a:xfrm>
            <a:off x="5589859" y="3978873"/>
            <a:ext cx="4754328" cy="876522"/>
          </a:xfrm>
          <a:prstGeom prst="rect">
            <a:avLst/>
          </a:prstGeom>
          <a:noFill/>
        </p:spPr>
        <p:txBody>
          <a:bodyPr wrap="square" rtlCol="0">
            <a:spAutoFit/>
          </a:bodyPr>
          <a:lstStyle/>
          <a:p>
            <a:pPr algn="r">
              <a:lnSpc>
                <a:spcPct val="150000"/>
              </a:lnSpc>
            </a:pPr>
            <a:r>
              <a:rPr lang="fr-FR" b="1">
                <a:solidFill>
                  <a:schemeClr val="bg1"/>
                </a:solidFill>
                <a:hlinkClick r:id="rId5">
                  <a:extLst>
                    <a:ext uri="{A12FA001-AC4F-418D-AE19-62706E023703}">
                      <ahyp:hlinkClr xmlns:ahyp="http://schemas.microsoft.com/office/drawing/2018/hyperlinkcolor" val="tx"/>
                    </a:ext>
                  </a:extLst>
                </a:hlinkClick>
              </a:rPr>
              <a:t>LinkedIn</a:t>
            </a:r>
            <a:endParaRPr lang="fr-FR" b="1">
              <a:solidFill>
                <a:schemeClr val="bg1"/>
              </a:solidFill>
            </a:endParaRPr>
          </a:p>
          <a:p>
            <a:pPr algn="r">
              <a:lnSpc>
                <a:spcPct val="150000"/>
              </a:lnSpc>
            </a:pPr>
            <a:r>
              <a:rPr lang="fr-FR" b="1">
                <a:solidFill>
                  <a:schemeClr val="bg1"/>
                </a:solidFill>
                <a:hlinkClick r:id="rId6">
                  <a:extLst>
                    <a:ext uri="{A12FA001-AC4F-418D-AE19-62706E023703}">
                      <ahyp:hlinkClr xmlns:ahyp="http://schemas.microsoft.com/office/drawing/2018/hyperlinkcolor" val="tx"/>
                    </a:ext>
                  </a:extLst>
                </a:hlinkClick>
              </a:rPr>
              <a:t>X/Twitter</a:t>
            </a:r>
            <a:endParaRPr lang="fr-FR" b="1">
              <a:solidFill>
                <a:schemeClr val="bg1"/>
              </a:solidFill>
            </a:endParaRPr>
          </a:p>
        </p:txBody>
      </p:sp>
      <p:pic>
        <p:nvPicPr>
          <p:cNvPr id="27" name="Image 26" descr="Une image contenant ligne, Graphique, blanc, capture d’écran&#10;&#10;Description générée automatiquement">
            <a:extLst>
              <a:ext uri="{FF2B5EF4-FFF2-40B4-BE49-F238E27FC236}">
                <a16:creationId xmlns:a16="http://schemas.microsoft.com/office/drawing/2014/main" id="{2B23F347-79C1-17F1-C021-698BA3F0CC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61470" y="4560950"/>
            <a:ext cx="229495" cy="229495"/>
          </a:xfrm>
          <a:prstGeom prst="rect">
            <a:avLst/>
          </a:prstGeom>
        </p:spPr>
      </p:pic>
      <p:pic>
        <p:nvPicPr>
          <p:cNvPr id="29" name="Image 28" descr="Une image contenant logo, symbole, Graphique, Police&#10;&#10;Description générée automatiquement">
            <a:extLst>
              <a:ext uri="{FF2B5EF4-FFF2-40B4-BE49-F238E27FC236}">
                <a16:creationId xmlns:a16="http://schemas.microsoft.com/office/drawing/2014/main" id="{0743F779-CB5D-6E9F-BF38-2CB03B2AED3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61470" y="4151853"/>
            <a:ext cx="229495" cy="229495"/>
          </a:xfrm>
          <a:prstGeom prst="rect">
            <a:avLst/>
          </a:prstGeom>
        </p:spPr>
      </p:pic>
      <p:sp>
        <p:nvSpPr>
          <p:cNvPr id="30" name="ZoneTexte 29">
            <a:extLst>
              <a:ext uri="{FF2B5EF4-FFF2-40B4-BE49-F238E27FC236}">
                <a16:creationId xmlns:a16="http://schemas.microsoft.com/office/drawing/2014/main" id="{FA62A4F7-D789-1056-93F4-1814672776B5}"/>
              </a:ext>
            </a:extLst>
          </p:cNvPr>
          <p:cNvSpPr txBox="1"/>
          <p:nvPr userDrawn="1"/>
        </p:nvSpPr>
        <p:spPr>
          <a:xfrm>
            <a:off x="5363326" y="3496454"/>
            <a:ext cx="5353456" cy="584775"/>
          </a:xfrm>
          <a:prstGeom prst="rect">
            <a:avLst/>
          </a:prstGeom>
          <a:noFill/>
        </p:spPr>
        <p:txBody>
          <a:bodyPr wrap="square" rtlCol="0">
            <a:spAutoFit/>
          </a:bodyPr>
          <a:lstStyle/>
          <a:p>
            <a:pPr algn="r"/>
            <a:r>
              <a:rPr lang="fr-FR" sz="1600">
                <a:solidFill>
                  <a:schemeClr val="bg1"/>
                </a:solidFill>
                <a:hlinkClick r:id="rId9"/>
              </a:rPr>
              <a:t>contact@crosseu.eu</a:t>
            </a:r>
            <a:r>
              <a:rPr lang="fr-FR" sz="1600">
                <a:solidFill>
                  <a:schemeClr val="bg1"/>
                </a:solidFill>
              </a:rPr>
              <a:t> </a:t>
            </a:r>
          </a:p>
          <a:p>
            <a:pPr algn="r"/>
            <a:r>
              <a:rPr lang="fr-FR" sz="1600">
                <a:solidFill>
                  <a:schemeClr val="bg1"/>
                </a:solidFill>
              </a:rPr>
              <a:t>Follow us on </a:t>
            </a:r>
            <a:r>
              <a:rPr lang="fr-FR" sz="1600" err="1">
                <a:solidFill>
                  <a:schemeClr val="bg1"/>
                </a:solidFill>
              </a:rPr>
              <a:t>our</a:t>
            </a:r>
            <a:r>
              <a:rPr lang="fr-FR" sz="1600">
                <a:solidFill>
                  <a:schemeClr val="bg1"/>
                </a:solidFill>
              </a:rPr>
              <a:t> </a:t>
            </a:r>
            <a:r>
              <a:rPr lang="fr-FR" sz="1600" err="1">
                <a:solidFill>
                  <a:schemeClr val="bg1"/>
                </a:solidFill>
              </a:rPr>
              <a:t>socials</a:t>
            </a:r>
            <a:r>
              <a:rPr lang="fr-FR" sz="1600">
                <a:solidFill>
                  <a:schemeClr val="bg1"/>
                </a:solidFill>
              </a:rPr>
              <a:t>!</a:t>
            </a:r>
          </a:p>
        </p:txBody>
      </p:sp>
      <p:sp>
        <p:nvSpPr>
          <p:cNvPr id="8" name="ZoneTexte 13">
            <a:extLst>
              <a:ext uri="{FF2B5EF4-FFF2-40B4-BE49-F238E27FC236}">
                <a16:creationId xmlns:a16="http://schemas.microsoft.com/office/drawing/2014/main" id="{155214E0-9906-7F40-1A96-00D4B3BF7CB4}"/>
              </a:ext>
            </a:extLst>
          </p:cNvPr>
          <p:cNvSpPr txBox="1"/>
          <p:nvPr userDrawn="1"/>
        </p:nvSpPr>
        <p:spPr>
          <a:xfrm>
            <a:off x="3114675" y="5793863"/>
            <a:ext cx="7256521" cy="800219"/>
          </a:xfrm>
          <a:prstGeom prst="rect">
            <a:avLst/>
          </a:prstGeom>
          <a:noFill/>
        </p:spPr>
        <p:txBody>
          <a:bodyPr wrap="square" rtlCol="0">
            <a:spAutoFit/>
          </a:bodyPr>
          <a:lstStyle/>
          <a:p>
            <a:pPr algn="just">
              <a:spcBef>
                <a:spcPts val="600"/>
              </a:spcBef>
              <a:spcAft>
                <a:spcPts val="600"/>
              </a:spcAft>
            </a:pPr>
            <a:r>
              <a:rPr lang="en-GB"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90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p:txBody>
      </p:sp>
      <p:pic>
        <p:nvPicPr>
          <p:cNvPr id="10" name="Image 12" descr="Une image contenant texte, Police, Graphique, capture d’écran&#10;&#10;Description générée automatiquement">
            <a:extLst>
              <a:ext uri="{FF2B5EF4-FFF2-40B4-BE49-F238E27FC236}">
                <a16:creationId xmlns:a16="http://schemas.microsoft.com/office/drawing/2014/main" id="{1EF7BD92-F478-FDD9-114E-232909A9B9B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204010" y="6340338"/>
            <a:ext cx="961433" cy="283474"/>
          </a:xfrm>
          <a:prstGeom prst="rect">
            <a:avLst/>
          </a:prstGeom>
        </p:spPr>
      </p:pic>
      <p:pic>
        <p:nvPicPr>
          <p:cNvPr id="13" name="Image 2" descr="Une image contenant texte, Police, capture d’écran, Graphique&#10;&#10;Description générée automatiquement">
            <a:extLst>
              <a:ext uri="{FF2B5EF4-FFF2-40B4-BE49-F238E27FC236}">
                <a16:creationId xmlns:a16="http://schemas.microsoft.com/office/drawing/2014/main" id="{02B19FB6-77B3-8ADB-1A90-309EF458E00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9233" y="6048756"/>
            <a:ext cx="2065442" cy="433319"/>
          </a:xfrm>
          <a:prstGeom prst="rect">
            <a:avLst/>
          </a:prstGeom>
        </p:spPr>
      </p:pic>
      <p:sp>
        <p:nvSpPr>
          <p:cNvPr id="9" name="Rectangle 8">
            <a:extLst>
              <a:ext uri="{FF2B5EF4-FFF2-40B4-BE49-F238E27FC236}">
                <a16:creationId xmlns:a16="http://schemas.microsoft.com/office/drawing/2014/main" id="{789898B4-EB14-5E16-4217-FF1BC234CC33}"/>
              </a:ext>
            </a:extLst>
          </p:cNvPr>
          <p:cNvSpPr/>
          <p:nvPr userDrawn="1"/>
        </p:nvSpPr>
        <p:spPr>
          <a:xfrm flipH="1">
            <a:off x="3114675" y="3556154"/>
            <a:ext cx="1249359" cy="1243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motif, capture d’écran, noir, pixel&#10;&#10;Le contenu généré par l’IA peut être incorrect.">
            <a:extLst>
              <a:ext uri="{FF2B5EF4-FFF2-40B4-BE49-F238E27FC236}">
                <a16:creationId xmlns:a16="http://schemas.microsoft.com/office/drawing/2014/main" id="{FDDCDEC5-173D-CFCB-6189-44F4A77E202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145072" y="3583726"/>
            <a:ext cx="1188563" cy="1188563"/>
          </a:xfrm>
          <a:prstGeom prst="rect">
            <a:avLst/>
          </a:prstGeom>
        </p:spPr>
      </p:pic>
      <p:sp>
        <p:nvSpPr>
          <p:cNvPr id="14" name="ZoneTexte 13">
            <a:extLst>
              <a:ext uri="{FF2B5EF4-FFF2-40B4-BE49-F238E27FC236}">
                <a16:creationId xmlns:a16="http://schemas.microsoft.com/office/drawing/2014/main" id="{D1D4F60A-48B9-40AF-2FF1-D30FC141E63B}"/>
              </a:ext>
            </a:extLst>
          </p:cNvPr>
          <p:cNvSpPr txBox="1"/>
          <p:nvPr userDrawn="1"/>
        </p:nvSpPr>
        <p:spPr>
          <a:xfrm>
            <a:off x="4441126" y="4007915"/>
            <a:ext cx="225494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a:solidFill>
                  <a:schemeClr val="accent5"/>
                </a:solidFill>
              </a:rPr>
              <a:t>Follow </a:t>
            </a:r>
            <a:r>
              <a:rPr lang="fr-FR" sz="1600" err="1">
                <a:solidFill>
                  <a:schemeClr val="accent5"/>
                </a:solidFill>
              </a:rPr>
              <a:t>our</a:t>
            </a:r>
            <a:r>
              <a:rPr lang="fr-FR" sz="1600">
                <a:solidFill>
                  <a:schemeClr val="accent5"/>
                </a:solidFill>
              </a:rPr>
              <a:t> updates</a:t>
            </a:r>
          </a:p>
        </p:txBody>
      </p:sp>
    </p:spTree>
    <p:extLst>
      <p:ext uri="{BB962C8B-B14F-4D97-AF65-F5344CB8AC3E}">
        <p14:creationId xmlns:p14="http://schemas.microsoft.com/office/powerpoint/2010/main" val="242877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page">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ciel, Bleu électrique, Azure, bleu&#10;&#10;Description générée automatiquement">
            <a:extLst>
              <a:ext uri="{FF2B5EF4-FFF2-40B4-BE49-F238E27FC236}">
                <a16:creationId xmlns:a16="http://schemas.microsoft.com/office/drawing/2014/main" id="{A87968A1-24B2-6AA5-9F7A-A702DCADE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7" name="Rectangle 16">
            <a:extLst>
              <a:ext uri="{FF2B5EF4-FFF2-40B4-BE49-F238E27FC236}">
                <a16:creationId xmlns:a16="http://schemas.microsoft.com/office/drawing/2014/main" id="{3D91E4F2-6AD8-13A7-2BC3-A8ABB8F7D726}"/>
              </a:ext>
            </a:extLst>
          </p:cNvPr>
          <p:cNvSpPr/>
          <p:nvPr userDrawn="1"/>
        </p:nvSpPr>
        <p:spPr>
          <a:xfrm flipH="1">
            <a:off x="730092" y="618649"/>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260801CC-9FC9-AE99-48F0-C348A9F353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grpSp>
        <p:nvGrpSpPr>
          <p:cNvPr id="6" name="Groupe 5">
            <a:extLst>
              <a:ext uri="{FF2B5EF4-FFF2-40B4-BE49-F238E27FC236}">
                <a16:creationId xmlns:a16="http://schemas.microsoft.com/office/drawing/2014/main" id="{E24FED2E-6EDD-FBD9-AB66-B1418BCF21BB}"/>
              </a:ext>
            </a:extLst>
          </p:cNvPr>
          <p:cNvGrpSpPr/>
          <p:nvPr userDrawn="1"/>
        </p:nvGrpSpPr>
        <p:grpSpPr>
          <a:xfrm>
            <a:off x="-2505178" y="-2068575"/>
            <a:ext cx="16797439" cy="10551063"/>
            <a:chOff x="-2505178" y="-2068575"/>
            <a:chExt cx="16797439" cy="10551063"/>
          </a:xfrm>
        </p:grpSpPr>
        <p:pic>
          <p:nvPicPr>
            <p:cNvPr id="4" name="Image 3" descr="Une image contenant motif, cercle, sphère, art&#10;&#10;Description générée automatiquement">
              <a:extLst>
                <a:ext uri="{FF2B5EF4-FFF2-40B4-BE49-F238E27FC236}">
                  <a16:creationId xmlns:a16="http://schemas.microsoft.com/office/drawing/2014/main" id="{03940939-8C75-10BC-F4F9-F254CE224103}"/>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5" name="Image 4" descr="Une image contenant motif, cercle, sphère, art&#10;&#10;Description générée automatiquement">
              <a:extLst>
                <a:ext uri="{FF2B5EF4-FFF2-40B4-BE49-F238E27FC236}">
                  <a16:creationId xmlns:a16="http://schemas.microsoft.com/office/drawing/2014/main" id="{5581E36E-D75E-F7EC-E5AD-EA9750EEDEAC}"/>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14" name="Rectangle : coins arrondis 13">
            <a:extLst>
              <a:ext uri="{FF2B5EF4-FFF2-40B4-BE49-F238E27FC236}">
                <a16:creationId xmlns:a16="http://schemas.microsoft.com/office/drawing/2014/main" id="{E6E9CC52-2EEF-D541-25CF-8288336F6F5F}"/>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solidFill>
            </a:endParaRPr>
          </a:p>
        </p:txBody>
      </p:sp>
      <p:sp>
        <p:nvSpPr>
          <p:cNvPr id="15" name="Titre 1">
            <a:extLst>
              <a:ext uri="{FF2B5EF4-FFF2-40B4-BE49-F238E27FC236}">
                <a16:creationId xmlns:a16="http://schemas.microsoft.com/office/drawing/2014/main" id="{49195885-B5A9-5E19-7B9A-F22AD4358D4D}"/>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dirty="0"/>
              <a:t>TITLE</a:t>
            </a:r>
          </a:p>
        </p:txBody>
      </p:sp>
      <p:sp>
        <p:nvSpPr>
          <p:cNvPr id="16" name="Espace réservé du contenu 2">
            <a:extLst>
              <a:ext uri="{FF2B5EF4-FFF2-40B4-BE49-F238E27FC236}">
                <a16:creationId xmlns:a16="http://schemas.microsoft.com/office/drawing/2014/main" id="{002DBFB8-6820-753A-D174-A95CFFDAF717}"/>
              </a:ext>
            </a:extLst>
          </p:cNvPr>
          <p:cNvSpPr>
            <a:spLocks noGrp="1"/>
          </p:cNvSpPr>
          <p:nvPr>
            <p:ph idx="1" hasCustomPrompt="1"/>
          </p:nvPr>
        </p:nvSpPr>
        <p:spPr>
          <a:xfrm>
            <a:off x="838200" y="1335314"/>
            <a:ext cx="10515600" cy="4905829"/>
          </a:xfrm>
          <a:prstGeom prst="rect">
            <a:avLst/>
          </a:prstGeom>
        </p:spPr>
        <p:txBody>
          <a:bodyPr/>
          <a:lstStyle>
            <a:lvl1pPr>
              <a:buClr>
                <a:schemeClr val="accent5"/>
              </a:buClr>
              <a:defRPr sz="2400"/>
            </a:lvl1pPr>
            <a:lvl2pPr>
              <a:buClr>
                <a:schemeClr val="accent5"/>
              </a:buClr>
              <a:defRPr sz="2000"/>
            </a:lvl2pPr>
            <a:lvl3pPr>
              <a:buClr>
                <a:schemeClr val="accent5"/>
              </a:buClr>
              <a:defRPr sz="1800"/>
            </a:lvl3pPr>
            <a:lvl4pPr>
              <a:buClr>
                <a:schemeClr val="accent5"/>
              </a:buClr>
              <a:defRPr sz="1600"/>
            </a:lvl4pPr>
            <a:lvl5pPr>
              <a:buClr>
                <a:schemeClr val="accent5"/>
              </a:buClr>
              <a:defRPr sz="1600"/>
            </a:lvl5pPr>
          </a:lstStyle>
          <a:p>
            <a:pPr lvl="0"/>
            <a:r>
              <a:rPr lang="en-US" dirty="0"/>
              <a:t>Click to change the text</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AC5FCCBD-8FEE-83BA-FE20-D901172FD0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192" y="5920295"/>
            <a:ext cx="1523437" cy="761719"/>
          </a:xfrm>
          <a:prstGeom prst="rect">
            <a:avLst/>
          </a:prstGeom>
        </p:spPr>
      </p:pic>
    </p:spTree>
    <p:extLst>
      <p:ext uri="{BB962C8B-B14F-4D97-AF65-F5344CB8AC3E}">
        <p14:creationId xmlns:p14="http://schemas.microsoft.com/office/powerpoint/2010/main" val="1853889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9" name="Image 8" descr="Une image contenant ciel, Bleu électrique, Azure, bleu&#10;&#10;Description générée automatiquement">
            <a:extLst>
              <a:ext uri="{FF2B5EF4-FFF2-40B4-BE49-F238E27FC236}">
                <a16:creationId xmlns:a16="http://schemas.microsoft.com/office/drawing/2014/main" id="{7376C5B1-7F2B-9B62-7974-40CA80A7E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0" name="Groupe 9">
            <a:extLst>
              <a:ext uri="{FF2B5EF4-FFF2-40B4-BE49-F238E27FC236}">
                <a16:creationId xmlns:a16="http://schemas.microsoft.com/office/drawing/2014/main" id="{61B8B2B6-B75B-269A-B38B-48CDBA5EAD55}"/>
              </a:ext>
            </a:extLst>
          </p:cNvPr>
          <p:cNvGrpSpPr/>
          <p:nvPr userDrawn="1"/>
        </p:nvGrpSpPr>
        <p:grpSpPr>
          <a:xfrm>
            <a:off x="-2505178" y="-2068575"/>
            <a:ext cx="16797439" cy="10551063"/>
            <a:chOff x="-2505178" y="-2068575"/>
            <a:chExt cx="16797439" cy="10551063"/>
          </a:xfrm>
        </p:grpSpPr>
        <p:pic>
          <p:nvPicPr>
            <p:cNvPr id="11" name="Image 10" descr="Une image contenant motif, cercle, sphère, art&#10;&#10;Description générée automatiquement">
              <a:extLst>
                <a:ext uri="{FF2B5EF4-FFF2-40B4-BE49-F238E27FC236}">
                  <a16:creationId xmlns:a16="http://schemas.microsoft.com/office/drawing/2014/main" id="{C31FC573-3AC2-BB44-DED0-D0AA02AD370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214E8417-A83C-186C-8651-6684F8375F82}"/>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9E2424E3-CAAE-EE58-5A95-3C1F8D20BC94}"/>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z</a:t>
            </a:r>
          </a:p>
        </p:txBody>
      </p:sp>
      <p:sp>
        <p:nvSpPr>
          <p:cNvPr id="5" name="Titre 1">
            <a:extLst>
              <a:ext uri="{FF2B5EF4-FFF2-40B4-BE49-F238E27FC236}">
                <a16:creationId xmlns:a16="http://schemas.microsoft.com/office/drawing/2014/main" id="{4C69DE5A-639A-13C7-EB1D-2C0E75F9515F}"/>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dirty="0"/>
              <a:t>TITLE</a:t>
            </a:r>
          </a:p>
        </p:txBody>
      </p:sp>
      <p:sp>
        <p:nvSpPr>
          <p:cNvPr id="6" name="Rectangle 5">
            <a:extLst>
              <a:ext uri="{FF2B5EF4-FFF2-40B4-BE49-F238E27FC236}">
                <a16:creationId xmlns:a16="http://schemas.microsoft.com/office/drawing/2014/main" id="{7F67A98F-5F98-5AC8-EF11-5E477E7EF138}"/>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F44EDBB0-8EAC-50A3-89D2-F8D2EECE5660}"/>
              </a:ext>
            </a:extLst>
          </p:cNvPr>
          <p:cNvSpPr>
            <a:spLocks noGrp="1"/>
          </p:cNvSpPr>
          <p:nvPr>
            <p:ph type="body" sz="half" idx="2" hasCustomPrompt="1"/>
          </p:nvPr>
        </p:nvSpPr>
        <p:spPr>
          <a:xfrm>
            <a:off x="839788" y="1380931"/>
            <a:ext cx="5140098" cy="48602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change the text</a:t>
            </a:r>
          </a:p>
        </p:txBody>
      </p:sp>
      <p:sp>
        <p:nvSpPr>
          <p:cNvPr id="8" name="Espace réservé pour une image  2">
            <a:extLst>
              <a:ext uri="{FF2B5EF4-FFF2-40B4-BE49-F238E27FC236}">
                <a16:creationId xmlns:a16="http://schemas.microsoft.com/office/drawing/2014/main" id="{322AFD4E-980D-7816-2D82-A2AEE412B164}"/>
              </a:ext>
            </a:extLst>
          </p:cNvPr>
          <p:cNvSpPr>
            <a:spLocks noGrp="1"/>
          </p:cNvSpPr>
          <p:nvPr>
            <p:ph type="pic" idx="1"/>
          </p:nvPr>
        </p:nvSpPr>
        <p:spPr>
          <a:xfrm>
            <a:off x="6212116" y="1380931"/>
            <a:ext cx="5143272" cy="48602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dirty="0"/>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2A3C0899-6B4B-647C-DC0D-D2B551DBB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14226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content - media content">
    <p:spTree>
      <p:nvGrpSpPr>
        <p:cNvPr id="1" name=""/>
        <p:cNvGrpSpPr/>
        <p:nvPr/>
      </p:nvGrpSpPr>
      <p:grpSpPr>
        <a:xfrm>
          <a:off x="0" y="0"/>
          <a:ext cx="0" cy="0"/>
          <a:chOff x="0" y="0"/>
          <a:chExt cx="0" cy="0"/>
        </a:xfrm>
      </p:grpSpPr>
      <p:pic>
        <p:nvPicPr>
          <p:cNvPr id="9" name="Image 8" descr="Une image contenant ciel, Bleu électrique, Azure, bleu&#10;&#10;Description générée automatiquement">
            <a:extLst>
              <a:ext uri="{FF2B5EF4-FFF2-40B4-BE49-F238E27FC236}">
                <a16:creationId xmlns:a16="http://schemas.microsoft.com/office/drawing/2014/main" id="{BC00356C-BD39-330B-2C28-966DA3A64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10" name="Groupe 9">
            <a:extLst>
              <a:ext uri="{FF2B5EF4-FFF2-40B4-BE49-F238E27FC236}">
                <a16:creationId xmlns:a16="http://schemas.microsoft.com/office/drawing/2014/main" id="{814CC118-110A-4A4E-A761-0C54584524EC}"/>
              </a:ext>
            </a:extLst>
          </p:cNvPr>
          <p:cNvGrpSpPr/>
          <p:nvPr userDrawn="1"/>
        </p:nvGrpSpPr>
        <p:grpSpPr>
          <a:xfrm>
            <a:off x="-2505178" y="-2068575"/>
            <a:ext cx="16797439" cy="10551063"/>
            <a:chOff x="-2505178" y="-2068575"/>
            <a:chExt cx="16797439" cy="10551063"/>
          </a:xfrm>
        </p:grpSpPr>
        <p:pic>
          <p:nvPicPr>
            <p:cNvPr id="11" name="Image 10" descr="Une image contenant motif, cercle, sphère, art&#10;&#10;Description générée automatiquement">
              <a:extLst>
                <a:ext uri="{FF2B5EF4-FFF2-40B4-BE49-F238E27FC236}">
                  <a16:creationId xmlns:a16="http://schemas.microsoft.com/office/drawing/2014/main" id="{87090E42-1717-41E8-D655-B3E5FD6ED086}"/>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CFFCCF69-534E-8AD0-CF56-A795404C9A76}"/>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z</a:t>
            </a:r>
          </a:p>
        </p:txBody>
      </p:sp>
      <p:sp>
        <p:nvSpPr>
          <p:cNvPr id="5" name="Titre 1">
            <a:extLst>
              <a:ext uri="{FF2B5EF4-FFF2-40B4-BE49-F238E27FC236}">
                <a16:creationId xmlns:a16="http://schemas.microsoft.com/office/drawing/2014/main" id="{6391D8EA-18A5-C94A-1225-D2B4339AAF81}"/>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dirty="0"/>
              <a:t>TITLE</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texte 3">
            <a:extLst>
              <a:ext uri="{FF2B5EF4-FFF2-40B4-BE49-F238E27FC236}">
                <a16:creationId xmlns:a16="http://schemas.microsoft.com/office/drawing/2014/main" id="{6CAB7821-F8AC-A420-8740-97CD61E3B0FF}"/>
              </a:ext>
            </a:extLst>
          </p:cNvPr>
          <p:cNvSpPr>
            <a:spLocks noGrp="1"/>
          </p:cNvSpPr>
          <p:nvPr>
            <p:ph type="body" sz="half" idx="2" hasCustomPrompt="1"/>
          </p:nvPr>
        </p:nvSpPr>
        <p:spPr>
          <a:xfrm>
            <a:off x="839788" y="1390261"/>
            <a:ext cx="5140098" cy="48508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change the text</a:t>
            </a:r>
          </a:p>
        </p:txBody>
      </p:sp>
      <p:sp>
        <p:nvSpPr>
          <p:cNvPr id="8" name="Espace réservé du contenu 2">
            <a:extLst>
              <a:ext uri="{FF2B5EF4-FFF2-40B4-BE49-F238E27FC236}">
                <a16:creationId xmlns:a16="http://schemas.microsoft.com/office/drawing/2014/main" id="{4EF6817A-0D9E-D3D0-EA21-C81639DEEFD3}"/>
              </a:ext>
            </a:extLst>
          </p:cNvPr>
          <p:cNvSpPr>
            <a:spLocks noGrp="1"/>
          </p:cNvSpPr>
          <p:nvPr>
            <p:ph idx="1" hasCustomPrompt="1"/>
          </p:nvPr>
        </p:nvSpPr>
        <p:spPr>
          <a:xfrm>
            <a:off x="6254659" y="1390261"/>
            <a:ext cx="5097553" cy="4850882"/>
          </a:xfrm>
          <a:prstGeom prst="rect">
            <a:avLst/>
          </a:prstGeom>
        </p:spPr>
        <p:txBody>
          <a:bodyPr>
            <a:normAutofit/>
          </a:bodyPr>
          <a:lstStyle>
            <a:lvl1pPr>
              <a:buClr>
                <a:schemeClr val="accent5"/>
              </a:buClr>
              <a:defRPr sz="2400"/>
            </a:lvl1pPr>
            <a:lvl2pPr>
              <a:buClr>
                <a:schemeClr val="accent5"/>
              </a:buClr>
              <a:defRPr sz="2000"/>
            </a:lvl2pPr>
            <a:lvl3pPr>
              <a:buClr>
                <a:schemeClr val="accent5"/>
              </a:buClr>
              <a:defRPr sz="1800"/>
            </a:lvl3pPr>
            <a:lvl4pPr>
              <a:buClr>
                <a:schemeClr val="accent5"/>
              </a:buClr>
              <a:defRPr sz="1600"/>
            </a:lvl4pPr>
            <a:lvl5pPr>
              <a:buClr>
                <a:schemeClr val="accent5"/>
              </a:buClr>
              <a:defRPr sz="1600"/>
            </a:lvl5pPr>
            <a:lvl6pPr>
              <a:defRPr sz="2000"/>
            </a:lvl6pPr>
            <a:lvl7pPr>
              <a:defRPr sz="2000"/>
            </a:lvl7pPr>
            <a:lvl8pPr>
              <a:defRPr sz="2000"/>
            </a:lvl8pPr>
            <a:lvl9pPr>
              <a:defRPr sz="2000"/>
            </a:lvl9pPr>
          </a:lstStyle>
          <a:p>
            <a:pPr lvl="0"/>
            <a:r>
              <a:rPr lang="en-US" dirty="0"/>
              <a:t>Click to change the text</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2" name="Image 1" descr="Une image contenant capture d’écran, cercle, Bleu électrique, Graphique&#10;&#10;Description générée automatiquement">
            <a:extLst>
              <a:ext uri="{FF2B5EF4-FFF2-40B4-BE49-F238E27FC236}">
                <a16:creationId xmlns:a16="http://schemas.microsoft.com/office/drawing/2014/main" id="{469912A6-06A8-8594-1A61-AF14F88D80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90889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meline page">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z</a:t>
            </a:r>
          </a:p>
        </p:txBody>
      </p:sp>
      <p:sp>
        <p:nvSpPr>
          <p:cNvPr id="5" name="Titre 1">
            <a:extLst>
              <a:ext uri="{FF2B5EF4-FFF2-40B4-BE49-F238E27FC236}">
                <a16:creationId xmlns:a16="http://schemas.microsoft.com/office/drawing/2014/main" id="{6391D8EA-18A5-C94A-1225-D2B4339AAF81}"/>
              </a:ext>
            </a:extLst>
          </p:cNvPr>
          <p:cNvSpPr>
            <a:spLocks noGrp="1"/>
          </p:cNvSpPr>
          <p:nvPr>
            <p:ph type="title" hasCustomPrompt="1"/>
          </p:nvPr>
        </p:nvSpPr>
        <p:spPr>
          <a:xfrm>
            <a:off x="838200" y="632298"/>
            <a:ext cx="10515600" cy="659556"/>
          </a:xfrm>
          <a:prstGeom prst="rect">
            <a:avLst/>
          </a:prstGeom>
        </p:spPr>
        <p:txBody>
          <a:bodyPr>
            <a:normAutofit/>
          </a:bodyPr>
          <a:lstStyle>
            <a:lvl1pPr>
              <a:defRPr lang="fr-FR" sz="3600" b="1" kern="1200" smtClean="0">
                <a:solidFill>
                  <a:schemeClr val="accent1"/>
                </a:solidFill>
                <a:latin typeface="+mj-lt"/>
                <a:ea typeface="+mj-ea"/>
                <a:cs typeface="+mj-cs"/>
              </a:defRPr>
            </a:lvl1pPr>
          </a:lstStyle>
          <a:p>
            <a:r>
              <a:rPr lang="fr-FR" dirty="0"/>
              <a:t>CROSSEU TIMELINE</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Diagramme 1">
            <a:extLst>
              <a:ext uri="{FF2B5EF4-FFF2-40B4-BE49-F238E27FC236}">
                <a16:creationId xmlns:a16="http://schemas.microsoft.com/office/drawing/2014/main" id="{78E60F4B-818F-75A1-C169-613829B7F65E}"/>
              </a:ext>
            </a:extLst>
          </p:cNvPr>
          <p:cNvGraphicFramePr/>
          <p:nvPr userDrawn="1">
            <p:extLst>
              <p:ext uri="{D42A27DB-BD31-4B8C-83A1-F6EECF244321}">
                <p14:modId xmlns:p14="http://schemas.microsoft.com/office/powerpoint/2010/main" val="1728875924"/>
              </p:ext>
            </p:extLst>
          </p:nvPr>
        </p:nvGraphicFramePr>
        <p:xfrm>
          <a:off x="838201" y="1799340"/>
          <a:ext cx="10515599" cy="3975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Tree>
    <p:extLst>
      <p:ext uri="{BB962C8B-B14F-4D97-AF65-F5344CB8AC3E}">
        <p14:creationId xmlns:p14="http://schemas.microsoft.com/office/powerpoint/2010/main" val="346643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z</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
        <p:nvSpPr>
          <p:cNvPr id="3" name="ZoneTexte 2">
            <a:extLst>
              <a:ext uri="{FF2B5EF4-FFF2-40B4-BE49-F238E27FC236}">
                <a16:creationId xmlns:a16="http://schemas.microsoft.com/office/drawing/2014/main" id="{C476CD09-94F0-7E29-CDA3-1FDB3B595FEC}"/>
              </a:ext>
            </a:extLst>
          </p:cNvPr>
          <p:cNvSpPr txBox="1"/>
          <p:nvPr userDrawn="1"/>
        </p:nvSpPr>
        <p:spPr>
          <a:xfrm>
            <a:off x="936436" y="667988"/>
            <a:ext cx="9914212" cy="646331"/>
          </a:xfrm>
          <a:prstGeom prst="rect">
            <a:avLst/>
          </a:prstGeom>
          <a:noFill/>
        </p:spPr>
        <p:txBody>
          <a:bodyPr wrap="square" rtlCol="0">
            <a:spAutoFit/>
          </a:bodyPr>
          <a:lstStyle/>
          <a:p>
            <a:pPr algn="just">
              <a:spcBef>
                <a:spcPts val="600"/>
              </a:spcBef>
              <a:spcAft>
                <a:spcPts val="600"/>
              </a:spcAft>
            </a:pPr>
            <a:r>
              <a:rPr lang="fr-FR" sz="3600" b="1" dirty="0" err="1">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rPr>
              <a:t>Partners</a:t>
            </a:r>
            <a:endParaRPr lang="fr-FR" sz="3600" b="1" dirty="0">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endParaRPr>
          </a:p>
        </p:txBody>
      </p:sp>
      <p:pic>
        <p:nvPicPr>
          <p:cNvPr id="5" name="Image 4" descr="Une image contenant Graphique, graphisme, Police, conception&#10;&#10;Description générée automatiquement">
            <a:extLst>
              <a:ext uri="{FF2B5EF4-FFF2-40B4-BE49-F238E27FC236}">
                <a16:creationId xmlns:a16="http://schemas.microsoft.com/office/drawing/2014/main" id="{441CF369-5FE2-30BE-B18F-521FDF31C1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121" y="3273717"/>
            <a:ext cx="2182599" cy="1520610"/>
          </a:xfrm>
          <a:prstGeom prst="rect">
            <a:avLst/>
          </a:prstGeom>
        </p:spPr>
      </p:pic>
      <p:pic>
        <p:nvPicPr>
          <p:cNvPr id="13" name="Image 12" descr="Une image contenant Graphique, Police, rouge, conception&#10;&#10;Description générée automatiquement">
            <a:extLst>
              <a:ext uri="{FF2B5EF4-FFF2-40B4-BE49-F238E27FC236}">
                <a16:creationId xmlns:a16="http://schemas.microsoft.com/office/drawing/2014/main" id="{1617D3D1-4E55-6FE4-06AF-CA400336E0E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71240" y="1985164"/>
            <a:ext cx="792541" cy="1156111"/>
          </a:xfrm>
          <a:prstGeom prst="rect">
            <a:avLst/>
          </a:prstGeom>
        </p:spPr>
      </p:pic>
      <p:pic>
        <p:nvPicPr>
          <p:cNvPr id="15" name="Image 14" descr="Une image contenant texte, Police, Graphique, logo&#10;&#10;Description générée automatiquement">
            <a:extLst>
              <a:ext uri="{FF2B5EF4-FFF2-40B4-BE49-F238E27FC236}">
                <a16:creationId xmlns:a16="http://schemas.microsoft.com/office/drawing/2014/main" id="{74AC275B-242F-4C79-E1D6-5152D7E8EF6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93908" y="2270024"/>
            <a:ext cx="2043889" cy="586393"/>
          </a:xfrm>
          <a:prstGeom prst="rect">
            <a:avLst/>
          </a:prstGeom>
        </p:spPr>
      </p:pic>
      <p:pic>
        <p:nvPicPr>
          <p:cNvPr id="17" name="Image 16" descr="Une image contenant Police, Graphique, graphisme, conception&#10;&#10;Description générée automatiquement">
            <a:extLst>
              <a:ext uri="{FF2B5EF4-FFF2-40B4-BE49-F238E27FC236}">
                <a16:creationId xmlns:a16="http://schemas.microsoft.com/office/drawing/2014/main" id="{52765681-CA4A-80E0-20E2-7FB0F956436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67685" y="2260560"/>
            <a:ext cx="3334603" cy="712315"/>
          </a:xfrm>
          <a:prstGeom prst="rect">
            <a:avLst/>
          </a:prstGeom>
        </p:spPr>
      </p:pic>
      <p:pic>
        <p:nvPicPr>
          <p:cNvPr id="19" name="Image 18" descr="Une image contenant Graphique, logo, symbole, Police&#10;&#10;Description générée automatiquement">
            <a:extLst>
              <a:ext uri="{FF2B5EF4-FFF2-40B4-BE49-F238E27FC236}">
                <a16:creationId xmlns:a16="http://schemas.microsoft.com/office/drawing/2014/main" id="{605C9259-5D2F-ED5A-0CB2-76BB777ACD5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1642" y="2156033"/>
            <a:ext cx="2659232" cy="921368"/>
          </a:xfrm>
          <a:prstGeom prst="rect">
            <a:avLst/>
          </a:prstGeom>
        </p:spPr>
      </p:pic>
      <p:pic>
        <p:nvPicPr>
          <p:cNvPr id="12" name="Image 11" descr="Une image contenant texte, Police, logo, symbole&#10;&#10;Description générée automatiquement">
            <a:extLst>
              <a:ext uri="{FF2B5EF4-FFF2-40B4-BE49-F238E27FC236}">
                <a16:creationId xmlns:a16="http://schemas.microsoft.com/office/drawing/2014/main" id="{1004E32B-4882-62B7-79C2-F07384E3550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80359" y="3749156"/>
            <a:ext cx="2834785" cy="646331"/>
          </a:xfrm>
          <a:prstGeom prst="rect">
            <a:avLst/>
          </a:prstGeom>
        </p:spPr>
      </p:pic>
      <p:pic>
        <p:nvPicPr>
          <p:cNvPr id="16" name="Image 15" descr="Une image contenant logo, symbole, Police, Graphique&#10;&#10;Description générée automatiquement">
            <a:extLst>
              <a:ext uri="{FF2B5EF4-FFF2-40B4-BE49-F238E27FC236}">
                <a16:creationId xmlns:a16="http://schemas.microsoft.com/office/drawing/2014/main" id="{342FF5FE-89F3-270D-C586-8B31640CC8A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68643" y="3749156"/>
            <a:ext cx="1924377" cy="646331"/>
          </a:xfrm>
          <a:prstGeom prst="rect">
            <a:avLst/>
          </a:prstGeom>
        </p:spPr>
      </p:pic>
      <p:pic>
        <p:nvPicPr>
          <p:cNvPr id="20" name="Image 19" descr="Une image contenant texte, Police, blanc, typographie&#10;&#10;Description générée automatiquement">
            <a:extLst>
              <a:ext uri="{FF2B5EF4-FFF2-40B4-BE49-F238E27FC236}">
                <a16:creationId xmlns:a16="http://schemas.microsoft.com/office/drawing/2014/main" id="{41600109-F312-9E61-9781-558355EB3DE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81470" y="3686585"/>
            <a:ext cx="2551754" cy="837897"/>
          </a:xfrm>
          <a:prstGeom prst="rect">
            <a:avLst/>
          </a:prstGeom>
        </p:spPr>
      </p:pic>
      <p:pic>
        <p:nvPicPr>
          <p:cNvPr id="33" name="Image 32" descr="Une image contenant logo, Police, Graphique, cercle&#10;&#10;Description générée automatiquement">
            <a:extLst>
              <a:ext uri="{FF2B5EF4-FFF2-40B4-BE49-F238E27FC236}">
                <a16:creationId xmlns:a16="http://schemas.microsoft.com/office/drawing/2014/main" id="{52D7D3B4-5E9E-6405-B4FE-4BD92670801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22541" y="1968434"/>
            <a:ext cx="1127641" cy="1127641"/>
          </a:xfrm>
          <a:prstGeom prst="rect">
            <a:avLst/>
          </a:prstGeom>
        </p:spPr>
      </p:pic>
      <p:pic>
        <p:nvPicPr>
          <p:cNvPr id="35" name="Image 34" descr="Une image contenant Graphique, Police, graphisme, conception&#10;&#10;Description générée automatiquement">
            <a:extLst>
              <a:ext uri="{FF2B5EF4-FFF2-40B4-BE49-F238E27FC236}">
                <a16:creationId xmlns:a16="http://schemas.microsoft.com/office/drawing/2014/main" id="{4CE33D59-274C-B8DF-0CF9-BFEBCEA2C0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2086" y="4794327"/>
            <a:ext cx="1790634" cy="761719"/>
          </a:xfrm>
          <a:prstGeom prst="rect">
            <a:avLst/>
          </a:prstGeom>
        </p:spPr>
      </p:pic>
      <p:pic>
        <p:nvPicPr>
          <p:cNvPr id="37" name="Image 36" descr="Une image contenant Graphique, Police, clipart, logo&#10;&#10;Description générée automatiquement">
            <a:extLst>
              <a:ext uri="{FF2B5EF4-FFF2-40B4-BE49-F238E27FC236}">
                <a16:creationId xmlns:a16="http://schemas.microsoft.com/office/drawing/2014/main" id="{811F0F6F-6B3A-DD00-36CB-5448B18AE2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708994" y="3710403"/>
            <a:ext cx="984654" cy="773089"/>
          </a:xfrm>
          <a:prstGeom prst="rect">
            <a:avLst/>
          </a:prstGeom>
        </p:spPr>
      </p:pic>
      <p:pic>
        <p:nvPicPr>
          <p:cNvPr id="39" name="Image 38" descr="Une image contenant Police, logo, texte, Graphique&#10;&#10;Description générée automatiquement">
            <a:extLst>
              <a:ext uri="{FF2B5EF4-FFF2-40B4-BE49-F238E27FC236}">
                <a16:creationId xmlns:a16="http://schemas.microsoft.com/office/drawing/2014/main" id="{AB281210-10E0-DE0C-7029-61B26E87F8E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736122" y="4746233"/>
            <a:ext cx="1827659" cy="1022150"/>
          </a:xfrm>
          <a:prstGeom prst="rect">
            <a:avLst/>
          </a:prstGeom>
        </p:spPr>
      </p:pic>
      <p:pic>
        <p:nvPicPr>
          <p:cNvPr id="41" name="Image 40" descr="Une image contenant texte, Police, logo, Graphique&#10;&#10;Description générée automatiquement">
            <a:extLst>
              <a:ext uri="{FF2B5EF4-FFF2-40B4-BE49-F238E27FC236}">
                <a16:creationId xmlns:a16="http://schemas.microsoft.com/office/drawing/2014/main" id="{C0A2E924-BA83-5787-47CF-823AC055648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816143" y="4924992"/>
            <a:ext cx="1905000" cy="809625"/>
          </a:xfrm>
          <a:prstGeom prst="rect">
            <a:avLst/>
          </a:prstGeom>
        </p:spPr>
      </p:pic>
      <p:pic>
        <p:nvPicPr>
          <p:cNvPr id="43" name="Image 42" descr="Une image contenant texte, Police, ampoule, logo&#10;&#10;Description générée automatiquement">
            <a:extLst>
              <a:ext uri="{FF2B5EF4-FFF2-40B4-BE49-F238E27FC236}">
                <a16:creationId xmlns:a16="http://schemas.microsoft.com/office/drawing/2014/main" id="{9BBFCDB2-C0C6-01D3-2AD8-49A36B1EB27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11928" y="4918220"/>
            <a:ext cx="1827659" cy="779801"/>
          </a:xfrm>
          <a:prstGeom prst="rect">
            <a:avLst/>
          </a:prstGeom>
        </p:spPr>
      </p:pic>
      <p:pic>
        <p:nvPicPr>
          <p:cNvPr id="45" name="Image 44" descr="Une image contenant Graphique, logo, Police, graphisme&#10;&#10;Description générée automatiquement">
            <a:extLst>
              <a:ext uri="{FF2B5EF4-FFF2-40B4-BE49-F238E27FC236}">
                <a16:creationId xmlns:a16="http://schemas.microsoft.com/office/drawing/2014/main" id="{F36721AA-AF0A-020C-B758-A413835C8B5A}"/>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216958" y="4898498"/>
            <a:ext cx="2359827" cy="794475"/>
          </a:xfrm>
          <a:prstGeom prst="rect">
            <a:avLst/>
          </a:prstGeom>
        </p:spPr>
      </p:pic>
    </p:spTree>
    <p:extLst>
      <p:ext uri="{BB962C8B-B14F-4D97-AF65-F5344CB8AC3E}">
        <p14:creationId xmlns:p14="http://schemas.microsoft.com/office/powerpoint/2010/main" val="49136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mer">
    <p:spTree>
      <p:nvGrpSpPr>
        <p:cNvPr id="1" name=""/>
        <p:cNvGrpSpPr/>
        <p:nvPr/>
      </p:nvGrpSpPr>
      <p:grpSpPr>
        <a:xfrm>
          <a:off x="0" y="0"/>
          <a:ext cx="0" cy="0"/>
          <a:chOff x="0" y="0"/>
          <a:chExt cx="0" cy="0"/>
        </a:xfrm>
      </p:grpSpPr>
      <p:pic>
        <p:nvPicPr>
          <p:cNvPr id="8" name="Image 7" descr="Une image contenant ciel, Bleu électrique, Azure, bleu&#10;&#10;Description générée automatiquement">
            <a:extLst>
              <a:ext uri="{FF2B5EF4-FFF2-40B4-BE49-F238E27FC236}">
                <a16:creationId xmlns:a16="http://schemas.microsoft.com/office/drawing/2014/main" id="{EA73A6CE-5571-3D59-A2E6-F922A3889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9" name="Groupe 8">
            <a:extLst>
              <a:ext uri="{FF2B5EF4-FFF2-40B4-BE49-F238E27FC236}">
                <a16:creationId xmlns:a16="http://schemas.microsoft.com/office/drawing/2014/main" id="{6C93F082-5586-A4C3-D2B0-E2242E070923}"/>
              </a:ext>
            </a:extLst>
          </p:cNvPr>
          <p:cNvGrpSpPr/>
          <p:nvPr userDrawn="1"/>
        </p:nvGrpSpPr>
        <p:grpSpPr>
          <a:xfrm>
            <a:off x="-2505178" y="-2068575"/>
            <a:ext cx="16797439" cy="10551063"/>
            <a:chOff x="-2505178" y="-2068575"/>
            <a:chExt cx="16797439" cy="10551063"/>
          </a:xfrm>
        </p:grpSpPr>
        <p:pic>
          <p:nvPicPr>
            <p:cNvPr id="10" name="Image 9" descr="Une image contenant motif, cercle, sphère, art&#10;&#10;Description générée automatiquement">
              <a:extLst>
                <a:ext uri="{FF2B5EF4-FFF2-40B4-BE49-F238E27FC236}">
                  <a16:creationId xmlns:a16="http://schemas.microsoft.com/office/drawing/2014/main" id="{C7CD34F9-676E-92B3-3AAE-17B06B4686C5}"/>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1" name="Image 10" descr="Une image contenant motif, cercle, sphère, art&#10;&#10;Description générée automatiquement">
              <a:extLst>
                <a:ext uri="{FF2B5EF4-FFF2-40B4-BE49-F238E27FC236}">
                  <a16:creationId xmlns:a16="http://schemas.microsoft.com/office/drawing/2014/main" id="{6374F162-572F-3039-5F28-A8383599732D}"/>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4" name="Rectangle : coins arrondis 3">
            <a:extLst>
              <a:ext uri="{FF2B5EF4-FFF2-40B4-BE49-F238E27FC236}">
                <a16:creationId xmlns:a16="http://schemas.microsoft.com/office/drawing/2014/main" id="{62031174-B7BF-AB63-340D-872AC4C5D30D}"/>
              </a:ext>
            </a:extLst>
          </p:cNvPr>
          <p:cNvSpPr/>
          <p:nvPr userDrawn="1"/>
        </p:nvSpPr>
        <p:spPr>
          <a:xfrm>
            <a:off x="377371" y="246743"/>
            <a:ext cx="11538858" cy="6364514"/>
          </a:xfrm>
          <a:prstGeom prst="roundRect">
            <a:avLst>
              <a:gd name="adj" fmla="val 7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z</a:t>
            </a:r>
          </a:p>
        </p:txBody>
      </p:sp>
      <p:sp>
        <p:nvSpPr>
          <p:cNvPr id="6" name="Rectangle 5">
            <a:extLst>
              <a:ext uri="{FF2B5EF4-FFF2-40B4-BE49-F238E27FC236}">
                <a16:creationId xmlns:a16="http://schemas.microsoft.com/office/drawing/2014/main" id="{20990D49-C55F-C02F-84F2-16D75AE72DB4}"/>
              </a:ext>
            </a:extLst>
          </p:cNvPr>
          <p:cNvSpPr/>
          <p:nvPr userDrawn="1"/>
        </p:nvSpPr>
        <p:spPr>
          <a:xfrm flipH="1">
            <a:off x="730092" y="632297"/>
            <a:ext cx="45719" cy="65955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Une image contenant capture d’écran, cercle, Bleu électrique, Graphique&#10;&#10;Description générée automatiquement">
            <a:extLst>
              <a:ext uri="{FF2B5EF4-FFF2-40B4-BE49-F238E27FC236}">
                <a16:creationId xmlns:a16="http://schemas.microsoft.com/office/drawing/2014/main" id="{7768BC02-2D1E-480D-8ACD-1DB1541BE3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1684" y="5942456"/>
            <a:ext cx="1523437" cy="761719"/>
          </a:xfrm>
          <a:prstGeom prst="rect">
            <a:avLst/>
          </a:prstGeom>
        </p:spPr>
      </p:pic>
      <p:sp>
        <p:nvSpPr>
          <p:cNvPr id="3" name="ZoneTexte 2">
            <a:extLst>
              <a:ext uri="{FF2B5EF4-FFF2-40B4-BE49-F238E27FC236}">
                <a16:creationId xmlns:a16="http://schemas.microsoft.com/office/drawing/2014/main" id="{5338B16F-26A3-202C-1FB0-C47C0941F451}"/>
              </a:ext>
            </a:extLst>
          </p:cNvPr>
          <p:cNvSpPr txBox="1"/>
          <p:nvPr userDrawn="1"/>
        </p:nvSpPr>
        <p:spPr>
          <a:xfrm>
            <a:off x="936436" y="1735563"/>
            <a:ext cx="9914212" cy="1477328"/>
          </a:xfrm>
          <a:prstGeom prst="rect">
            <a:avLst/>
          </a:prstGeom>
          <a:noFill/>
        </p:spPr>
        <p:txBody>
          <a:bodyPr wrap="square" rtlCol="0">
            <a:spAutoFit/>
          </a:bodyPr>
          <a:lstStyle/>
          <a:p>
            <a:pPr algn="just">
              <a:spcBef>
                <a:spcPts val="600"/>
              </a:spcBef>
              <a:spcAft>
                <a:spcPts val="600"/>
              </a:spcAft>
            </a:pPr>
            <a:r>
              <a:rPr lang="en-GB" sz="1600" dirty="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rPr>
              <a:t>Co-funded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1600" dirty="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1600" dirty="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1600" dirty="0">
              <a:solidFill>
                <a:schemeClr val="tx1">
                  <a:lumMod val="85000"/>
                  <a:lumOff val="15000"/>
                </a:schemeClr>
              </a:solidFill>
              <a:effectLst/>
              <a:latin typeface="Montserrat Medium" panose="00000600000000000000" pitchFamily="2" charset="0"/>
              <a:ea typeface="SimSun" panose="02010600030101010101" pitchFamily="2" charset="-122"/>
              <a:cs typeface="Calibri" panose="020F0502020204030204" pitchFamily="34" charset="0"/>
            </a:endParaRPr>
          </a:p>
        </p:txBody>
      </p:sp>
      <p:pic>
        <p:nvPicPr>
          <p:cNvPr id="13" name="Image 12" descr="Une image contenant capture d’écran, Police, Bleu électrique, Bleu Majorelle&#10;&#10;Description générée automatiquement">
            <a:extLst>
              <a:ext uri="{FF2B5EF4-FFF2-40B4-BE49-F238E27FC236}">
                <a16:creationId xmlns:a16="http://schemas.microsoft.com/office/drawing/2014/main" id="{EDB7F4CD-E8B4-61FA-F6CC-AD171B919E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23658" y="3674093"/>
            <a:ext cx="3440749" cy="767674"/>
          </a:xfrm>
          <a:prstGeom prst="rect">
            <a:avLst/>
          </a:prstGeom>
        </p:spPr>
      </p:pic>
      <p:pic>
        <p:nvPicPr>
          <p:cNvPr id="15" name="Image 14" descr="Une image contenant Police, texte, Graphique, capture d’écran&#10;&#10;Description générée automatiquement">
            <a:extLst>
              <a:ext uri="{FF2B5EF4-FFF2-40B4-BE49-F238E27FC236}">
                <a16:creationId xmlns:a16="http://schemas.microsoft.com/office/drawing/2014/main" id="{06286BF1-42B0-6B8B-3697-C2F8C0C9735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6079" y="3707389"/>
            <a:ext cx="2155336" cy="635491"/>
          </a:xfrm>
          <a:prstGeom prst="rect">
            <a:avLst/>
          </a:prstGeom>
        </p:spPr>
      </p:pic>
      <p:sp>
        <p:nvSpPr>
          <p:cNvPr id="16" name="ZoneTexte 15">
            <a:extLst>
              <a:ext uri="{FF2B5EF4-FFF2-40B4-BE49-F238E27FC236}">
                <a16:creationId xmlns:a16="http://schemas.microsoft.com/office/drawing/2014/main" id="{A8896864-771A-AEB2-A846-B5CB8E4640C9}"/>
              </a:ext>
            </a:extLst>
          </p:cNvPr>
          <p:cNvSpPr txBox="1"/>
          <p:nvPr userDrawn="1"/>
        </p:nvSpPr>
        <p:spPr>
          <a:xfrm>
            <a:off x="936436" y="667988"/>
            <a:ext cx="9914212" cy="646331"/>
          </a:xfrm>
          <a:prstGeom prst="rect">
            <a:avLst/>
          </a:prstGeom>
          <a:noFill/>
        </p:spPr>
        <p:txBody>
          <a:bodyPr wrap="square" rtlCol="0">
            <a:spAutoFit/>
          </a:bodyPr>
          <a:lstStyle/>
          <a:p>
            <a:pPr algn="just">
              <a:spcBef>
                <a:spcPts val="600"/>
              </a:spcBef>
              <a:spcAft>
                <a:spcPts val="600"/>
              </a:spcAft>
            </a:pPr>
            <a:r>
              <a:rPr lang="fr-FR" sz="3600" b="1" dirty="0">
                <a:solidFill>
                  <a:schemeClr val="accent1"/>
                </a:solidFill>
                <a:effectLst/>
                <a:latin typeface="Montserrat ExtraBold" panose="00000900000000000000" pitchFamily="2" charset="0"/>
                <a:ea typeface="SimSun" panose="02010600030101010101" pitchFamily="2" charset="-122"/>
                <a:cs typeface="Calibri" panose="020F0502020204030204" pitchFamily="34" charset="0"/>
              </a:rPr>
              <a:t>Disclamer</a:t>
            </a:r>
          </a:p>
        </p:txBody>
      </p:sp>
    </p:spTree>
    <p:extLst>
      <p:ext uri="{BB962C8B-B14F-4D97-AF65-F5344CB8AC3E}">
        <p14:creationId xmlns:p14="http://schemas.microsoft.com/office/powerpoint/2010/main" val="92030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4" name="Image 3" descr="Une image contenant ciel, Bleu électrique, Azure, bleu&#10;&#10;Description générée automatiquement">
            <a:extLst>
              <a:ext uri="{FF2B5EF4-FFF2-40B4-BE49-F238E27FC236}">
                <a16:creationId xmlns:a16="http://schemas.microsoft.com/office/drawing/2014/main" id="{278F59E2-500C-94BA-A0DE-078FC007B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5" name="Groupe 4">
            <a:extLst>
              <a:ext uri="{FF2B5EF4-FFF2-40B4-BE49-F238E27FC236}">
                <a16:creationId xmlns:a16="http://schemas.microsoft.com/office/drawing/2014/main" id="{5652F73E-3ADF-B582-0CBB-9311353979A3}"/>
              </a:ext>
            </a:extLst>
          </p:cNvPr>
          <p:cNvGrpSpPr/>
          <p:nvPr userDrawn="1"/>
        </p:nvGrpSpPr>
        <p:grpSpPr>
          <a:xfrm>
            <a:off x="-2505178" y="-2068575"/>
            <a:ext cx="16797439" cy="10551063"/>
            <a:chOff x="-2505178" y="-2068575"/>
            <a:chExt cx="16797439" cy="10551063"/>
          </a:xfrm>
        </p:grpSpPr>
        <p:pic>
          <p:nvPicPr>
            <p:cNvPr id="6" name="Image 5" descr="Une image contenant motif, cercle, sphère, art&#10;&#10;Description générée automatiquement">
              <a:extLst>
                <a:ext uri="{FF2B5EF4-FFF2-40B4-BE49-F238E27FC236}">
                  <a16:creationId xmlns:a16="http://schemas.microsoft.com/office/drawing/2014/main" id="{0EDC9D88-5850-30B0-CC9D-0DD7FF34C0F7}"/>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796336" y="2986563"/>
              <a:ext cx="5495925" cy="5495925"/>
            </a:xfrm>
            <a:prstGeom prst="rect">
              <a:avLst/>
            </a:prstGeom>
          </p:spPr>
        </p:pic>
        <p:pic>
          <p:nvPicPr>
            <p:cNvPr id="12" name="Image 11" descr="Une image contenant motif, cercle, sphère, art&#10;&#10;Description générée automatiquement">
              <a:extLst>
                <a:ext uri="{FF2B5EF4-FFF2-40B4-BE49-F238E27FC236}">
                  <a16:creationId xmlns:a16="http://schemas.microsoft.com/office/drawing/2014/main" id="{D377CEEB-5721-B9B3-338D-94B6EC99D3BF}"/>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2505178" y="-2068575"/>
              <a:ext cx="5495925" cy="5495925"/>
            </a:xfrm>
            <a:prstGeom prst="rect">
              <a:avLst/>
            </a:prstGeom>
          </p:spPr>
        </p:pic>
      </p:grpSp>
      <p:sp>
        <p:nvSpPr>
          <p:cNvPr id="7" name="Titre 1">
            <a:extLst>
              <a:ext uri="{FF2B5EF4-FFF2-40B4-BE49-F238E27FC236}">
                <a16:creationId xmlns:a16="http://schemas.microsoft.com/office/drawing/2014/main" id="{43122809-81CD-A25A-0713-09235EE7E8E8}"/>
              </a:ext>
            </a:extLst>
          </p:cNvPr>
          <p:cNvSpPr>
            <a:spLocks noGrp="1"/>
          </p:cNvSpPr>
          <p:nvPr>
            <p:ph type="ctrTitle" hasCustomPrompt="1"/>
          </p:nvPr>
        </p:nvSpPr>
        <p:spPr>
          <a:xfrm>
            <a:off x="5363326" y="2687607"/>
            <a:ext cx="5353456" cy="692118"/>
          </a:xfrm>
          <a:prstGeom prst="rect">
            <a:avLst/>
          </a:prstGeom>
        </p:spPr>
        <p:txBody>
          <a:bodyPr anchor="b">
            <a:noAutofit/>
          </a:bodyPr>
          <a:lstStyle>
            <a:lvl1pPr algn="r">
              <a:defRPr sz="3600" b="1">
                <a:solidFill>
                  <a:schemeClr val="bg1"/>
                </a:solidFill>
              </a:defRPr>
            </a:lvl1pPr>
          </a:lstStyle>
          <a:p>
            <a:r>
              <a:rPr lang="fr-FR" dirty="0"/>
              <a:t>THANK YOU</a:t>
            </a:r>
          </a:p>
        </p:txBody>
      </p:sp>
      <p:sp>
        <p:nvSpPr>
          <p:cNvPr id="15" name="Rectangle 14">
            <a:extLst>
              <a:ext uri="{FF2B5EF4-FFF2-40B4-BE49-F238E27FC236}">
                <a16:creationId xmlns:a16="http://schemas.microsoft.com/office/drawing/2014/main" id="{FA3ECDBB-F69D-CB44-035E-1F317D6F1ACC}"/>
              </a:ext>
            </a:extLst>
          </p:cNvPr>
          <p:cNvSpPr/>
          <p:nvPr userDrawn="1"/>
        </p:nvSpPr>
        <p:spPr>
          <a:xfrm>
            <a:off x="10920455" y="2256713"/>
            <a:ext cx="45719" cy="24834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descr="Une image contenant texte, Police, capture d’écran, Graphique&#10;&#10;Description générée automatiquement">
            <a:extLst>
              <a:ext uri="{FF2B5EF4-FFF2-40B4-BE49-F238E27FC236}">
                <a16:creationId xmlns:a16="http://schemas.microsoft.com/office/drawing/2014/main" id="{24FB50CC-44AF-A598-EF03-6D5C6E58CA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2824" y="6051763"/>
            <a:ext cx="1981200" cy="442030"/>
          </a:xfrm>
          <a:prstGeom prst="rect">
            <a:avLst/>
          </a:prstGeom>
        </p:spPr>
      </p:pic>
      <p:pic>
        <p:nvPicPr>
          <p:cNvPr id="3" name="Image 2" descr="Une image contenant texte, Police, Graphique, capture d’écran&#10;&#10;Description générée automatiquement">
            <a:extLst>
              <a:ext uri="{FF2B5EF4-FFF2-40B4-BE49-F238E27FC236}">
                <a16:creationId xmlns:a16="http://schemas.microsoft.com/office/drawing/2014/main" id="{89D49777-936E-AC10-25CD-4525957E82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04445" y="6067077"/>
            <a:ext cx="1395311" cy="411401"/>
          </a:xfrm>
          <a:prstGeom prst="rect">
            <a:avLst/>
          </a:prstGeom>
        </p:spPr>
      </p:pic>
      <p:pic>
        <p:nvPicPr>
          <p:cNvPr id="11" name="Image 10" descr="Une image contenant capture d’écran, cercle, conception, microphone&#10;&#10;Description générée automatiquement">
            <a:extLst>
              <a:ext uri="{FF2B5EF4-FFF2-40B4-BE49-F238E27FC236}">
                <a16:creationId xmlns:a16="http://schemas.microsoft.com/office/drawing/2014/main" id="{118D2480-BD3C-E41B-37C4-66BD2C932B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96336" y="508483"/>
            <a:ext cx="2443842" cy="1221921"/>
          </a:xfrm>
          <a:prstGeom prst="rect">
            <a:avLst/>
          </a:prstGeom>
        </p:spPr>
      </p:pic>
      <p:sp>
        <p:nvSpPr>
          <p:cNvPr id="18" name="ZoneTexte 17">
            <a:extLst>
              <a:ext uri="{FF2B5EF4-FFF2-40B4-BE49-F238E27FC236}">
                <a16:creationId xmlns:a16="http://schemas.microsoft.com/office/drawing/2014/main" id="{37E63F30-64D6-7396-3778-C4CEEEB5EEE3}"/>
              </a:ext>
            </a:extLst>
          </p:cNvPr>
          <p:cNvSpPr txBox="1"/>
          <p:nvPr userDrawn="1"/>
        </p:nvSpPr>
        <p:spPr>
          <a:xfrm>
            <a:off x="890638" y="5233486"/>
            <a:ext cx="9914212" cy="661720"/>
          </a:xfrm>
          <a:prstGeom prst="rect">
            <a:avLst/>
          </a:prstGeom>
          <a:noFill/>
        </p:spPr>
        <p:txBody>
          <a:bodyPr wrap="square" rtlCol="0">
            <a:spAutoFit/>
          </a:bodyPr>
          <a:lstStyle/>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Co-funded by the European Union. Views and opinions expressed are however those of the author(s) only and do not necessarily reflect those of the European Union or European Climate, Infrastructure and Environment Executive Agency (CINEA). Neither the European Union nor the granting authority can be held responsible for them.</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a:p>
            <a:pPr algn="just">
              <a:spcBef>
                <a:spcPts val="600"/>
              </a:spcBef>
              <a:spcAft>
                <a:spcPts val="600"/>
              </a:spcAft>
            </a:pPr>
            <a:r>
              <a:rPr lang="en-GB"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rPr>
              <a:t>UK participants in this project are co-funded by UK Research and Innovation (UKRI).</a:t>
            </a:r>
            <a:endParaRPr lang="fr-FR" sz="900" dirty="0">
              <a:solidFill>
                <a:schemeClr val="bg1"/>
              </a:solidFill>
              <a:effectLst/>
              <a:latin typeface="Montserrat Medium" panose="00000600000000000000" pitchFamily="2" charset="0"/>
              <a:ea typeface="SimSun" panose="02010600030101010101" pitchFamily="2" charset="-122"/>
              <a:cs typeface="Calibri" panose="020F0502020204030204" pitchFamily="34" charset="0"/>
            </a:endParaRPr>
          </a:p>
        </p:txBody>
      </p:sp>
      <p:sp>
        <p:nvSpPr>
          <p:cNvPr id="19" name="ZoneTexte 18">
            <a:extLst>
              <a:ext uri="{FF2B5EF4-FFF2-40B4-BE49-F238E27FC236}">
                <a16:creationId xmlns:a16="http://schemas.microsoft.com/office/drawing/2014/main" id="{538E17F1-B2EE-1CC4-1B61-60E182637760}"/>
              </a:ext>
            </a:extLst>
          </p:cNvPr>
          <p:cNvSpPr txBox="1"/>
          <p:nvPr userDrawn="1"/>
        </p:nvSpPr>
        <p:spPr>
          <a:xfrm>
            <a:off x="5589859" y="3978873"/>
            <a:ext cx="4754328" cy="876522"/>
          </a:xfrm>
          <a:prstGeom prst="rect">
            <a:avLst/>
          </a:prstGeom>
          <a:noFill/>
        </p:spPr>
        <p:txBody>
          <a:bodyPr wrap="square" rtlCol="0">
            <a:spAutoFit/>
          </a:bodyPr>
          <a:lstStyle/>
          <a:p>
            <a:pPr algn="r">
              <a:lnSpc>
                <a:spcPct val="150000"/>
              </a:lnSpc>
            </a:pPr>
            <a:r>
              <a:rPr lang="fr-FR" b="1" dirty="0">
                <a:solidFill>
                  <a:schemeClr val="bg1"/>
                </a:solidFill>
                <a:hlinkClick r:id="rId7">
                  <a:extLst>
                    <a:ext uri="{A12FA001-AC4F-418D-AE19-62706E023703}">
                      <ahyp:hlinkClr xmlns:ahyp="http://schemas.microsoft.com/office/drawing/2018/hyperlinkcolor" val="tx"/>
                    </a:ext>
                  </a:extLst>
                </a:hlinkClick>
              </a:rPr>
              <a:t>LinkedIn</a:t>
            </a:r>
            <a:endParaRPr lang="fr-FR" b="1" dirty="0">
              <a:solidFill>
                <a:schemeClr val="bg1"/>
              </a:solidFill>
            </a:endParaRPr>
          </a:p>
          <a:p>
            <a:pPr algn="r">
              <a:lnSpc>
                <a:spcPct val="150000"/>
              </a:lnSpc>
            </a:pPr>
            <a:r>
              <a:rPr lang="fr-FR" b="1" dirty="0">
                <a:solidFill>
                  <a:schemeClr val="bg1"/>
                </a:solidFill>
                <a:hlinkClick r:id="rId8">
                  <a:extLst>
                    <a:ext uri="{A12FA001-AC4F-418D-AE19-62706E023703}">
                      <ahyp:hlinkClr xmlns:ahyp="http://schemas.microsoft.com/office/drawing/2018/hyperlinkcolor" val="tx"/>
                    </a:ext>
                  </a:extLst>
                </a:hlinkClick>
              </a:rPr>
              <a:t>X/Twitter</a:t>
            </a:r>
            <a:endParaRPr lang="fr-FR" b="1" dirty="0">
              <a:solidFill>
                <a:schemeClr val="bg1"/>
              </a:solidFill>
            </a:endParaRPr>
          </a:p>
        </p:txBody>
      </p:sp>
      <p:pic>
        <p:nvPicPr>
          <p:cNvPr id="27" name="Image 26" descr="Une image contenant ligne, Graphique, blanc, capture d’écran&#10;&#10;Description générée automatiquement">
            <a:extLst>
              <a:ext uri="{FF2B5EF4-FFF2-40B4-BE49-F238E27FC236}">
                <a16:creationId xmlns:a16="http://schemas.microsoft.com/office/drawing/2014/main" id="{2B23F347-79C1-17F1-C021-698BA3F0CC8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61470" y="4560950"/>
            <a:ext cx="229495" cy="229495"/>
          </a:xfrm>
          <a:prstGeom prst="rect">
            <a:avLst/>
          </a:prstGeom>
        </p:spPr>
      </p:pic>
      <p:pic>
        <p:nvPicPr>
          <p:cNvPr id="29" name="Image 28" descr="Une image contenant logo, symbole, Graphique, Police&#10;&#10;Description générée automatiquement">
            <a:extLst>
              <a:ext uri="{FF2B5EF4-FFF2-40B4-BE49-F238E27FC236}">
                <a16:creationId xmlns:a16="http://schemas.microsoft.com/office/drawing/2014/main" id="{0743F779-CB5D-6E9F-BF38-2CB03B2AED3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61470" y="4151853"/>
            <a:ext cx="229495" cy="229495"/>
          </a:xfrm>
          <a:prstGeom prst="rect">
            <a:avLst/>
          </a:prstGeom>
        </p:spPr>
      </p:pic>
      <p:sp>
        <p:nvSpPr>
          <p:cNvPr id="30" name="ZoneTexte 29">
            <a:extLst>
              <a:ext uri="{FF2B5EF4-FFF2-40B4-BE49-F238E27FC236}">
                <a16:creationId xmlns:a16="http://schemas.microsoft.com/office/drawing/2014/main" id="{FA62A4F7-D789-1056-93F4-1814672776B5}"/>
              </a:ext>
            </a:extLst>
          </p:cNvPr>
          <p:cNvSpPr txBox="1"/>
          <p:nvPr userDrawn="1"/>
        </p:nvSpPr>
        <p:spPr>
          <a:xfrm>
            <a:off x="5363326" y="3496454"/>
            <a:ext cx="5353456" cy="584775"/>
          </a:xfrm>
          <a:prstGeom prst="rect">
            <a:avLst/>
          </a:prstGeom>
          <a:noFill/>
        </p:spPr>
        <p:txBody>
          <a:bodyPr wrap="square" rtlCol="0">
            <a:spAutoFit/>
          </a:bodyPr>
          <a:lstStyle/>
          <a:p>
            <a:pPr algn="r"/>
            <a:r>
              <a:rPr lang="fr-FR" sz="1600" dirty="0">
                <a:solidFill>
                  <a:schemeClr val="bg1"/>
                </a:solidFill>
                <a:hlinkClick r:id="rId11">
                  <a:extLst>
                    <a:ext uri="{A12FA001-AC4F-418D-AE19-62706E023703}">
                      <ahyp:hlinkClr xmlns:ahyp="http://schemas.microsoft.com/office/drawing/2018/hyperlinkcolor" val="tx"/>
                    </a:ext>
                  </a:extLst>
                </a:hlinkClick>
              </a:rPr>
              <a:t>contact@crosseu.eu</a:t>
            </a:r>
            <a:endParaRPr lang="fr-FR" sz="1600" dirty="0">
              <a:solidFill>
                <a:schemeClr val="bg1"/>
              </a:solidFill>
            </a:endParaRPr>
          </a:p>
          <a:p>
            <a:pPr algn="r"/>
            <a:r>
              <a:rPr lang="fr-FR" sz="1600" dirty="0">
                <a:solidFill>
                  <a:schemeClr val="bg1"/>
                </a:solidFill>
              </a:rPr>
              <a:t>Follow us on </a:t>
            </a:r>
            <a:r>
              <a:rPr lang="fr-FR" sz="1600" dirty="0" err="1">
                <a:solidFill>
                  <a:schemeClr val="bg1"/>
                </a:solidFill>
              </a:rPr>
              <a:t>our</a:t>
            </a:r>
            <a:r>
              <a:rPr lang="fr-FR" sz="1600" dirty="0">
                <a:solidFill>
                  <a:schemeClr val="bg1"/>
                </a:solidFill>
              </a:rPr>
              <a:t> </a:t>
            </a:r>
            <a:r>
              <a:rPr lang="fr-FR" sz="1600" dirty="0" err="1">
                <a:solidFill>
                  <a:schemeClr val="bg1"/>
                </a:solidFill>
              </a:rPr>
              <a:t>socials</a:t>
            </a:r>
            <a:r>
              <a:rPr lang="fr-FR" sz="1600" dirty="0">
                <a:solidFill>
                  <a:schemeClr val="bg1"/>
                </a:solidFill>
              </a:rPr>
              <a:t>!</a:t>
            </a:r>
          </a:p>
        </p:txBody>
      </p:sp>
    </p:spTree>
    <p:extLst>
      <p:ext uri="{BB962C8B-B14F-4D97-AF65-F5344CB8AC3E}">
        <p14:creationId xmlns:p14="http://schemas.microsoft.com/office/powerpoint/2010/main" val="343760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3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1" r:id="rId5"/>
    <p:sldLayoutId id="2147483662" r:id="rId6"/>
    <p:sldLayoutId id="2147483664" r:id="rId7"/>
    <p:sldLayoutId id="2147483665" r:id="rId8"/>
    <p:sldLayoutId id="2147483663"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667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4.jpg"/><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F6611-48E9-8D59-DF78-A6199FFD87AD}"/>
              </a:ext>
            </a:extLst>
          </p:cNvPr>
          <p:cNvSpPr>
            <a:spLocks noGrp="1"/>
          </p:cNvSpPr>
          <p:nvPr>
            <p:ph type="ctrTitle"/>
          </p:nvPr>
        </p:nvSpPr>
        <p:spPr>
          <a:xfrm>
            <a:off x="1020935" y="3934722"/>
            <a:ext cx="9738805" cy="692118"/>
          </a:xfrm>
        </p:spPr>
        <p:txBody>
          <a:bodyPr/>
          <a:lstStyle/>
          <a:p>
            <a:r>
              <a:rPr lang="en-GB" sz="3200" dirty="0"/>
              <a:t>Climate Shocks and Income Inequality:</a:t>
            </a:r>
            <a:br>
              <a:rPr lang="en-GB" sz="3200" dirty="0"/>
            </a:br>
            <a:r>
              <a:rPr lang="en-GB" sz="3200" dirty="0"/>
              <a:t>Some first results</a:t>
            </a:r>
            <a:br>
              <a:rPr lang="fr-FR" sz="3200" dirty="0"/>
            </a:br>
            <a:endParaRPr lang="fr-FR" sz="3200" dirty="0"/>
          </a:p>
        </p:txBody>
      </p:sp>
      <p:sp>
        <p:nvSpPr>
          <p:cNvPr id="3" name="Sous-titre 2">
            <a:extLst>
              <a:ext uri="{FF2B5EF4-FFF2-40B4-BE49-F238E27FC236}">
                <a16:creationId xmlns:a16="http://schemas.microsoft.com/office/drawing/2014/main" id="{5EDCC6C7-7785-5E90-C6E3-33F81392781B}"/>
              </a:ext>
            </a:extLst>
          </p:cNvPr>
          <p:cNvSpPr>
            <a:spLocks noGrp="1"/>
          </p:cNvSpPr>
          <p:nvPr>
            <p:ph type="subTitle" idx="1"/>
          </p:nvPr>
        </p:nvSpPr>
        <p:spPr>
          <a:xfrm>
            <a:off x="3504349" y="4458336"/>
            <a:ext cx="5353456" cy="550085"/>
          </a:xfrm>
        </p:spPr>
        <p:txBody>
          <a:bodyPr>
            <a:normAutofit fontScale="62500" lnSpcReduction="20000"/>
          </a:bodyPr>
          <a:lstStyle/>
          <a:p>
            <a:r>
              <a:rPr lang="fr-FR" dirty="0"/>
              <a:t>Nicholas Vasilakos</a:t>
            </a:r>
          </a:p>
          <a:p>
            <a:r>
              <a:rPr lang="fr-FR" dirty="0" err="1"/>
              <a:t>University</a:t>
            </a:r>
            <a:r>
              <a:rPr lang="fr-FR" dirty="0"/>
              <a:t> of East </a:t>
            </a:r>
            <a:r>
              <a:rPr lang="fr-FR" dirty="0" err="1"/>
              <a:t>Anglia</a:t>
            </a:r>
            <a:endParaRPr lang="fr-FR" dirty="0"/>
          </a:p>
        </p:txBody>
      </p:sp>
    </p:spTree>
    <p:extLst>
      <p:ext uri="{BB962C8B-B14F-4D97-AF65-F5344CB8AC3E}">
        <p14:creationId xmlns:p14="http://schemas.microsoft.com/office/powerpoint/2010/main" val="221642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5CB18-F79E-F658-0667-2505446A7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01073-2F48-09F2-EC46-E93C3021C084}"/>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Methodology</a:t>
            </a:r>
            <a:endParaRPr lang="en-GB" dirty="0"/>
          </a:p>
        </p:txBody>
      </p:sp>
      <p:sp>
        <p:nvSpPr>
          <p:cNvPr id="6" name="Content Placeholder 2">
            <a:extLst>
              <a:ext uri="{FF2B5EF4-FFF2-40B4-BE49-F238E27FC236}">
                <a16:creationId xmlns:a16="http://schemas.microsoft.com/office/drawing/2014/main" id="{05022566-D6C8-1D39-6CC8-09CB10C4C775}"/>
              </a:ext>
            </a:extLst>
          </p:cNvPr>
          <p:cNvSpPr>
            <a:spLocks noGrp="1"/>
          </p:cNvSpPr>
          <p:nvPr>
            <p:ph idx="1"/>
          </p:nvPr>
        </p:nvSpPr>
        <p:spPr>
          <a:xfrm>
            <a:off x="658963" y="1411188"/>
            <a:ext cx="10515600" cy="4905829"/>
          </a:xfrm>
        </p:spPr>
        <p:txBody>
          <a:bodyPr>
            <a:normAutofit/>
          </a:bodyPr>
          <a:lstStyle/>
          <a:p>
            <a:pPr lvl="1"/>
            <a:r>
              <a:rPr lang="en-US" altLang="zh-CN" dirty="0">
                <a:latin typeface="Arial" panose="020B0604020202020204" pitchFamily="34" charset="0"/>
                <a:cs typeface="Arial" panose="020B0604020202020204" pitchFamily="34" charset="0"/>
              </a:rPr>
              <a:t>Our paper investigates how different types of extreme weather events affect income inequality across the entire income distribution, using panel data globally.</a:t>
            </a:r>
          </a:p>
          <a:p>
            <a:pPr marL="457200" lvl="1" indent="0">
              <a:buNone/>
            </a:pPr>
            <a:endParaRPr lang="en-US" altLang="zh-CN" dirty="0">
              <a:latin typeface="Arial" panose="020B0604020202020204" pitchFamily="34" charset="0"/>
              <a:cs typeface="Arial" panose="020B0604020202020204" pitchFamily="34" charset="0"/>
            </a:endParaRPr>
          </a:p>
          <a:p>
            <a:pPr lvl="1"/>
            <a:r>
              <a:rPr lang="en-US" altLang="zh-CN" dirty="0">
                <a:latin typeface="Arial" panose="020B0604020202020204" pitchFamily="34" charset="0"/>
                <a:cs typeface="Arial" panose="020B0604020202020204" pitchFamily="34" charset="0"/>
              </a:rPr>
              <a:t>By combining reanalysis climate data (ERA5), </a:t>
            </a:r>
            <a:r>
              <a:rPr lang="en-US" altLang="zh-CN" dirty="0" err="1">
                <a:latin typeface="Arial" panose="020B0604020202020204" pitchFamily="34" charset="0"/>
                <a:cs typeface="Arial" panose="020B0604020202020204" pitchFamily="34" charset="0"/>
              </a:rPr>
              <a:t>harmonised</a:t>
            </a:r>
            <a:r>
              <a:rPr lang="en-US" altLang="zh-CN" dirty="0">
                <a:latin typeface="Arial" panose="020B0604020202020204" pitchFamily="34" charset="0"/>
                <a:cs typeface="Arial" panose="020B0604020202020204" pitchFamily="34" charset="0"/>
              </a:rPr>
              <a:t> inequality metrics (PIP), and economic performance indicators, we estimate the extent to which climate risks drive regressivity in income outcomes, and how this varies by sector, region, and policy environment.</a:t>
            </a:r>
          </a:p>
          <a:p>
            <a:pPr lvl="2"/>
            <a:r>
              <a:rPr lang="en-GB" sz="1900" dirty="0">
                <a:latin typeface="Arial" panose="020B0604020202020204" pitchFamily="34" charset="0"/>
                <a:cs typeface="Arial" panose="020B0604020202020204" pitchFamily="34" charset="0"/>
              </a:rPr>
              <a:t>Climate variables included (so far): </a:t>
            </a:r>
            <a:r>
              <a:rPr lang="en-US" altLang="zh-CN" sz="1900" dirty="0">
                <a:latin typeface="Arial" panose="020B0604020202020204" pitchFamily="34" charset="0"/>
                <a:cs typeface="Arial" panose="020B0604020202020204" pitchFamily="34" charset="0"/>
              </a:rPr>
              <a:t>heatwaves, cold waves, icing days, hot days, and heavy precipitation</a:t>
            </a:r>
          </a:p>
          <a:p>
            <a:pPr lvl="2"/>
            <a:r>
              <a:rPr lang="en-US" altLang="zh-CN" dirty="0">
                <a:latin typeface="Arial" panose="020B0604020202020204" pitchFamily="34" charset="0"/>
                <a:cs typeface="Arial" panose="020B0604020202020204" pitchFamily="34" charset="0"/>
              </a:rPr>
              <a:t>Poverty and Inequality Platform (PIP), World Bank:</a:t>
            </a:r>
          </a:p>
          <a:p>
            <a:pPr lvl="3">
              <a:lnSpc>
                <a:spcPct val="70000"/>
              </a:lnSpc>
            </a:pPr>
            <a:r>
              <a:rPr lang="en-US" altLang="zh-CN" sz="1500" dirty="0">
                <a:latin typeface="Arial" panose="020B0604020202020204" pitchFamily="34" charset="0"/>
                <a:cs typeface="Arial" panose="020B0604020202020204" pitchFamily="34" charset="0"/>
              </a:rPr>
              <a:t>Comprehensive global poverty and inequality data.</a:t>
            </a:r>
          </a:p>
          <a:p>
            <a:pPr lvl="3">
              <a:lnSpc>
                <a:spcPct val="70000"/>
              </a:lnSpc>
            </a:pPr>
            <a:r>
              <a:rPr lang="en-US" altLang="zh-CN" sz="1500" dirty="0">
                <a:latin typeface="Arial" panose="020B0604020202020204" pitchFamily="34" charset="0"/>
                <a:cs typeface="Arial" panose="020B0604020202020204" pitchFamily="34" charset="0"/>
              </a:rPr>
              <a:t>Covers ~2,400 surveys across 160+ countries up to 2024.</a:t>
            </a:r>
          </a:p>
          <a:p>
            <a:pPr lvl="2"/>
            <a:r>
              <a:rPr lang="en-US" altLang="zh-CN" dirty="0" err="1">
                <a:latin typeface="Arial" panose="020B0604020202020204" pitchFamily="34" charset="0"/>
                <a:cs typeface="Arial" panose="020B0604020202020204" pitchFamily="34" charset="0"/>
              </a:rPr>
              <a:t>Standardised</a:t>
            </a:r>
            <a:r>
              <a:rPr lang="en-US" altLang="zh-CN" dirty="0">
                <a:latin typeface="Arial" panose="020B0604020202020204" pitchFamily="34" charset="0"/>
                <a:cs typeface="Arial" panose="020B0604020202020204" pitchFamily="34" charset="0"/>
              </a:rPr>
              <a:t> World Income Inequality Database (SWIID):</a:t>
            </a:r>
          </a:p>
          <a:p>
            <a:pPr marL="1657350" lvl="3" indent="-285750"/>
            <a:r>
              <a:rPr lang="en-US" altLang="zh-CN" dirty="0">
                <a:latin typeface="Arial" panose="020B0604020202020204" pitchFamily="34" charset="0"/>
                <a:cs typeface="Arial" panose="020B0604020202020204" pitchFamily="34" charset="0"/>
              </a:rPr>
              <a:t>Extensive cross-country and longitudinal coverage.</a:t>
            </a:r>
          </a:p>
          <a:p>
            <a:pPr marL="1657350" lvl="3" indent="-285750"/>
            <a:r>
              <a:rPr lang="en-US" altLang="zh-CN" dirty="0" err="1">
                <a:latin typeface="Arial" panose="020B0604020202020204" pitchFamily="34" charset="0"/>
                <a:cs typeface="Arial" panose="020B0604020202020204" pitchFamily="34" charset="0"/>
              </a:rPr>
              <a:t>Harmonised</a:t>
            </a:r>
            <a:r>
              <a:rPr lang="en-US" altLang="zh-CN" dirty="0">
                <a:latin typeface="Arial" panose="020B0604020202020204" pitchFamily="34" charset="0"/>
                <a:cs typeface="Arial" panose="020B0604020202020204" pitchFamily="34" charset="0"/>
              </a:rPr>
              <a:t> Income Study (LIS), ensuring high reliability.</a:t>
            </a:r>
          </a:p>
          <a:p>
            <a:pPr lvl="2">
              <a:lnSpc>
                <a:spcPct val="70000"/>
              </a:lnSpc>
            </a:pPr>
            <a:endParaRPr lang="en-US" altLang="zh-CN"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42315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BEB05-FF85-AEA5-74DD-F3649C76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C9371-80A5-FAB2-DB18-65F3B31D990D}"/>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Methodology – Climate variables</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4C80F7D-2621-47D4-90B5-2228FD501F9B}"/>
                  </a:ext>
                </a:extLst>
              </p:cNvPr>
              <p:cNvSpPr>
                <a:spLocks noGrp="1"/>
              </p:cNvSpPr>
              <p:nvPr>
                <p:ph type="body" sz="half" idx="2"/>
              </p:nvPr>
            </p:nvSpPr>
            <p:spPr>
              <a:xfrm>
                <a:off x="671293" y="1580004"/>
                <a:ext cx="5601647" cy="4850882"/>
              </a:xfrm>
            </p:spPr>
            <p:txBody>
              <a:bodyPr/>
              <a:lstStyle/>
              <a:p>
                <a:r>
                  <a:rPr lang="en-US" altLang="zh-CN" sz="1800" b="1" dirty="0">
                    <a:latin typeface="Arial" panose="020B0604020202020204" pitchFamily="34" charset="0"/>
                    <a:cs typeface="Arial" panose="020B0604020202020204" pitchFamily="34" charset="0"/>
                  </a:rPr>
                  <a:t>Measurement Approach &amp; Definitions:</a:t>
                </a:r>
              </a:p>
              <a:p>
                <a:pPr>
                  <a:buFont typeface="Arial" panose="020B0604020202020204" pitchFamily="34" charset="0"/>
                  <a:buChar char="•"/>
                </a:pPr>
                <a:r>
                  <a:rPr lang="en-GB" altLang="zh-CN" sz="1400" dirty="0">
                    <a:latin typeface="Arial" panose="020B0604020202020204" pitchFamily="34" charset="0"/>
                    <a:ea typeface="等线" panose="02010600030101010101" pitchFamily="2" charset="-122"/>
                  </a:rPr>
                  <a:t> </a:t>
                </a:r>
                <a:r>
                  <a:rPr lang="en-GB" altLang="zh-CN" sz="1800" dirty="0">
                    <a:latin typeface="Arial" panose="020B0604020202020204" pitchFamily="34" charset="0"/>
                    <a:ea typeface="等线" panose="02010600030101010101" pitchFamily="2" charset="-122"/>
                  </a:rPr>
                  <a:t>Extreme events - we follow the IPCC definition: </a:t>
                </a:r>
                <a:r>
                  <a:rPr lang="en-US" altLang="zh-CN" sz="1800" dirty="0">
                    <a:latin typeface="Arial" panose="020B0604020202020204" pitchFamily="34" charset="0"/>
                    <a:ea typeface="等线" panose="02010600030101010101" pitchFamily="2" charset="-122"/>
                  </a:rPr>
                  <a:t>“an extreme weather event is an event that is rare at a particular place and time of year’, and an extreme climate event as ‘a pattern of extreme weather that persists for some time, such as a season’” (Seneviratne et al., 2021, p. 1522). </a:t>
                </a:r>
              </a:p>
              <a:p>
                <a:pPr lvl="1">
                  <a:buFont typeface="Arial" panose="020B0604020202020204" pitchFamily="34" charset="0"/>
                  <a:buChar char="•"/>
                </a:pPr>
                <a:r>
                  <a:rPr lang="en-US" altLang="zh-CN" sz="1800" dirty="0">
                    <a:latin typeface="Arial" panose="020B0604020202020204" pitchFamily="34" charset="0"/>
                    <a:ea typeface="等线" panose="02010600030101010101" pitchFamily="2" charset="-122"/>
                  </a:rPr>
                  <a:t> </a:t>
                </a:r>
                <a:r>
                  <a:rPr lang="en-US" altLang="zh-CN" sz="1800" dirty="0" err="1">
                    <a:latin typeface="Arial" panose="020B0604020202020204" pitchFamily="34" charset="0"/>
                    <a:ea typeface="等线" panose="02010600030101010101" pitchFamily="2" charset="-122"/>
                  </a:rPr>
                  <a:t>Categorised</a:t>
                </a:r>
                <a:r>
                  <a:rPr lang="en-US" altLang="zh-CN" sz="1800" dirty="0">
                    <a:latin typeface="Arial" panose="020B0604020202020204" pitchFamily="34" charset="0"/>
                    <a:ea typeface="等线" panose="02010600030101010101" pitchFamily="2" charset="-122"/>
                  </a:rPr>
                  <a:t> into ‘Hot and Cold’ or ‘Wet and Dry’ events (Ranasinghe et al., 2021).</a:t>
                </a:r>
              </a:p>
              <a:p>
                <a:pPr>
                  <a:buFont typeface="Arial" panose="020B0604020202020204" pitchFamily="34" charset="0"/>
                  <a:buChar char="•"/>
                </a:pPr>
                <a:r>
                  <a:rPr lang="en-US" altLang="zh-CN" sz="1800" dirty="0">
                    <a:latin typeface="Arial" panose="020B0604020202020204" pitchFamily="34" charset="0"/>
                    <a:ea typeface="等线" panose="02010600030101010101" pitchFamily="2" charset="-122"/>
                  </a:rPr>
                  <a:t> For each climate event, we calculate both intensity and frequency and </a:t>
                </a:r>
                <a:r>
                  <a:rPr lang="en-US" altLang="zh-CN" sz="1800" dirty="0" err="1">
                    <a:latin typeface="Arial" panose="020B0604020202020204" pitchFamily="34" charset="0"/>
                    <a:ea typeface="等线" panose="02010600030101010101" pitchFamily="2" charset="-122"/>
                  </a:rPr>
                  <a:t>normalise</a:t>
                </a:r>
                <a:r>
                  <a:rPr lang="en-US" altLang="zh-CN" sz="1800" dirty="0">
                    <a:latin typeface="Arial" panose="020B0604020202020204" pitchFamily="34" charset="0"/>
                    <a:ea typeface="等线" panose="02010600030101010101" pitchFamily="2" charset="-122"/>
                  </a:rPr>
                  <a:t> the variables to account for differences in their measurement scales.</a:t>
                </a:r>
              </a:p>
              <a:p>
                <a:pPr>
                  <a:buFont typeface="Arial" panose="020B0604020202020204" pitchFamily="34" charset="0"/>
                  <a:buChar char="•"/>
                </a:pPr>
                <a:r>
                  <a:rPr lang="en-US" altLang="zh-CN" sz="1800" dirty="0">
                    <a:latin typeface="Arial" panose="020B0604020202020204" pitchFamily="34" charset="0"/>
                    <a:ea typeface="等线" panose="02010600030101010101" pitchFamily="2" charset="-122"/>
                  </a:rPr>
                  <a:t> We apply principal component analysis to combine intensity and frequency into a single representative variable for each climate event, denotes as </a:t>
                </a:r>
                <a14:m>
                  <m:oMath xmlns:m="http://schemas.openxmlformats.org/officeDocument/2006/math">
                    <m:r>
                      <a:rPr lang="en-US" altLang="zh-CN" sz="1800" i="1" smtClean="0">
                        <a:latin typeface="Cambria Math" panose="02040503050406030204" pitchFamily="18" charset="0"/>
                        <a:ea typeface="等线" panose="02010600030101010101" pitchFamily="2" charset="-122"/>
                        <a:cs typeface="Arial" panose="020B0604020202020204" pitchFamily="34" charset="0"/>
                      </a:rPr>
                      <m:t>𝐻𝑊</m:t>
                    </m:r>
                    <m:r>
                      <a:rPr lang="en-US" altLang="zh-CN" sz="1800" i="1" smtClean="0">
                        <a:latin typeface="Cambria Math" panose="02040503050406030204" pitchFamily="18" charset="0"/>
                        <a:ea typeface="等线" panose="02010600030101010101" pitchFamily="2" charset="-122"/>
                        <a:cs typeface="Arial" panose="020B0604020202020204" pitchFamily="34" charset="0"/>
                      </a:rPr>
                      <m:t>_</m:t>
                    </m:r>
                    <m:r>
                      <a:rPr lang="en-US" altLang="zh-CN" sz="1800" i="1" smtClean="0">
                        <a:latin typeface="Cambria Math" panose="02040503050406030204" pitchFamily="18" charset="0"/>
                        <a:ea typeface="等线" panose="02010600030101010101" pitchFamily="2" charset="-122"/>
                        <a:cs typeface="Arial" panose="020B0604020202020204" pitchFamily="34" charset="0"/>
                      </a:rPr>
                      <m:t>𝐼𝐹</m:t>
                    </m:r>
                  </m:oMath>
                </a14:m>
                <a:r>
                  <a:rPr lang="en-US" altLang="zh-CN" sz="1800" dirty="0">
                    <a:latin typeface="Arial" panose="020B0604020202020204" pitchFamily="34" charset="0"/>
                    <a:ea typeface="等线" panose="02010600030101010101" pitchFamily="2" charset="-122"/>
                  </a:rPr>
                  <a:t>, </a:t>
                </a:r>
                <a14:m>
                  <m:oMath xmlns:m="http://schemas.openxmlformats.org/officeDocument/2006/math">
                    <m:r>
                      <a:rPr lang="en-US" altLang="zh-CN" sz="1800" i="1" smtClean="0">
                        <a:latin typeface="Cambria Math" panose="02040503050406030204" pitchFamily="18" charset="0"/>
                        <a:ea typeface="等线" panose="02010600030101010101" pitchFamily="2" charset="-122"/>
                        <a:cs typeface="Arial" panose="020B0604020202020204" pitchFamily="34" charset="0"/>
                      </a:rPr>
                      <m:t>𝐶𝑊</m:t>
                    </m:r>
                    <m:r>
                      <m:rPr>
                        <m:lit/>
                      </m:rPr>
                      <a:rPr lang="en-US" altLang="zh-CN" sz="1800" i="1" smtClean="0">
                        <a:latin typeface="Cambria Math" panose="02040503050406030204" pitchFamily="18" charset="0"/>
                        <a:ea typeface="等线" panose="02010600030101010101" pitchFamily="2" charset="-122"/>
                        <a:cs typeface="Arial" panose="020B0604020202020204" pitchFamily="34" charset="0"/>
                      </a:rPr>
                      <m:t>_</m:t>
                    </m:r>
                    <m:r>
                      <a:rPr lang="en-US" altLang="zh-CN" sz="1800" i="1" smtClean="0">
                        <a:latin typeface="Cambria Math" panose="02040503050406030204" pitchFamily="18" charset="0"/>
                        <a:ea typeface="等线" panose="02010600030101010101" pitchFamily="2" charset="-122"/>
                        <a:cs typeface="Arial" panose="020B0604020202020204" pitchFamily="34" charset="0"/>
                      </a:rPr>
                      <m:t>𝐼𝐹</m:t>
                    </m:r>
                  </m:oMath>
                </a14:m>
                <a:r>
                  <a:rPr lang="en-US" altLang="zh-CN" sz="1800" dirty="0">
                    <a:latin typeface="Arial" panose="020B0604020202020204" pitchFamily="34" charset="0"/>
                    <a:ea typeface="等线" panose="02010600030101010101" pitchFamily="2" charset="-122"/>
                  </a:rPr>
                  <a:t>, </a:t>
                </a:r>
                <a14:m>
                  <m:oMath xmlns:m="http://schemas.openxmlformats.org/officeDocument/2006/math">
                    <m:r>
                      <a:rPr lang="en-US" altLang="zh-CN" sz="1800" i="1" smtClean="0">
                        <a:latin typeface="Cambria Math" panose="02040503050406030204" pitchFamily="18" charset="0"/>
                        <a:ea typeface="等线" panose="02010600030101010101" pitchFamily="2" charset="-122"/>
                        <a:cs typeface="Arial" panose="020B0604020202020204" pitchFamily="34" charset="0"/>
                      </a:rPr>
                      <m:t>𝐼𝑐𝑖𝑛𝑔</m:t>
                    </m:r>
                    <m:r>
                      <m:rPr>
                        <m:lit/>
                      </m:rPr>
                      <a:rPr lang="en-US" altLang="zh-CN" sz="1800" i="1" smtClean="0">
                        <a:latin typeface="Cambria Math" panose="02040503050406030204" pitchFamily="18" charset="0"/>
                        <a:ea typeface="等线" panose="02010600030101010101" pitchFamily="2" charset="-122"/>
                        <a:cs typeface="Arial" panose="020B0604020202020204" pitchFamily="34" charset="0"/>
                      </a:rPr>
                      <m:t>_</m:t>
                    </m:r>
                    <m:r>
                      <a:rPr lang="en-US" altLang="zh-CN" sz="1800" i="1" smtClean="0">
                        <a:latin typeface="Cambria Math" panose="02040503050406030204" pitchFamily="18" charset="0"/>
                        <a:ea typeface="等线" panose="02010600030101010101" pitchFamily="2" charset="-122"/>
                        <a:cs typeface="Arial" panose="020B0604020202020204" pitchFamily="34" charset="0"/>
                      </a:rPr>
                      <m:t>𝐼𝐹</m:t>
                    </m:r>
                  </m:oMath>
                </a14:m>
                <a:r>
                  <a:rPr lang="en-US" altLang="zh-CN" sz="1800" dirty="0">
                    <a:latin typeface="Arial" panose="020B0604020202020204" pitchFamily="34" charset="0"/>
                    <a:ea typeface="等线" panose="02010600030101010101" pitchFamily="2" charset="-122"/>
                  </a:rPr>
                  <a:t>, </a:t>
                </a:r>
                <a14:m>
                  <m:oMath xmlns:m="http://schemas.openxmlformats.org/officeDocument/2006/math">
                    <m:r>
                      <a:rPr lang="en-US" altLang="zh-CN" sz="1800" i="1" smtClean="0">
                        <a:latin typeface="Cambria Math" panose="02040503050406030204" pitchFamily="18" charset="0"/>
                        <a:ea typeface="等线" panose="02010600030101010101" pitchFamily="2" charset="-122"/>
                        <a:cs typeface="Arial" panose="020B0604020202020204" pitchFamily="34" charset="0"/>
                      </a:rPr>
                      <m:t>𝐻𝑜𝑡</m:t>
                    </m:r>
                    <m:r>
                      <m:rPr>
                        <m:lit/>
                      </m:rPr>
                      <a:rPr lang="en-US" altLang="zh-CN" sz="1800" i="1" smtClean="0">
                        <a:latin typeface="Cambria Math" panose="02040503050406030204" pitchFamily="18" charset="0"/>
                        <a:ea typeface="等线" panose="02010600030101010101" pitchFamily="2" charset="-122"/>
                        <a:cs typeface="Arial" panose="020B0604020202020204" pitchFamily="34" charset="0"/>
                      </a:rPr>
                      <m:t>_</m:t>
                    </m:r>
                    <m:r>
                      <a:rPr lang="en-US" altLang="zh-CN" sz="1800" i="1" smtClean="0">
                        <a:latin typeface="Cambria Math" panose="02040503050406030204" pitchFamily="18" charset="0"/>
                        <a:ea typeface="等线" panose="02010600030101010101" pitchFamily="2" charset="-122"/>
                        <a:cs typeface="Arial" panose="020B0604020202020204" pitchFamily="34" charset="0"/>
                      </a:rPr>
                      <m:t>𝐼𝐹</m:t>
                    </m:r>
                  </m:oMath>
                </a14:m>
                <a:r>
                  <a:rPr lang="en-US" altLang="zh-CN" sz="1800" dirty="0">
                    <a:latin typeface="Arial" panose="020B0604020202020204" pitchFamily="34" charset="0"/>
                    <a:ea typeface="等线" panose="02010600030101010101" pitchFamily="2" charset="-122"/>
                  </a:rPr>
                  <a:t>, and </a:t>
                </a:r>
                <a14:m>
                  <m:oMath xmlns:m="http://schemas.openxmlformats.org/officeDocument/2006/math">
                    <m:r>
                      <a:rPr lang="en-US" altLang="zh-CN" sz="1800" i="1" smtClean="0">
                        <a:latin typeface="Cambria Math" panose="02040503050406030204" pitchFamily="18" charset="0"/>
                        <a:ea typeface="等线" panose="02010600030101010101" pitchFamily="2" charset="-122"/>
                      </a:rPr>
                      <m:t>𝑅𝑎𝑖𝑛</m:t>
                    </m:r>
                    <m:r>
                      <a:rPr lang="en-US" altLang="zh-CN" sz="1800" i="1" smtClean="0">
                        <a:latin typeface="Cambria Math" panose="02040503050406030204" pitchFamily="18" charset="0"/>
                        <a:ea typeface="等线" panose="02010600030101010101" pitchFamily="2" charset="-122"/>
                      </a:rPr>
                      <m:t>10</m:t>
                    </m:r>
                    <m:r>
                      <a:rPr lang="en-US" altLang="zh-CN" sz="1800" i="1" smtClean="0">
                        <a:latin typeface="Cambria Math" panose="02040503050406030204" pitchFamily="18" charset="0"/>
                        <a:ea typeface="等线" panose="02010600030101010101" pitchFamily="2" charset="-122"/>
                      </a:rPr>
                      <m:t>𝑚𝑚</m:t>
                    </m:r>
                    <m:r>
                      <m:rPr>
                        <m:lit/>
                      </m:rPr>
                      <a:rPr lang="en-US" altLang="zh-CN" sz="1800" i="1" smtClean="0">
                        <a:latin typeface="Cambria Math" panose="02040503050406030204" pitchFamily="18" charset="0"/>
                        <a:ea typeface="等线" panose="02010600030101010101" pitchFamily="2" charset="-122"/>
                      </a:rPr>
                      <m:t>_</m:t>
                    </m:r>
                    <m:r>
                      <a:rPr lang="en-US" altLang="zh-CN" sz="1800" i="1" smtClean="0">
                        <a:latin typeface="Cambria Math" panose="02040503050406030204" pitchFamily="18" charset="0"/>
                        <a:ea typeface="等线" panose="02010600030101010101" pitchFamily="2" charset="-122"/>
                      </a:rPr>
                      <m:t>𝐼𝐹</m:t>
                    </m:r>
                  </m:oMath>
                </a14:m>
                <a:r>
                  <a:rPr lang="en-US" altLang="zh-CN" sz="1800" dirty="0">
                    <a:latin typeface="Arial" panose="020B0604020202020204" pitchFamily="34" charset="0"/>
                    <a:ea typeface="等线" panose="02010600030101010101" pitchFamily="2" charset="-122"/>
                  </a:rPr>
                  <a:t>.</a:t>
                </a:r>
              </a:p>
              <a:p>
                <a:pPr marL="742950" lvl="1" indent="-285750">
                  <a:buFont typeface="Arial" panose="020B0604020202020204" pitchFamily="34" charset="0"/>
                  <a:buChar char="•"/>
                </a:pPr>
                <a:endParaRPr lang="en-GB" dirty="0"/>
              </a:p>
            </p:txBody>
          </p:sp>
        </mc:Choice>
        <mc:Fallback xmlns="">
          <p:sp>
            <p:nvSpPr>
              <p:cNvPr id="3" name="Text Placeholder 2">
                <a:extLst>
                  <a:ext uri="{FF2B5EF4-FFF2-40B4-BE49-F238E27FC236}">
                    <a16:creationId xmlns:a16="http://schemas.microsoft.com/office/drawing/2014/main" id="{C4C80F7D-2621-47D4-90B5-2228FD501F9B}"/>
                  </a:ext>
                </a:extLst>
              </p:cNvPr>
              <p:cNvSpPr>
                <a:spLocks noGrp="1" noRot="1" noChangeAspect="1" noMove="1" noResize="1" noEditPoints="1" noAdjustHandles="1" noChangeArrowheads="1" noChangeShapeType="1" noTextEdit="1"/>
              </p:cNvSpPr>
              <p:nvPr>
                <p:ph type="body" sz="half" idx="2"/>
              </p:nvPr>
            </p:nvSpPr>
            <p:spPr>
              <a:xfrm>
                <a:off x="671293" y="1580004"/>
                <a:ext cx="5601647" cy="4850882"/>
              </a:xfrm>
              <a:blipFill>
                <a:blip r:embed="rId2"/>
                <a:stretch>
                  <a:fillRect l="-871" t="-1131" r="-2503"/>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E4A9C83A-EF19-E9D8-74FF-EE354485EA34}"/>
              </a:ext>
            </a:extLst>
          </p:cNvPr>
          <p:cNvPicPr>
            <a:picLocks noChangeAspect="1"/>
          </p:cNvPicPr>
          <p:nvPr/>
        </p:nvPicPr>
        <p:blipFill rotWithShape="1">
          <a:blip r:embed="rId3"/>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4CE7ACAC-E694-8317-A62E-54D6CFBDA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graphicFrame>
        <p:nvGraphicFramePr>
          <p:cNvPr id="10" name="Table 9">
            <a:extLst>
              <a:ext uri="{FF2B5EF4-FFF2-40B4-BE49-F238E27FC236}">
                <a16:creationId xmlns:a16="http://schemas.microsoft.com/office/drawing/2014/main" id="{8437A8F7-380F-726F-F5CF-367B91CCCA84}"/>
              </a:ext>
            </a:extLst>
          </p:cNvPr>
          <p:cNvGraphicFramePr>
            <a:graphicFrameLocks noGrp="1"/>
          </p:cNvGraphicFramePr>
          <p:nvPr>
            <p:extLst>
              <p:ext uri="{D42A27DB-BD31-4B8C-83A1-F6EECF244321}">
                <p14:modId xmlns:p14="http://schemas.microsoft.com/office/powerpoint/2010/main" val="1028969960"/>
              </p:ext>
            </p:extLst>
          </p:nvPr>
        </p:nvGraphicFramePr>
        <p:xfrm>
          <a:off x="6566013" y="2274273"/>
          <a:ext cx="4954694" cy="2709529"/>
        </p:xfrm>
        <a:graphic>
          <a:graphicData uri="http://schemas.openxmlformats.org/drawingml/2006/table">
            <a:tbl>
              <a:tblPr firstRow="1" firstCol="1" bandRow="1">
                <a:noFill/>
                <a:tableStyleId>{5C22544A-7EE6-4342-B048-85BDC9FD1C3A}</a:tableStyleId>
              </a:tblPr>
              <a:tblGrid>
                <a:gridCol w="2021466">
                  <a:extLst>
                    <a:ext uri="{9D8B030D-6E8A-4147-A177-3AD203B41FA5}">
                      <a16:colId xmlns:a16="http://schemas.microsoft.com/office/drawing/2014/main" val="766148016"/>
                    </a:ext>
                  </a:extLst>
                </a:gridCol>
                <a:gridCol w="2933228">
                  <a:extLst>
                    <a:ext uri="{9D8B030D-6E8A-4147-A177-3AD203B41FA5}">
                      <a16:colId xmlns:a16="http://schemas.microsoft.com/office/drawing/2014/main" val="2046204497"/>
                    </a:ext>
                  </a:extLst>
                </a:gridCol>
              </a:tblGrid>
              <a:tr h="525504">
                <a:tc>
                  <a:txBody>
                    <a:bodyPr/>
                    <a:lstStyle/>
                    <a:p>
                      <a:pPr>
                        <a:lnSpc>
                          <a:spcPct val="115000"/>
                        </a:lnSpc>
                        <a:spcAft>
                          <a:spcPts val="800"/>
                        </a:spcAft>
                        <a:buNone/>
                      </a:pPr>
                      <a:r>
                        <a:rPr lang="en-GB" sz="1600" b="1" kern="100" dirty="0">
                          <a:solidFill>
                            <a:schemeClr val="tx1">
                              <a:lumMod val="75000"/>
                              <a:lumOff val="25000"/>
                            </a:schemeClr>
                          </a:solidFill>
                          <a:effectLst/>
                          <a:latin typeface="Arial" panose="020B0604020202020204" pitchFamily="34" charset="0"/>
                          <a:cs typeface="Arial" panose="020B0604020202020204" pitchFamily="34" charset="0"/>
                        </a:rPr>
                        <a:t>Index</a:t>
                      </a:r>
                      <a:endParaRPr lang="zh-CN" sz="1600" b="1"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18485" marT="118485" marB="1184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nSpc>
                          <a:spcPct val="115000"/>
                        </a:lnSpc>
                        <a:spcAft>
                          <a:spcPts val="800"/>
                        </a:spcAft>
                        <a:buNone/>
                      </a:pPr>
                      <a:r>
                        <a:rPr lang="en-GB" sz="1600" kern="100" dirty="0">
                          <a:solidFill>
                            <a:schemeClr val="tx1">
                              <a:lumMod val="75000"/>
                              <a:lumOff val="25000"/>
                            </a:schemeClr>
                          </a:solidFill>
                          <a:effectLst/>
                          <a:latin typeface="Arial" panose="020B0604020202020204" pitchFamily="34" charset="0"/>
                          <a:cs typeface="Arial" panose="020B0604020202020204" pitchFamily="34" charset="0"/>
                        </a:rPr>
                        <a:t>Condition</a:t>
                      </a:r>
                      <a:endParaRPr lang="zh-CN" sz="1600"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18485" marT="118485" marB="11848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3935128"/>
                  </a:ext>
                </a:extLst>
              </a:tr>
              <a:tr h="436805">
                <a:tc>
                  <a:txBody>
                    <a:bodyPr/>
                    <a:lstStyle/>
                    <a:p>
                      <a:pPr>
                        <a:lnSpc>
                          <a:spcPct val="115000"/>
                        </a:lnSpc>
                        <a:spcAft>
                          <a:spcPts val="800"/>
                        </a:spcAft>
                        <a:buNone/>
                      </a:pPr>
                      <a:r>
                        <a:rPr lang="en-GB" sz="1200" b="1" kern="100" dirty="0">
                          <a:solidFill>
                            <a:schemeClr val="tx1">
                              <a:lumMod val="75000"/>
                              <a:lumOff val="25000"/>
                            </a:schemeClr>
                          </a:solidFill>
                          <a:effectLst/>
                          <a:latin typeface="Arial" panose="020B0604020202020204" pitchFamily="34" charset="0"/>
                          <a:cs typeface="Arial" panose="020B0604020202020204" pitchFamily="34" charset="0"/>
                        </a:rPr>
                        <a:t>Hot-days</a:t>
                      </a:r>
                      <a:endParaRPr lang="zh-CN" sz="1200" b="1"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en-GB" sz="1200" kern="100">
                          <a:solidFill>
                            <a:schemeClr val="tx1">
                              <a:lumMod val="75000"/>
                              <a:lumOff val="25000"/>
                            </a:schemeClr>
                          </a:solidFill>
                          <a:effectLst/>
                          <a:latin typeface="Arial" panose="020B0604020202020204" pitchFamily="34" charset="0"/>
                          <a:cs typeface="Arial" panose="020B0604020202020204" pitchFamily="34" charset="0"/>
                        </a:rPr>
                        <a:t>Daily maximum temperature &gt; 35</a:t>
                      </a:r>
                      <a:r>
                        <a:rPr lang="de-DE" sz="1200" kern="100">
                          <a:solidFill>
                            <a:schemeClr val="tx1">
                              <a:lumMod val="75000"/>
                              <a:lumOff val="25000"/>
                            </a:schemeClr>
                          </a:solidFill>
                          <a:effectLst/>
                          <a:latin typeface="Arial" panose="020B0604020202020204" pitchFamily="34" charset="0"/>
                          <a:cs typeface="Arial" panose="020B0604020202020204" pitchFamily="34" charset="0"/>
                        </a:rPr>
                        <a:t>°</a:t>
                      </a:r>
                      <a:r>
                        <a:rPr lang="en-GB" sz="1200" kern="100">
                          <a:solidFill>
                            <a:schemeClr val="tx1">
                              <a:lumMod val="75000"/>
                              <a:lumOff val="25000"/>
                            </a:schemeClr>
                          </a:solidFill>
                          <a:effectLst/>
                          <a:latin typeface="Arial" panose="020B0604020202020204" pitchFamily="34" charset="0"/>
                          <a:cs typeface="Arial" panose="020B0604020202020204" pitchFamily="34" charset="0"/>
                        </a:rPr>
                        <a:t>C</a:t>
                      </a:r>
                      <a:endParaRPr lang="zh-CN" sz="1200" kern="10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9050" cap="flat" cmpd="sng" algn="ctr">
                      <a:solidFill>
                        <a:srgbClr val="FFFFFF"/>
                      </a:solid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525792124"/>
                  </a:ext>
                </a:extLst>
              </a:tr>
              <a:tr h="436805">
                <a:tc>
                  <a:txBody>
                    <a:bodyPr/>
                    <a:lstStyle/>
                    <a:p>
                      <a:pPr>
                        <a:lnSpc>
                          <a:spcPct val="115000"/>
                        </a:lnSpc>
                        <a:spcAft>
                          <a:spcPts val="800"/>
                        </a:spcAft>
                        <a:buNone/>
                      </a:pPr>
                      <a:r>
                        <a:rPr lang="en-GB" sz="1200" b="1" kern="100">
                          <a:solidFill>
                            <a:schemeClr val="tx1">
                              <a:lumMod val="75000"/>
                              <a:lumOff val="25000"/>
                            </a:schemeClr>
                          </a:solidFill>
                          <a:effectLst/>
                          <a:latin typeface="Arial" panose="020B0604020202020204" pitchFamily="34" charset="0"/>
                          <a:cs typeface="Arial" panose="020B0604020202020204" pitchFamily="34" charset="0"/>
                        </a:rPr>
                        <a:t>Heatwave</a:t>
                      </a:r>
                      <a:endParaRPr lang="zh-CN" sz="1200" b="1" kern="10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en-GB" sz="1200" kern="100" dirty="0">
                          <a:solidFill>
                            <a:schemeClr val="tx1">
                              <a:lumMod val="75000"/>
                              <a:lumOff val="25000"/>
                            </a:schemeClr>
                          </a:solidFill>
                          <a:effectLst/>
                          <a:latin typeface="Arial" panose="020B0604020202020204" pitchFamily="34" charset="0"/>
                          <a:cs typeface="Arial" panose="020B0604020202020204" pitchFamily="34" charset="0"/>
                        </a:rPr>
                        <a:t>Excess Heat Factor is positive</a:t>
                      </a:r>
                      <a:endParaRPr lang="zh-CN" sz="1200"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86915528"/>
                  </a:ext>
                </a:extLst>
              </a:tr>
              <a:tr h="436805">
                <a:tc>
                  <a:txBody>
                    <a:bodyPr/>
                    <a:lstStyle/>
                    <a:p>
                      <a:pPr>
                        <a:lnSpc>
                          <a:spcPct val="115000"/>
                        </a:lnSpc>
                        <a:spcAft>
                          <a:spcPts val="800"/>
                        </a:spcAft>
                        <a:buNone/>
                      </a:pPr>
                      <a:r>
                        <a:rPr lang="en-GB" sz="1200" b="1" kern="100">
                          <a:solidFill>
                            <a:schemeClr val="tx1">
                              <a:lumMod val="75000"/>
                              <a:lumOff val="25000"/>
                            </a:schemeClr>
                          </a:solidFill>
                          <a:effectLst/>
                          <a:latin typeface="Arial" panose="020B0604020202020204" pitchFamily="34" charset="0"/>
                          <a:cs typeface="Arial" panose="020B0604020202020204" pitchFamily="34" charset="0"/>
                        </a:rPr>
                        <a:t>Coldwave</a:t>
                      </a:r>
                      <a:endParaRPr lang="zh-CN" sz="1200" b="1" kern="10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2700" cmpd="sng">
                      <a:noFill/>
                      <a:prstDash val="solid"/>
                    </a:lnL>
                    <a:lnR w="19050" cap="flat" cmpd="sng" algn="ctr">
                      <a:solidFill>
                        <a:srgbClr val="FFFFFF"/>
                      </a:solidFill>
                      <a:prstDash val="soli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en-GB" sz="1200" kern="100">
                          <a:solidFill>
                            <a:schemeClr val="tx1">
                              <a:lumMod val="75000"/>
                              <a:lumOff val="25000"/>
                            </a:schemeClr>
                          </a:solidFill>
                          <a:effectLst/>
                          <a:latin typeface="Arial" panose="020B0604020202020204" pitchFamily="34" charset="0"/>
                          <a:cs typeface="Arial" panose="020B0604020202020204" pitchFamily="34" charset="0"/>
                        </a:rPr>
                        <a:t>Excess Cold Factor is negative</a:t>
                      </a:r>
                      <a:endParaRPr lang="zh-CN" sz="1200" kern="10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9050" cap="flat" cmpd="sng" algn="ctr">
                      <a:solidFill>
                        <a:srgbClr val="FFFFFF"/>
                      </a:solid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757278374"/>
                  </a:ext>
                </a:extLst>
              </a:tr>
              <a:tr h="436805">
                <a:tc>
                  <a:txBody>
                    <a:bodyPr/>
                    <a:lstStyle/>
                    <a:p>
                      <a:pPr>
                        <a:lnSpc>
                          <a:spcPct val="115000"/>
                        </a:lnSpc>
                        <a:spcAft>
                          <a:spcPts val="800"/>
                        </a:spcAft>
                        <a:buNone/>
                      </a:pPr>
                      <a:r>
                        <a:rPr lang="en-GB" sz="1200" b="1" kern="100" dirty="0">
                          <a:solidFill>
                            <a:schemeClr val="tx1">
                              <a:lumMod val="75000"/>
                              <a:lumOff val="25000"/>
                            </a:schemeClr>
                          </a:solidFill>
                          <a:effectLst/>
                          <a:latin typeface="Arial" panose="020B0604020202020204" pitchFamily="34" charset="0"/>
                          <a:cs typeface="Arial" panose="020B0604020202020204" pitchFamily="34" charset="0"/>
                        </a:rPr>
                        <a:t>Icing days</a:t>
                      </a:r>
                      <a:endParaRPr lang="zh-CN" sz="1200" b="1"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2700" cmpd="sng">
                      <a:noFill/>
                      <a:prstDash val="solid"/>
                    </a:lnL>
                    <a:lnR w="19050" cap="flat" cmpd="sng" algn="ctr">
                      <a:solidFill>
                        <a:srgbClr val="FFFFFF"/>
                      </a:solidFill>
                      <a:prstDash val="solid"/>
                      <a:round/>
                      <a:headEnd type="none" w="med" len="med"/>
                      <a:tailEnd type="none" w="med" len="me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en-GB" sz="1200" kern="100" dirty="0">
                          <a:solidFill>
                            <a:schemeClr val="tx1">
                              <a:lumMod val="75000"/>
                              <a:lumOff val="25000"/>
                            </a:schemeClr>
                          </a:solidFill>
                          <a:effectLst/>
                          <a:latin typeface="Arial" panose="020B0604020202020204" pitchFamily="34" charset="0"/>
                          <a:cs typeface="Arial" panose="020B0604020202020204" pitchFamily="34" charset="0"/>
                        </a:rPr>
                        <a:t>Daily maximum temperature &lt; 0</a:t>
                      </a:r>
                      <a:r>
                        <a:rPr lang="de-DE" sz="1200" kern="100" dirty="0">
                          <a:solidFill>
                            <a:schemeClr val="tx1">
                              <a:lumMod val="75000"/>
                              <a:lumOff val="25000"/>
                            </a:schemeClr>
                          </a:solidFill>
                          <a:effectLst/>
                          <a:latin typeface="Arial" panose="020B0604020202020204" pitchFamily="34" charset="0"/>
                          <a:cs typeface="Arial" panose="020B0604020202020204" pitchFamily="34" charset="0"/>
                        </a:rPr>
                        <a:t>°</a:t>
                      </a:r>
                      <a:r>
                        <a:rPr lang="en-GB" sz="1200" kern="100" dirty="0">
                          <a:solidFill>
                            <a:schemeClr val="tx1">
                              <a:lumMod val="75000"/>
                              <a:lumOff val="25000"/>
                            </a:schemeClr>
                          </a:solidFill>
                          <a:effectLst/>
                          <a:latin typeface="Arial" panose="020B0604020202020204" pitchFamily="34" charset="0"/>
                          <a:cs typeface="Arial" panose="020B0604020202020204" pitchFamily="34" charset="0"/>
                        </a:rPr>
                        <a:t>C</a:t>
                      </a:r>
                      <a:endParaRPr lang="zh-CN" sz="1200"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812010363"/>
                  </a:ext>
                </a:extLst>
              </a:tr>
              <a:tr h="436805">
                <a:tc>
                  <a:txBody>
                    <a:bodyPr/>
                    <a:lstStyle/>
                    <a:p>
                      <a:pPr>
                        <a:lnSpc>
                          <a:spcPct val="115000"/>
                        </a:lnSpc>
                        <a:spcAft>
                          <a:spcPts val="800"/>
                        </a:spcAft>
                        <a:buNone/>
                      </a:pPr>
                      <a:r>
                        <a:rPr lang="en-US" altLang="zh-CN" sz="1200" b="1"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rPr>
                        <a:t>Rain 10mm</a:t>
                      </a:r>
                      <a:endParaRPr lang="zh-CN" sz="1200" b="1"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2700" cmpd="sng">
                      <a:noFill/>
                      <a:prstDash val="solid"/>
                    </a:lnL>
                    <a:lnR w="19050" cap="flat" cmpd="sng" algn="ctr">
                      <a:solidFill>
                        <a:srgbClr val="FFFFFF"/>
                      </a:solidFill>
                      <a:prstDash val="solid"/>
                      <a:round/>
                      <a:headEnd type="none" w="med" len="med"/>
                      <a:tailEnd type="none" w="med" len="med"/>
                    </a:lnR>
                    <a:lnT w="12700" cmpd="sng">
                      <a:noFill/>
                      <a:prstDash val="solid"/>
                    </a:lnT>
                    <a:lnB w="12700" cmpd="sng">
                      <a:noFill/>
                      <a:prstDash val="solid"/>
                    </a:lnB>
                    <a:solidFill>
                      <a:srgbClr val="B4BCBE">
                        <a:alpha val="20000"/>
                      </a:srgbClr>
                    </a:solidFill>
                  </a:tcPr>
                </a:tc>
                <a:tc>
                  <a:txBody>
                    <a:bodyPr/>
                    <a:lstStyle/>
                    <a:p>
                      <a:pPr>
                        <a:lnSpc>
                          <a:spcPct val="115000"/>
                        </a:lnSpc>
                        <a:spcAft>
                          <a:spcPts val="800"/>
                        </a:spcAft>
                        <a:buNone/>
                      </a:pPr>
                      <a:r>
                        <a:rPr lang="en-US" altLang="zh-CN" sz="1200" kern="100" dirty="0">
                          <a:solidFill>
                            <a:schemeClr val="tx1">
                              <a:lumMod val="75000"/>
                              <a:lumOff val="25000"/>
                            </a:schemeClr>
                          </a:solidFill>
                          <a:effectLst/>
                          <a:latin typeface="Arial" panose="020B0604020202020204" pitchFamily="34" charset="0"/>
                          <a:ea typeface="+mn-ea"/>
                          <a:cs typeface="Arial" panose="020B0604020202020204" pitchFamily="34" charset="0"/>
                        </a:rPr>
                        <a:t>10mm rainfall over agricultural land</a:t>
                      </a:r>
                      <a:endParaRPr lang="zh-CN" sz="1200" kern="100" dirty="0">
                        <a:solidFill>
                          <a:schemeClr val="tx1">
                            <a:lumMod val="75000"/>
                            <a:lumOff val="25000"/>
                          </a:schemeClr>
                        </a:solidFill>
                        <a:effectLst/>
                        <a:latin typeface="Arial" panose="020B0604020202020204" pitchFamily="34" charset="0"/>
                        <a:ea typeface="等线" panose="02010600030101010101" pitchFamily="2" charset="-122"/>
                        <a:cs typeface="Arial" panose="020B0604020202020204" pitchFamily="34" charset="0"/>
                      </a:endParaRPr>
                    </a:p>
                  </a:txBody>
                  <a:tcPr marL="197475" marR="102687" marT="102687" marB="102687">
                    <a:lnL w="19050" cap="flat" cmpd="sng" algn="ctr">
                      <a:solidFill>
                        <a:srgbClr val="FFFFFF"/>
                      </a:solidFill>
                      <a:prstDash val="solid"/>
                      <a:round/>
                      <a:headEnd type="none" w="med" len="med"/>
                      <a:tailEnd type="none" w="med" len="me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592961685"/>
                  </a:ext>
                </a:extLst>
              </a:tr>
            </a:tbl>
          </a:graphicData>
        </a:graphic>
      </p:graphicFrame>
    </p:spTree>
    <p:extLst>
      <p:ext uri="{BB962C8B-B14F-4D97-AF65-F5344CB8AC3E}">
        <p14:creationId xmlns:p14="http://schemas.microsoft.com/office/powerpoint/2010/main" val="193784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610EB-F643-B536-7CAF-B23BBFCE7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FC595-9EB1-98F7-309F-9FA87464AC84}"/>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Methodology – Economic variables</a:t>
            </a:r>
            <a:endParaRPr lang="en-GB"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C2D30D19-4973-565F-56E8-20749CCD4088}"/>
                  </a:ext>
                </a:extLst>
              </p:cNvPr>
              <p:cNvSpPr>
                <a:spLocks noGrp="1"/>
              </p:cNvSpPr>
              <p:nvPr>
                <p:ph type="body" sz="half" idx="2"/>
              </p:nvPr>
            </p:nvSpPr>
            <p:spPr>
              <a:xfrm>
                <a:off x="689049" y="1243180"/>
                <a:ext cx="11073864" cy="4850882"/>
              </a:xfrm>
            </p:spPr>
            <p:txBody>
              <a:bodyPr/>
              <a:lstStyle/>
              <a:p>
                <a:r>
                  <a:rPr lang="en-US" altLang="zh-CN" sz="2000" b="1" dirty="0">
                    <a:latin typeface="Arial" panose="020B0604020202020204" pitchFamily="34" charset="0"/>
                    <a:cs typeface="Arial" panose="020B0604020202020204" pitchFamily="34" charset="0"/>
                  </a:rPr>
                  <a:t>Measurement Approach &amp; Definitions:</a:t>
                </a:r>
              </a:p>
              <a:p>
                <a:pPr marL="28575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Economic performance indicators </a:t>
                </a:r>
                <a:r>
                  <a:rPr lang="en-US" altLang="zh-CN" sz="20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Sectoral value-added (GDP): real GDP constant in 2017 (in logs) denoted as </a:t>
                </a:r>
                <a14:m>
                  <m:oMath xmlns:m="http://schemas.openxmlformats.org/officeDocument/2006/math">
                    <m:r>
                      <m:rPr>
                        <m:sty m:val="p"/>
                      </m:rPr>
                      <a:rPr lang="en-GB" altLang="zh-CN">
                        <a:latin typeface="Cambria Math" panose="02040503050406030204" pitchFamily="18" charset="0"/>
                        <a:ea typeface="等线" panose="02010600030101010101" pitchFamily="2" charset="-122"/>
                        <a:cs typeface="Arial" panose="020B0604020202020204" pitchFamily="34" charset="0"/>
                      </a:rPr>
                      <m:t>ln</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real</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Agri</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GDP</m:t>
                    </m:r>
                  </m:oMath>
                </a14:m>
                <a:r>
                  <a:rPr lang="en-GB" altLang="zh-CN" dirty="0">
                    <a:latin typeface="Arial" panose="020B0604020202020204" pitchFamily="34" charset="0"/>
                    <a:ea typeface="等线" panose="02010600030101010101" pitchFamily="2" charset="-122"/>
                    <a:cs typeface="Arial" panose="020B0604020202020204" pitchFamily="34" charset="0"/>
                  </a:rPr>
                  <a:t>, </a:t>
                </a:r>
                <a14:m>
                  <m:oMath xmlns:m="http://schemas.openxmlformats.org/officeDocument/2006/math">
                    <m:r>
                      <m:rPr>
                        <m:sty m:val="p"/>
                      </m:rPr>
                      <a:rPr lang="en-GB" altLang="zh-CN">
                        <a:latin typeface="Cambria Math" panose="02040503050406030204" pitchFamily="18" charset="0"/>
                        <a:ea typeface="等线" panose="02010600030101010101" pitchFamily="2" charset="-122"/>
                        <a:cs typeface="Arial" panose="020B0604020202020204" pitchFamily="34" charset="0"/>
                      </a:rPr>
                      <m:t>ln</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real</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Ind</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GDP</m:t>
                    </m:r>
                  </m:oMath>
                </a14:m>
                <a:r>
                  <a:rPr lang="en-GB" altLang="zh-CN" dirty="0">
                    <a:latin typeface="Arial" panose="020B0604020202020204" pitchFamily="34" charset="0"/>
                    <a:ea typeface="等线" panose="02010600030101010101" pitchFamily="2" charset="-122"/>
                    <a:cs typeface="Arial" panose="020B0604020202020204" pitchFamily="34" charset="0"/>
                  </a:rPr>
                  <a:t>, </a:t>
                </a:r>
                <a14:m>
                  <m:oMath xmlns:m="http://schemas.openxmlformats.org/officeDocument/2006/math">
                    <m:r>
                      <m:rPr>
                        <m:sty m:val="p"/>
                      </m:rPr>
                      <a:rPr lang="en-GB" altLang="zh-CN">
                        <a:latin typeface="Cambria Math" panose="02040503050406030204" pitchFamily="18" charset="0"/>
                        <a:ea typeface="等线" panose="02010600030101010101" pitchFamily="2" charset="-122"/>
                        <a:cs typeface="Arial" panose="020B0604020202020204" pitchFamily="34" charset="0"/>
                      </a:rPr>
                      <m:t>ln</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real</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Serv</m:t>
                    </m:r>
                    <m:r>
                      <m:rPr>
                        <m:lit/>
                      </m:rPr>
                      <a:rPr lang="en-GB" altLang="zh-CN">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a:latin typeface="Cambria Math" panose="02040503050406030204" pitchFamily="18" charset="0"/>
                        <a:ea typeface="等线" panose="02010600030101010101" pitchFamily="2" charset="-122"/>
                        <a:cs typeface="Arial" panose="020B0604020202020204" pitchFamily="34" charset="0"/>
                      </a:rPr>
                      <m:t>GDP</m:t>
                    </m:r>
                  </m:oMath>
                </a14:m>
                <a:r>
                  <a:rPr lang="en-US" altLang="zh-CN"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Household consumption expenditure: calculated as log of (Final Consumption Expenditure – Government Consumption) per capita, constant in 2017, denotes as </a:t>
                </a:r>
                <a14:m>
                  <m:oMath xmlns:m="http://schemas.openxmlformats.org/officeDocument/2006/math">
                    <m:r>
                      <a:rPr lang="en-GB" altLang="zh-CN" i="1">
                        <a:latin typeface="Cambria Math" panose="02040503050406030204" pitchFamily="18" charset="0"/>
                        <a:ea typeface="等线" panose="02010600030101010101" pitchFamily="2" charset="-122"/>
                        <a:cs typeface="Arial" panose="020B0604020202020204" pitchFamily="34" charset="0"/>
                      </a:rPr>
                      <m:t>𝑙𝑛</m:t>
                    </m:r>
                    <m:r>
                      <m:rPr>
                        <m:lit/>
                      </m:rPr>
                      <a:rPr lang="en-GB" altLang="zh-CN" i="1">
                        <a:latin typeface="Cambria Math" panose="02040503050406030204" pitchFamily="18" charset="0"/>
                        <a:ea typeface="等线" panose="02010600030101010101" pitchFamily="2" charset="-122"/>
                        <a:cs typeface="Arial" panose="020B0604020202020204" pitchFamily="34" charset="0"/>
                      </a:rPr>
                      <m:t>_</m:t>
                    </m:r>
                    <m:r>
                      <a:rPr lang="en-GB" altLang="zh-CN" i="1">
                        <a:latin typeface="Cambria Math" panose="02040503050406030204" pitchFamily="18" charset="0"/>
                        <a:ea typeface="等线" panose="02010600030101010101" pitchFamily="2" charset="-122"/>
                        <a:cs typeface="Arial" panose="020B0604020202020204" pitchFamily="34" charset="0"/>
                      </a:rPr>
                      <m:t>𝑟𝑒𝑎𝑙</m:t>
                    </m:r>
                    <m:r>
                      <m:rPr>
                        <m:lit/>
                      </m:rPr>
                      <a:rPr lang="en-GB" altLang="zh-CN" i="1">
                        <a:latin typeface="Cambria Math" panose="02040503050406030204" pitchFamily="18" charset="0"/>
                        <a:ea typeface="等线" panose="02010600030101010101" pitchFamily="2" charset="-122"/>
                        <a:cs typeface="Arial" panose="020B0604020202020204" pitchFamily="34" charset="0"/>
                      </a:rPr>
                      <m:t>_</m:t>
                    </m:r>
                    <m:r>
                      <a:rPr lang="en-GB" altLang="zh-CN" i="1">
                        <a:latin typeface="Cambria Math" panose="02040503050406030204" pitchFamily="18" charset="0"/>
                        <a:ea typeface="等线" panose="02010600030101010101" pitchFamily="2" charset="-122"/>
                        <a:cs typeface="Arial" panose="020B0604020202020204" pitchFamily="34" charset="0"/>
                      </a:rPr>
                      <m:t>𝑝𝑒𝑟</m:t>
                    </m:r>
                    <m:r>
                      <m:rPr>
                        <m:lit/>
                      </m:rPr>
                      <a:rPr lang="en-GB" altLang="zh-CN" i="1">
                        <a:latin typeface="Cambria Math" panose="02040503050406030204" pitchFamily="18" charset="0"/>
                        <a:ea typeface="等线" panose="02010600030101010101" pitchFamily="2" charset="-122"/>
                        <a:cs typeface="Arial" panose="020B0604020202020204" pitchFamily="34" charset="0"/>
                      </a:rPr>
                      <m:t>_</m:t>
                    </m:r>
                    <m:r>
                      <a:rPr lang="en-GB" altLang="zh-CN" i="1">
                        <a:latin typeface="Cambria Math" panose="02040503050406030204" pitchFamily="18" charset="0"/>
                        <a:ea typeface="等线" panose="02010600030101010101" pitchFamily="2" charset="-122"/>
                        <a:cs typeface="Arial" panose="020B0604020202020204" pitchFamily="34" charset="0"/>
                      </a:rPr>
                      <m:t>𝐻𝐹𝐶𝐸</m:t>
                    </m:r>
                  </m:oMath>
                </a14:m>
                <a:r>
                  <a:rPr lang="en-US" altLang="zh-CN"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Principal Component of Sectoral GDP: log of sectoral GDP (Agriculture, Manufacturing, Services) combined using Principal Component Analysis (PCA), denoted as </a:t>
                </a:r>
                <a14:m>
                  <m:oMath xmlns:m="http://schemas.openxmlformats.org/officeDocument/2006/math">
                    <m:r>
                      <a:rPr lang="en-GB" altLang="zh-CN" i="1">
                        <a:latin typeface="Cambria Math" panose="02040503050406030204" pitchFamily="18" charset="0"/>
                        <a:ea typeface="等线" panose="02010600030101010101" pitchFamily="2" charset="-122"/>
                        <a:cs typeface="Arial" panose="020B0604020202020204" pitchFamily="34" charset="0"/>
                      </a:rPr>
                      <m:t>𝑃𝐶</m:t>
                    </m:r>
                    <m:r>
                      <a:rPr lang="en-GB" altLang="zh-CN" i="1">
                        <a:latin typeface="Cambria Math" panose="02040503050406030204" pitchFamily="18" charset="0"/>
                        <a:ea typeface="等线" panose="02010600030101010101" pitchFamily="2" charset="-122"/>
                        <a:cs typeface="Arial" panose="020B0604020202020204" pitchFamily="34" charset="0"/>
                      </a:rPr>
                      <m:t>_</m:t>
                    </m:r>
                    <m:r>
                      <a:rPr lang="en-GB" altLang="zh-CN" i="1">
                        <a:latin typeface="Cambria Math" panose="02040503050406030204" pitchFamily="18" charset="0"/>
                        <a:ea typeface="等线" panose="02010600030101010101" pitchFamily="2" charset="-122"/>
                        <a:cs typeface="Arial" panose="020B0604020202020204" pitchFamily="34" charset="0"/>
                      </a:rPr>
                      <m:t>𝑙𝑛</m:t>
                    </m:r>
                    <m:r>
                      <a:rPr lang="en-GB" altLang="zh-CN" i="1">
                        <a:latin typeface="Cambria Math" panose="02040503050406030204" pitchFamily="18" charset="0"/>
                        <a:ea typeface="等线" panose="02010600030101010101" pitchFamily="2" charset="-122"/>
                        <a:cs typeface="Arial" panose="020B0604020202020204" pitchFamily="34" charset="0"/>
                      </a:rPr>
                      <m:t>_</m:t>
                    </m:r>
                    <m:r>
                      <a:rPr lang="en-GB" altLang="zh-CN" i="1">
                        <a:latin typeface="Cambria Math" panose="02040503050406030204" pitchFamily="18" charset="0"/>
                        <a:ea typeface="等线" panose="02010600030101010101" pitchFamily="2" charset="-122"/>
                        <a:cs typeface="Arial" panose="020B0604020202020204" pitchFamily="34" charset="0"/>
                      </a:rPr>
                      <m:t>𝐺𝐷𝑃</m:t>
                    </m:r>
                  </m:oMath>
                </a14:m>
                <a:r>
                  <a:rPr lang="en-US" altLang="zh-CN"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Unemployment Rate</a:t>
                </a: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Domestic Credit to Private Sector (as % of GDP) - captures financial development</a:t>
                </a: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Working-Age Population (15–64 years)</a:t>
                </a: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Female </a:t>
                </a:r>
                <a:r>
                  <a:rPr lang="en-US" altLang="zh-CN" sz="1800" dirty="0" err="1">
                    <a:latin typeface="Arial" panose="020B0604020202020204" pitchFamily="34" charset="0"/>
                    <a:cs typeface="Arial" panose="020B0604020202020204" pitchFamily="34" charset="0"/>
                  </a:rPr>
                  <a:t>Labour</a:t>
                </a:r>
                <a:r>
                  <a:rPr lang="en-US" altLang="zh-CN" sz="1800" dirty="0">
                    <a:latin typeface="Arial" panose="020B0604020202020204" pitchFamily="34" charset="0"/>
                    <a:cs typeface="Arial" panose="020B0604020202020204" pitchFamily="34" charset="0"/>
                  </a:rPr>
                  <a:t> Force Participation Rate (15+ years)</a:t>
                </a:r>
              </a:p>
              <a:p>
                <a:pPr marL="285750" indent="-285750">
                  <a:buFont typeface="Arial" panose="020B0604020202020204" pitchFamily="34" charset="0"/>
                  <a:buChar char="•"/>
                </a:pPr>
                <a:r>
                  <a:rPr lang="en-US" altLang="zh-CN" sz="1800" dirty="0" err="1">
                    <a:latin typeface="Arial" panose="020B0604020202020204" pitchFamily="34" charset="0"/>
                    <a:cs typeface="Arial" panose="020B0604020202020204" pitchFamily="34" charset="0"/>
                  </a:rPr>
                  <a:t>Polarisation</a:t>
                </a:r>
                <a:r>
                  <a:rPr lang="en-US" altLang="zh-CN" sz="1800" dirty="0">
                    <a:latin typeface="Arial" panose="020B0604020202020204" pitchFamily="34" charset="0"/>
                    <a:cs typeface="Arial" panose="020B0604020202020204" pitchFamily="34" charset="0"/>
                  </a:rPr>
                  <a:t> index (as in </a:t>
                </a:r>
                <a:r>
                  <a:rPr lang="en-GB" sz="1800" dirty="0">
                    <a:latin typeface="Arial" panose="020B0604020202020204" pitchFamily="34" charset="0"/>
                    <a:cs typeface="Arial" panose="020B0604020202020204" pitchFamily="34" charset="0"/>
                  </a:rPr>
                  <a:t>Esteban and Ray, 1994) – captures “group separation”</a:t>
                </a:r>
                <a:endParaRPr lang="en-US" altLang="zh-CN"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Trade Openness, as net exports of goods and services (% of GDP).</a:t>
                </a:r>
              </a:p>
              <a:p>
                <a:pPr marL="285750" indent="-28575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Governance Indicators</a:t>
                </a:r>
              </a:p>
              <a:p>
                <a:pPr marL="742950" lvl="1"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Six dimensions: Control of corruption, government effectiveness, political stability, rule of law, regulatory quality, voice and accountability. Dimensionality reduced using Principal Component Analysis (PCA). First principal component (explains 87.42% variance), denoted as: </a:t>
                </a:r>
                <a14:m>
                  <m:oMath xmlns:m="http://schemas.openxmlformats.org/officeDocument/2006/math">
                    <m:r>
                      <a:rPr lang="en-US" altLang="zh-CN" i="1">
                        <a:latin typeface="Cambria Math" panose="02040503050406030204" pitchFamily="18" charset="0"/>
                        <a:cs typeface="Arial" panose="020B0604020202020204" pitchFamily="34" charset="0"/>
                      </a:rPr>
                      <m:t>𝐼𝑄</m:t>
                    </m:r>
                    <m:r>
                      <m:rPr>
                        <m:lit/>
                      </m:rPr>
                      <a:rPr lang="en-US" altLang="zh-CN" i="1">
                        <a:latin typeface="Cambria Math" panose="02040503050406030204" pitchFamily="18" charset="0"/>
                        <a:cs typeface="Arial" panose="020B0604020202020204" pitchFamily="34" charset="0"/>
                      </a:rPr>
                      <m:t>_</m:t>
                    </m:r>
                    <m:r>
                      <a:rPr lang="en-US" altLang="zh-CN" i="1">
                        <a:latin typeface="Cambria Math" panose="02040503050406030204" pitchFamily="18" charset="0"/>
                        <a:cs typeface="Arial" panose="020B0604020202020204" pitchFamily="34" charset="0"/>
                      </a:rPr>
                      <m:t>𝑃𝐶</m:t>
                    </m:r>
                  </m:oMath>
                </a14:m>
                <a:r>
                  <a:rPr lang="en-US" altLang="zh-CN" dirty="0">
                    <a:latin typeface="Arial" panose="020B0604020202020204" pitchFamily="34" charset="0"/>
                    <a:cs typeface="Arial" panose="020B0604020202020204" pitchFamily="34" charset="0"/>
                  </a:rPr>
                  <a:t>.</a:t>
                </a:r>
              </a:p>
            </p:txBody>
          </p:sp>
        </mc:Choice>
        <mc:Fallback xmlns="">
          <p:sp>
            <p:nvSpPr>
              <p:cNvPr id="3" name="Text Placeholder 2">
                <a:extLst>
                  <a:ext uri="{FF2B5EF4-FFF2-40B4-BE49-F238E27FC236}">
                    <a16:creationId xmlns:a16="http://schemas.microsoft.com/office/drawing/2014/main" id="{C2D30D19-4973-565F-56E8-20749CCD4088}"/>
                  </a:ext>
                </a:extLst>
              </p:cNvPr>
              <p:cNvSpPr>
                <a:spLocks noGrp="1" noRot="1" noChangeAspect="1" noMove="1" noResize="1" noEditPoints="1" noAdjustHandles="1" noChangeArrowheads="1" noChangeShapeType="1" noTextEdit="1"/>
              </p:cNvSpPr>
              <p:nvPr>
                <p:ph type="body" sz="half" idx="2"/>
              </p:nvPr>
            </p:nvSpPr>
            <p:spPr>
              <a:xfrm>
                <a:off x="689049" y="1243180"/>
                <a:ext cx="11073864" cy="4850882"/>
              </a:xfrm>
              <a:blipFill>
                <a:blip r:embed="rId2"/>
                <a:stretch>
                  <a:fillRect l="-550" t="-1256" b="-7915"/>
                </a:stretch>
              </a:blipFill>
            </p:spPr>
            <p:txBody>
              <a:bodyPr/>
              <a:lstStyle/>
              <a:p>
                <a:r>
                  <a:rPr lang="en-GB">
                    <a:noFill/>
                  </a:rPr>
                  <a:t> </a:t>
                </a:r>
              </a:p>
            </p:txBody>
          </p:sp>
        </mc:Fallback>
      </mc:AlternateContent>
      <p:pic>
        <p:nvPicPr>
          <p:cNvPr id="8" name="Picture 7">
            <a:extLst>
              <a:ext uri="{FF2B5EF4-FFF2-40B4-BE49-F238E27FC236}">
                <a16:creationId xmlns:a16="http://schemas.microsoft.com/office/drawing/2014/main" id="{7BEE6BB6-03FB-9E99-AC5A-47E8336B8614}"/>
              </a:ext>
            </a:extLst>
          </p:cNvPr>
          <p:cNvPicPr>
            <a:picLocks noChangeAspect="1"/>
          </p:cNvPicPr>
          <p:nvPr/>
        </p:nvPicPr>
        <p:blipFill rotWithShape="1">
          <a:blip r:embed="rId3"/>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01AB6CD9-8A9C-A8A8-31D0-569327E2C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Tree>
    <p:extLst>
      <p:ext uri="{BB962C8B-B14F-4D97-AF65-F5344CB8AC3E}">
        <p14:creationId xmlns:p14="http://schemas.microsoft.com/office/powerpoint/2010/main" val="51988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0296C-D830-2370-50C4-707CAD5A6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4F3B0-E240-AF40-9D44-8BB3F7E49CBB}"/>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Methodology – Economic variables</a:t>
            </a:r>
            <a:endParaRPr lang="en-GB" dirty="0"/>
          </a:p>
        </p:txBody>
      </p:sp>
      <p:pic>
        <p:nvPicPr>
          <p:cNvPr id="8" name="Picture 7">
            <a:extLst>
              <a:ext uri="{FF2B5EF4-FFF2-40B4-BE49-F238E27FC236}">
                <a16:creationId xmlns:a16="http://schemas.microsoft.com/office/drawing/2014/main" id="{4FA889A1-4E1A-1905-406D-547BF3BD8EA2}"/>
              </a:ext>
            </a:extLst>
          </p:cNvPr>
          <p:cNvPicPr>
            <a:picLocks noChangeAspect="1"/>
          </p:cNvPicPr>
          <p:nvPr/>
        </p:nvPicPr>
        <p:blipFill rotWithShape="1">
          <a:blip r:embed="rId2"/>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7D62D341-2AF1-3666-13D1-7FF21D2E3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74D052D-4E59-9ABC-3CCA-4C3ECEAB9290}"/>
                  </a:ext>
                </a:extLst>
              </p:cNvPr>
              <p:cNvSpPr>
                <a:spLocks noGrp="1"/>
              </p:cNvSpPr>
              <p:nvPr>
                <p:ph idx="1"/>
              </p:nvPr>
            </p:nvSpPr>
            <p:spPr>
              <a:xfrm>
                <a:off x="740546" y="1391026"/>
                <a:ext cx="10515600" cy="4994788"/>
              </a:xfrm>
            </p:spPr>
            <p:txBody>
              <a:bodyPr>
                <a:normAutofit fontScale="92500"/>
              </a:bodyPr>
              <a:lstStyle/>
              <a:p>
                <a:r>
                  <a:rPr lang="en-GB" altLang="zh-CN" sz="2400" dirty="0">
                    <a:latin typeface="Arial" panose="020B0604020202020204" pitchFamily="34" charset="0"/>
                    <a:cs typeface="Arial" panose="020B0604020202020204" pitchFamily="34" charset="0"/>
                  </a:rPr>
                  <a:t>Specification 1 – Baseline model</a:t>
                </a:r>
              </a:p>
              <a:p>
                <a:pPr marL="0" indent="0">
                  <a:buNone/>
                </a:pPr>
                <a14:m>
                  <m:oMathPara xmlns:m="http://schemas.openxmlformats.org/officeDocument/2006/math">
                    <m:oMathParaPr>
                      <m:jc m:val="centerGroup"/>
                    </m:oMathParaPr>
                    <m:oMath xmlns:m="http://schemas.openxmlformats.org/officeDocument/2006/math">
                      <m:func>
                        <m:funcPr>
                          <m:ctrlPr>
                            <a:rPr lang="zh-CN" altLang="zh-CN" sz="2400" i="1" smtClean="0">
                              <a:effectLst/>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altLang="zh-CN" sz="2400">
                              <a:latin typeface="Cambria Math" panose="02040503050406030204" pitchFamily="18" charset="0"/>
                              <a:cs typeface="Arial" panose="020B0604020202020204" pitchFamily="34" charset="0"/>
                            </a:rPr>
                            <m:t>ln</m:t>
                          </m:r>
                        </m:fName>
                        <m:e>
                          <m:r>
                            <m:rPr>
                              <m:lit/>
                            </m:rPr>
                            <a:rPr lang="en-US" altLang="zh-CN" sz="2400">
                              <a:latin typeface="Cambria Math" panose="02040503050406030204" pitchFamily="18" charset="0"/>
                              <a:cs typeface="Arial" panose="020B0604020202020204" pitchFamily="34" charset="0"/>
                            </a:rPr>
                            <m:t>_</m:t>
                          </m:r>
                          <m:r>
                            <m:rPr>
                              <m:sty m:val="p"/>
                            </m:rPr>
                            <a:rPr lang="en-US" altLang="zh-CN" sz="2400">
                              <a:latin typeface="Cambria Math" panose="02040503050406030204" pitchFamily="18" charset="0"/>
                              <a:cs typeface="Arial" panose="020B0604020202020204" pitchFamily="34" charset="0"/>
                            </a:rPr>
                            <m:t>ave</m:t>
                          </m:r>
                          <m:r>
                            <m:rPr>
                              <m:lit/>
                            </m:rPr>
                            <a:rPr lang="en-US" altLang="zh-CN" sz="2400">
                              <a:latin typeface="Cambria Math" panose="02040503050406030204" pitchFamily="18" charset="0"/>
                              <a:cs typeface="Arial" panose="020B0604020202020204" pitchFamily="34" charset="0"/>
                            </a:rPr>
                            <m:t>_</m:t>
                          </m:r>
                          <m:sSubSup>
                            <m:sSubSupPr>
                              <m:ctrlPr>
                                <a:rPr lang="zh-CN" altLang="zh-CN" sz="2400" i="1">
                                  <a:effectLst/>
                                  <a:latin typeface="Cambria Math" panose="02040503050406030204" pitchFamily="18" charset="0"/>
                                  <a:ea typeface="Cambria Math" panose="02040503050406030204" pitchFamily="18" charset="0"/>
                                  <a:cs typeface="Arial" panose="020B0604020202020204" pitchFamily="34" charset="0"/>
                                </a:rPr>
                              </m:ctrlPr>
                            </m:sSubSupPr>
                            <m:e>
                              <m:r>
                                <m:rPr>
                                  <m:sty m:val="p"/>
                                </m:rPr>
                                <a:rPr lang="en-US" altLang="zh-CN" sz="2400">
                                  <a:latin typeface="Cambria Math" panose="02040503050406030204" pitchFamily="18" charset="0"/>
                                  <a:cs typeface="Arial" panose="020B0604020202020204" pitchFamily="34" charset="0"/>
                                </a:rPr>
                                <m:t>inc</m:t>
                              </m:r>
                            </m:e>
                            <m:sub>
                              <m:r>
                                <m:rPr>
                                  <m:sty m:val="p"/>
                                </m:rPr>
                                <a:rPr lang="en-US" altLang="zh-CN" sz="2400">
                                  <a:latin typeface="Cambria Math" panose="02040503050406030204" pitchFamily="18" charset="0"/>
                                  <a:cs typeface="Arial" panose="020B0604020202020204" pitchFamily="34" charset="0"/>
                                </a:rPr>
                                <m:t>i</m:t>
                              </m:r>
                              <m:r>
                                <a:rPr lang="en-US" altLang="zh-CN" sz="2400">
                                  <a:latin typeface="Cambria Math" panose="02040503050406030204" pitchFamily="18" charset="0"/>
                                  <a:cs typeface="Arial" panose="020B0604020202020204" pitchFamily="34" charset="0"/>
                                </a:rPr>
                                <m:t>,</m:t>
                              </m:r>
                              <m:r>
                                <m:rPr>
                                  <m:sty m:val="p"/>
                                </m:rPr>
                                <a:rPr lang="en-US" altLang="zh-CN" sz="2400">
                                  <a:latin typeface="Cambria Math" panose="02040503050406030204" pitchFamily="18" charset="0"/>
                                  <a:cs typeface="Arial" panose="020B0604020202020204" pitchFamily="34" charset="0"/>
                                </a:rPr>
                                <m:t>t</m:t>
                              </m:r>
                            </m:sub>
                            <m:sup>
                              <m:r>
                                <a:rPr lang="en-US" altLang="zh-CN" sz="2400" i="1">
                                  <a:latin typeface="Cambria Math" panose="02040503050406030204" pitchFamily="18" charset="0"/>
                                  <a:cs typeface="Arial" panose="020B0604020202020204" pitchFamily="34" charset="0"/>
                                </a:rPr>
                                <m:t>𝑞</m:t>
                              </m:r>
                            </m:sup>
                          </m:sSubSup>
                        </m:e>
                      </m:func>
                      <m:r>
                        <a:rPr lang="en-US" altLang="zh-CN" sz="2400" i="1">
                          <a:effectLst/>
                          <a:latin typeface="Cambria Math" panose="02040503050406030204" pitchFamily="18" charset="0"/>
                          <a:ea typeface="等线" panose="02010600030101010101" pitchFamily="2" charset="-122"/>
                          <a:cs typeface="Arial" panose="020B0604020202020204" pitchFamily="34" charset="0"/>
                        </a:rPr>
                        <m:t>= </m:t>
                      </m:r>
                      <m:r>
                        <a:rPr lang="en-US" altLang="zh-CN" sz="2400" i="1">
                          <a:effectLst/>
                          <a:latin typeface="Cambria Math" panose="02040503050406030204" pitchFamily="18" charset="0"/>
                          <a:ea typeface="等线" panose="02010600030101010101" pitchFamily="2" charset="-122"/>
                          <a:cs typeface="Arial" panose="020B0604020202020204" pitchFamily="34" charset="0"/>
                        </a:rPr>
                        <m:t>𝛼</m:t>
                      </m:r>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b="1" i="1">
                              <a:effectLst/>
                              <a:latin typeface="Cambria Math" panose="02040503050406030204" pitchFamily="18" charset="0"/>
                              <a:ea typeface="等线" panose="02010600030101010101" pitchFamily="2" charset="-122"/>
                              <a:cs typeface="Arial" panose="020B0604020202020204" pitchFamily="34" charset="0"/>
                            </a:rPr>
                            <m:t>𝜷</m:t>
                          </m:r>
                        </m:e>
                        <m:sub>
                          <m:r>
                            <a:rPr lang="en-US" altLang="zh-CN" sz="2400" b="1" i="1">
                              <a:effectLst/>
                              <a:latin typeface="Cambria Math" panose="02040503050406030204" pitchFamily="18" charset="0"/>
                              <a:ea typeface="等线" panose="02010600030101010101" pitchFamily="2" charset="-122"/>
                              <a:cs typeface="Arial" panose="020B0604020202020204" pitchFamily="34" charset="0"/>
                            </a:rPr>
                            <m:t>𝟏</m:t>
                          </m:r>
                        </m:sub>
                      </m:sSub>
                      <m:r>
                        <a:rPr lang="en-US" altLang="zh-CN" sz="2400" b="1" i="1">
                          <a:effectLst/>
                          <a:latin typeface="Cambria Math" panose="02040503050406030204" pitchFamily="18" charset="0"/>
                          <a:ea typeface="等线" panose="02010600030101010101" pitchFamily="2" charset="-122"/>
                          <a:cs typeface="Arial" panose="020B0604020202020204" pitchFamily="34" charset="0"/>
                        </a:rPr>
                        <m:t>𝑪</m:t>
                      </m:r>
                      <m:sSub>
                        <m:sSubPr>
                          <m:ctrlPr>
                            <a:rPr lang="zh-CN" altLang="zh-CN" sz="36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b="1" i="1">
                              <a:effectLst/>
                              <a:latin typeface="Cambria Math" panose="02040503050406030204" pitchFamily="18" charset="0"/>
                              <a:ea typeface="等线" panose="02010600030101010101" pitchFamily="2" charset="-122"/>
                              <a:cs typeface="Arial" panose="020B0604020202020204" pitchFamily="34" charset="0"/>
                            </a:rPr>
                            <m:t>𝑹</m:t>
                          </m:r>
                        </m:e>
                        <m:sub>
                          <m:r>
                            <a:rPr lang="en-US" altLang="zh-CN" sz="2400" b="1" i="1">
                              <a:effectLst/>
                              <a:latin typeface="Cambria Math" panose="02040503050406030204" pitchFamily="18" charset="0"/>
                              <a:ea typeface="等线" panose="02010600030101010101" pitchFamily="2" charset="-122"/>
                              <a:cs typeface="Arial" panose="020B0604020202020204" pitchFamily="34" charset="0"/>
                            </a:rPr>
                            <m:t>𝒊</m:t>
                          </m:r>
                          <m:r>
                            <a:rPr lang="en-US" altLang="zh-CN" sz="2400" b="1" i="1">
                              <a:effectLst/>
                              <a:latin typeface="Cambria Math" panose="02040503050406030204" pitchFamily="18" charset="0"/>
                              <a:ea typeface="等线" panose="02010600030101010101" pitchFamily="2" charset="-122"/>
                              <a:cs typeface="Arial" panose="020B0604020202020204" pitchFamily="34" charset="0"/>
                            </a:rPr>
                            <m:t>,</m:t>
                          </m:r>
                          <m:r>
                            <a:rPr lang="en-US" altLang="zh-CN" sz="2400" b="1" i="1">
                              <a:effectLst/>
                              <a:latin typeface="Cambria Math" panose="02040503050406030204" pitchFamily="18" charset="0"/>
                              <a:ea typeface="等线" panose="02010600030101010101" pitchFamily="2" charset="-122"/>
                              <a:cs typeface="Arial" panose="020B0604020202020204" pitchFamily="34" charset="0"/>
                            </a:rPr>
                            <m:t>𝒕</m:t>
                          </m:r>
                        </m:sub>
                      </m:sSub>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i="1">
                              <a:effectLst/>
                              <a:latin typeface="Cambria Math" panose="02040503050406030204" pitchFamily="18" charset="0"/>
                              <a:ea typeface="等线" panose="02010600030101010101" pitchFamily="2" charset="-122"/>
                              <a:cs typeface="Arial" panose="020B0604020202020204" pitchFamily="34" charset="0"/>
                            </a:rPr>
                            <m:t>𝛽</m:t>
                          </m:r>
                        </m:e>
                        <m:sub>
                          <m:r>
                            <a:rPr lang="en-US" altLang="zh-CN" sz="2400" i="1">
                              <a:effectLst/>
                              <a:latin typeface="Cambria Math" panose="02040503050406030204" pitchFamily="18" charset="0"/>
                              <a:ea typeface="等线" panose="02010600030101010101" pitchFamily="2" charset="-122"/>
                              <a:cs typeface="Arial" panose="020B0604020202020204" pitchFamily="34" charset="0"/>
                            </a:rPr>
                            <m:t>2</m:t>
                          </m:r>
                        </m:sub>
                      </m:sSub>
                      <m:func>
                        <m:func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altLang="zh-CN" sz="2400">
                              <a:effectLst/>
                              <a:latin typeface="Cambria Math" panose="02040503050406030204" pitchFamily="18" charset="0"/>
                              <a:ea typeface="等线" panose="02010600030101010101" pitchFamily="2" charset="-122"/>
                              <a:cs typeface="Arial" panose="020B0604020202020204" pitchFamily="34" charset="0"/>
                            </a:rPr>
                            <m:t>ln</m:t>
                          </m:r>
                        </m:fName>
                        <m:e>
                          <m:r>
                            <m:rPr>
                              <m:lit/>
                            </m:rPr>
                            <a:rPr lang="en-US" altLang="zh-CN" sz="2400" i="1">
                              <a:effectLst/>
                              <a:latin typeface="Cambria Math" panose="02040503050406030204" pitchFamily="18" charset="0"/>
                              <a:ea typeface="等线" panose="02010600030101010101" pitchFamily="2" charset="-122"/>
                              <a:cs typeface="Arial" panose="020B0604020202020204" pitchFamily="34" charset="0"/>
                            </a:rPr>
                            <m:t>_</m:t>
                          </m:r>
                          <m:r>
                            <a:rPr lang="en-US" altLang="zh-CN" sz="2400" i="1">
                              <a:effectLst/>
                              <a:latin typeface="Cambria Math" panose="02040503050406030204" pitchFamily="18" charset="0"/>
                              <a:ea typeface="等线" panose="02010600030101010101" pitchFamily="2" charset="-122"/>
                              <a:cs typeface="Arial" panose="020B0604020202020204" pitchFamily="34" charset="0"/>
                            </a:rPr>
                            <m:t>𝑟𝑒𝑎𝑙</m:t>
                          </m:r>
                          <m:r>
                            <m:rPr>
                              <m:lit/>
                            </m:rPr>
                            <a:rPr lang="en-US" altLang="zh-CN" sz="2400" i="1">
                              <a:effectLst/>
                              <a:latin typeface="Cambria Math" panose="02040503050406030204" pitchFamily="18" charset="0"/>
                              <a:ea typeface="等线" panose="02010600030101010101" pitchFamily="2" charset="-122"/>
                              <a:cs typeface="Arial" panose="020B0604020202020204" pitchFamily="34" charset="0"/>
                            </a:rPr>
                            <m:t>_</m:t>
                          </m:r>
                          <m:r>
                            <a:rPr lang="en-US" altLang="zh-CN" sz="2400" i="1">
                              <a:effectLst/>
                              <a:latin typeface="Cambria Math" panose="02040503050406030204" pitchFamily="18" charset="0"/>
                              <a:ea typeface="等线" panose="02010600030101010101" pitchFamily="2" charset="-122"/>
                              <a:cs typeface="Arial" panose="020B0604020202020204" pitchFamily="34" charset="0"/>
                            </a:rPr>
                            <m:t>𝑠𝑒𝑐𝑡𝑜𝑟𝐺𝐷</m:t>
                          </m:r>
                          <m:sSubSup>
                            <m:sSubSup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sSubSupPr>
                            <m:e>
                              <m:r>
                                <a:rPr lang="en-US" altLang="zh-CN" sz="2400" i="1">
                                  <a:effectLst/>
                                  <a:latin typeface="Cambria Math" panose="02040503050406030204" pitchFamily="18" charset="0"/>
                                  <a:ea typeface="等线" panose="02010600030101010101" pitchFamily="2" charset="-122"/>
                                  <a:cs typeface="Arial" panose="020B0604020202020204" pitchFamily="34" charset="0"/>
                                </a:rPr>
                                <m:t>𝑃</m:t>
                              </m:r>
                            </m:e>
                            <m:sub>
                              <m:r>
                                <a:rPr lang="en-US" altLang="zh-CN" sz="2400" i="1">
                                  <a:effectLst/>
                                  <a:latin typeface="Cambria Math" panose="02040503050406030204" pitchFamily="18" charset="0"/>
                                  <a:ea typeface="等线" panose="02010600030101010101" pitchFamily="2" charset="-122"/>
                                  <a:cs typeface="Arial" panose="020B0604020202020204" pitchFamily="34" charset="0"/>
                                </a:rPr>
                                <m:t>𝑖</m:t>
                              </m:r>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r>
                                <a:rPr lang="en-US" altLang="zh-CN" sz="2400" i="1">
                                  <a:effectLst/>
                                  <a:latin typeface="Cambria Math" panose="02040503050406030204" pitchFamily="18" charset="0"/>
                                  <a:ea typeface="等线" panose="02010600030101010101" pitchFamily="2" charset="-122"/>
                                  <a:cs typeface="Arial" panose="020B0604020202020204" pitchFamily="34" charset="0"/>
                                </a:rPr>
                                <m:t>𝑡</m:t>
                              </m:r>
                            </m:sub>
                            <m:sup>
                              <m:r>
                                <a:rPr lang="en-US" altLang="zh-CN" sz="2400" i="1">
                                  <a:effectLst/>
                                  <a:latin typeface="Cambria Math" panose="02040503050406030204" pitchFamily="18" charset="0"/>
                                  <a:ea typeface="等线" panose="02010600030101010101" pitchFamily="2" charset="-122"/>
                                  <a:cs typeface="Arial" panose="020B0604020202020204" pitchFamily="34" charset="0"/>
                                </a:rPr>
                                <m:t>𝑠</m:t>
                              </m:r>
                            </m:sup>
                          </m:sSubSup>
                        </m:e>
                      </m:func>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b="1" i="1">
                              <a:effectLst/>
                              <a:latin typeface="Cambria Math" panose="02040503050406030204" pitchFamily="18" charset="0"/>
                              <a:ea typeface="等线" panose="02010600030101010101" pitchFamily="2" charset="-122"/>
                              <a:cs typeface="Arial" panose="020B0604020202020204" pitchFamily="34" charset="0"/>
                            </a:rPr>
                            <m:t>𝜷</m:t>
                          </m:r>
                        </m:e>
                        <m:sub>
                          <m:r>
                            <a:rPr lang="en-US" altLang="zh-CN" sz="2400" b="1" i="1">
                              <a:effectLst/>
                              <a:latin typeface="Cambria Math" panose="02040503050406030204" pitchFamily="18" charset="0"/>
                              <a:ea typeface="等线" panose="02010600030101010101" pitchFamily="2" charset="-122"/>
                              <a:cs typeface="Arial" panose="020B0604020202020204" pitchFamily="34" charset="0"/>
                            </a:rPr>
                            <m:t>𝟑</m:t>
                          </m:r>
                        </m:sub>
                      </m:sSub>
                      <m:sSub>
                        <m:sSubPr>
                          <m:ctrlPr>
                            <a:rPr lang="zh-CN" altLang="zh-CN" sz="36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b="1" i="1">
                              <a:effectLst/>
                              <a:latin typeface="Cambria Math" panose="02040503050406030204" pitchFamily="18" charset="0"/>
                              <a:ea typeface="等线" panose="02010600030101010101" pitchFamily="2" charset="-122"/>
                              <a:cs typeface="Arial" panose="020B0604020202020204" pitchFamily="34" charset="0"/>
                            </a:rPr>
                            <m:t>𝑿</m:t>
                          </m:r>
                        </m:e>
                        <m:sub>
                          <m:r>
                            <a:rPr lang="en-US" altLang="zh-CN" sz="2400" b="1" i="1">
                              <a:effectLst/>
                              <a:latin typeface="Cambria Math" panose="02040503050406030204" pitchFamily="18" charset="0"/>
                              <a:ea typeface="等线" panose="02010600030101010101" pitchFamily="2" charset="-122"/>
                              <a:cs typeface="Arial" panose="020B0604020202020204" pitchFamily="34" charset="0"/>
                            </a:rPr>
                            <m:t>𝒊</m:t>
                          </m:r>
                          <m:r>
                            <a:rPr lang="en-US" altLang="zh-CN" sz="2400" b="1" i="1">
                              <a:effectLst/>
                              <a:latin typeface="Cambria Math" panose="02040503050406030204" pitchFamily="18" charset="0"/>
                              <a:ea typeface="等线" panose="02010600030101010101" pitchFamily="2" charset="-122"/>
                              <a:cs typeface="Arial" panose="020B0604020202020204" pitchFamily="34" charset="0"/>
                            </a:rPr>
                            <m:t>,</m:t>
                          </m:r>
                          <m:r>
                            <a:rPr lang="en-US" altLang="zh-CN" sz="2400" b="1" i="1">
                              <a:effectLst/>
                              <a:latin typeface="Cambria Math" panose="02040503050406030204" pitchFamily="18" charset="0"/>
                              <a:ea typeface="等线" panose="02010600030101010101" pitchFamily="2" charset="-122"/>
                              <a:cs typeface="Arial" panose="020B0604020202020204" pitchFamily="34" charset="0"/>
                            </a:rPr>
                            <m:t>𝒕</m:t>
                          </m:r>
                        </m:sub>
                      </m:sSub>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i="1">
                              <a:effectLst/>
                              <a:latin typeface="Cambria Math" panose="02040503050406030204" pitchFamily="18" charset="0"/>
                              <a:ea typeface="等线" panose="02010600030101010101" pitchFamily="2" charset="-122"/>
                              <a:cs typeface="Arial" panose="020B0604020202020204" pitchFamily="34" charset="0"/>
                            </a:rPr>
                            <m:t>𝛾</m:t>
                          </m:r>
                        </m:e>
                        <m:sub>
                          <m:r>
                            <a:rPr lang="en-US" altLang="zh-CN" sz="2400" i="1">
                              <a:effectLst/>
                              <a:latin typeface="Cambria Math" panose="02040503050406030204" pitchFamily="18" charset="0"/>
                              <a:ea typeface="等线" panose="02010600030101010101" pitchFamily="2" charset="-122"/>
                              <a:cs typeface="Arial" panose="020B0604020202020204" pitchFamily="34" charset="0"/>
                            </a:rPr>
                            <m:t>𝑖</m:t>
                          </m:r>
                        </m:sub>
                      </m:sSub>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zh-CN" sz="2400">
                              <a:effectLst/>
                              <a:latin typeface="Cambria Math" panose="02040503050406030204" pitchFamily="18" charset="0"/>
                              <a:ea typeface="等线" panose="02010600030101010101" pitchFamily="2" charset="-122"/>
                              <a:cs typeface="Arial" panose="020B0604020202020204" pitchFamily="34" charset="0"/>
                            </a:rPr>
                            <m:t>θ</m:t>
                          </m:r>
                        </m:e>
                        <m:sub>
                          <m:r>
                            <m:rPr>
                              <m:sty m:val="p"/>
                            </m:rPr>
                            <a:rPr lang="en-US" altLang="zh-CN" sz="2400">
                              <a:effectLst/>
                              <a:latin typeface="Cambria Math" panose="02040503050406030204" pitchFamily="18" charset="0"/>
                              <a:ea typeface="等线" panose="02010600030101010101" pitchFamily="2" charset="-122"/>
                              <a:cs typeface="Arial" panose="020B0604020202020204" pitchFamily="34" charset="0"/>
                            </a:rPr>
                            <m:t>t</m:t>
                          </m:r>
                        </m:sub>
                      </m:sSub>
                      <m:r>
                        <a:rPr lang="en-US" altLang="zh-CN" sz="2400" i="1">
                          <a:effectLst/>
                          <a:latin typeface="Cambria Math" panose="02040503050406030204" pitchFamily="18" charset="0"/>
                          <a:ea typeface="等线" panose="02010600030101010101" pitchFamily="2" charset="-122"/>
                          <a:cs typeface="Arial" panose="020B0604020202020204" pitchFamily="34" charset="0"/>
                        </a:rPr>
                        <m:t>+</m:t>
                      </m:r>
                      <m:sSub>
                        <m:sSubPr>
                          <m:ctrlPr>
                            <a:rPr lang="zh-CN" altLang="zh-CN" sz="36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400" i="1">
                              <a:effectLst/>
                              <a:latin typeface="Cambria Math" panose="02040503050406030204" pitchFamily="18" charset="0"/>
                              <a:ea typeface="等线" panose="02010600030101010101" pitchFamily="2" charset="-122"/>
                              <a:cs typeface="Arial" panose="020B0604020202020204" pitchFamily="34" charset="0"/>
                            </a:rPr>
                            <m:t>𝜖</m:t>
                          </m:r>
                        </m:e>
                        <m:sub>
                          <m:r>
                            <a:rPr lang="en-US" altLang="zh-CN" sz="2400" i="1">
                              <a:effectLst/>
                              <a:latin typeface="Cambria Math" panose="02040503050406030204" pitchFamily="18" charset="0"/>
                              <a:ea typeface="等线" panose="02010600030101010101" pitchFamily="2" charset="-122"/>
                              <a:cs typeface="Arial" panose="020B0604020202020204" pitchFamily="34" charset="0"/>
                            </a:rPr>
                            <m:t>𝑖𝑡</m:t>
                          </m:r>
                        </m:sub>
                      </m:sSub>
                    </m:oMath>
                  </m:oMathPara>
                </a14:m>
                <a:endParaRPr lang="en-GB" altLang="zh-CN" dirty="0">
                  <a:latin typeface="Arial" panose="020B0604020202020204" pitchFamily="34" charset="0"/>
                  <a:cs typeface="Arial" panose="020B0604020202020204" pitchFamily="34" charset="0"/>
                </a:endParaRPr>
              </a:p>
              <a:p>
                <a:pPr marL="0" indent="0">
                  <a:buNone/>
                </a:pPr>
                <a:r>
                  <a:rPr lang="en-GB" altLang="zh-CN" sz="1600" dirty="0">
                    <a:latin typeface="Arial" panose="020B0604020202020204" pitchFamily="34" charset="0"/>
                    <a:cs typeface="Arial" panose="020B0604020202020204" pitchFamily="34" charset="0"/>
                  </a:rPr>
                  <a:t>where </a:t>
                </a:r>
              </a:p>
              <a:p>
                <a14:m>
                  <m:oMath xmlns:m="http://schemas.openxmlformats.org/officeDocument/2006/math">
                    <m:func>
                      <m:func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funcPr>
                      <m:fName>
                        <m:r>
                          <a:rPr lang="en-US" altLang="zh-CN" sz="1800" i="1">
                            <a:effectLst/>
                            <a:latin typeface="Cambria Math" panose="02040503050406030204" pitchFamily="18" charset="0"/>
                            <a:ea typeface="等线" panose="02010600030101010101" pitchFamily="2" charset="-122"/>
                            <a:cs typeface="Arial" panose="020B0604020202020204" pitchFamily="34" charset="0"/>
                          </a:rPr>
                          <m:t>𝑙𝑛</m:t>
                        </m:r>
                      </m:fName>
                      <m:e>
                        <m:r>
                          <m:rPr>
                            <m:lit/>
                          </m:rPr>
                          <a:rPr lang="en-US" altLang="zh-CN" sz="1800" i="1">
                            <a:effectLst/>
                            <a:latin typeface="Cambria Math" panose="02040503050406030204" pitchFamily="18" charset="0"/>
                            <a:ea typeface="等线" panose="02010600030101010101" pitchFamily="2" charset="-122"/>
                            <a:cs typeface="Arial" panose="020B0604020202020204" pitchFamily="34" charset="0"/>
                          </a:rPr>
                          <m:t>_</m:t>
                        </m:r>
                        <m:r>
                          <a:rPr lang="en-US" altLang="zh-CN" sz="1800" i="1">
                            <a:effectLst/>
                            <a:latin typeface="Cambria Math" panose="02040503050406030204" pitchFamily="18" charset="0"/>
                            <a:ea typeface="等线" panose="02010600030101010101" pitchFamily="2" charset="-122"/>
                            <a:cs typeface="Arial" panose="020B0604020202020204" pitchFamily="34" charset="0"/>
                          </a:rPr>
                          <m:t>𝑎𝑣𝑒</m:t>
                        </m:r>
                        <m:r>
                          <m:rPr>
                            <m:lit/>
                          </m:rPr>
                          <a:rPr lang="en-US" altLang="zh-CN" sz="1800" i="1">
                            <a:effectLst/>
                            <a:latin typeface="Cambria Math" panose="02040503050406030204" pitchFamily="18" charset="0"/>
                            <a:ea typeface="等线" panose="02010600030101010101" pitchFamily="2" charset="-122"/>
                            <a:cs typeface="Arial" panose="020B0604020202020204" pitchFamily="34" charset="0"/>
                          </a:rPr>
                          <m:t>_</m:t>
                        </m:r>
                        <m:sSubSup>
                          <m:sSubSup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SupPr>
                          <m:e>
                            <m:r>
                              <a:rPr lang="en-US" altLang="zh-CN" sz="1800" i="1">
                                <a:effectLst/>
                                <a:latin typeface="Cambria Math" panose="02040503050406030204" pitchFamily="18" charset="0"/>
                                <a:ea typeface="等线" panose="02010600030101010101" pitchFamily="2" charset="-122"/>
                                <a:cs typeface="Arial" panose="020B0604020202020204" pitchFamily="34" charset="0"/>
                              </a:rPr>
                              <m:t>𝑖𝑛𝑐</m:t>
                            </m:r>
                          </m:e>
                          <m:sub>
                            <m:r>
                              <a:rPr lang="en-US" altLang="zh-CN" sz="1800" i="1">
                                <a:effectLst/>
                                <a:latin typeface="Cambria Math" panose="02040503050406030204" pitchFamily="18" charset="0"/>
                                <a:ea typeface="等线" panose="02010600030101010101" pitchFamily="2" charset="-122"/>
                                <a:cs typeface="Arial" panose="020B0604020202020204" pitchFamily="34" charset="0"/>
                              </a:rPr>
                              <m:t>𝑖</m:t>
                            </m:r>
                            <m:r>
                              <a:rPr lang="en-US" altLang="zh-CN" sz="1800" i="1">
                                <a:effectLst/>
                                <a:latin typeface="Cambria Math" panose="02040503050406030204" pitchFamily="18" charset="0"/>
                                <a:ea typeface="等线" panose="02010600030101010101" pitchFamily="2" charset="-122"/>
                                <a:cs typeface="Arial" panose="020B0604020202020204" pitchFamily="34" charset="0"/>
                              </a:rPr>
                              <m:t>,</m:t>
                            </m:r>
                            <m:r>
                              <a:rPr lang="en-US" altLang="zh-CN" sz="1800" i="1">
                                <a:effectLst/>
                                <a:latin typeface="Cambria Math" panose="02040503050406030204" pitchFamily="18" charset="0"/>
                                <a:ea typeface="等线" panose="02010600030101010101" pitchFamily="2" charset="-122"/>
                                <a:cs typeface="Arial" panose="020B0604020202020204" pitchFamily="34" charset="0"/>
                              </a:rPr>
                              <m:t>𝑡</m:t>
                            </m:r>
                          </m:sub>
                          <m:sup>
                            <m:r>
                              <a:rPr lang="en-US" altLang="zh-CN" sz="1800" i="1">
                                <a:effectLst/>
                                <a:latin typeface="Cambria Math" panose="02040503050406030204" pitchFamily="18" charset="0"/>
                                <a:ea typeface="等线" panose="02010600030101010101" pitchFamily="2" charset="-122"/>
                                <a:cs typeface="Arial" panose="020B0604020202020204" pitchFamily="34" charset="0"/>
                              </a:rPr>
                              <m:t>𝑞</m:t>
                            </m:r>
                          </m:sup>
                        </m:sSubSup>
                      </m:e>
                    </m:func>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denotes our measure of income inequality in country </a:t>
                </a:r>
                <a14:m>
                  <m:oMath xmlns:m="http://schemas.openxmlformats.org/officeDocument/2006/math">
                    <m:r>
                      <a:rPr lang="en-GB" altLang="zh-CN" sz="1800" i="1">
                        <a:effectLst/>
                        <a:latin typeface="Cambria Math" panose="02040503050406030204" pitchFamily="18" charset="0"/>
                        <a:ea typeface="等线" panose="02010600030101010101" pitchFamily="2" charset="-122"/>
                        <a:cs typeface="Arial" panose="020B0604020202020204" pitchFamily="34" charset="0"/>
                      </a:rPr>
                      <m:t>𝑖</m:t>
                    </m:r>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and year </a:t>
                </a:r>
                <a14:m>
                  <m:oMath xmlns:m="http://schemas.openxmlformats.org/officeDocument/2006/math">
                    <m:r>
                      <a:rPr lang="en-GB" altLang="zh-CN" sz="1800" i="1">
                        <a:effectLst/>
                        <a:latin typeface="Cambria Math" panose="02040503050406030204" pitchFamily="18" charset="0"/>
                        <a:ea typeface="等线" panose="02010600030101010101" pitchFamily="2" charset="-122"/>
                        <a:cs typeface="Arial" panose="020B0604020202020204" pitchFamily="34" charset="0"/>
                      </a:rPr>
                      <m:t>𝑡</m:t>
                    </m:r>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represented as the logarithm of the average income of decile </a:t>
                </a:r>
                <a14:m>
                  <m:oMath xmlns:m="http://schemas.openxmlformats.org/officeDocument/2006/math">
                    <m:r>
                      <a:rPr lang="en-GB" altLang="zh-CN" sz="1800" i="1">
                        <a:effectLst/>
                        <a:latin typeface="Cambria Math" panose="02040503050406030204" pitchFamily="18" charset="0"/>
                        <a:ea typeface="等线" panose="02010600030101010101" pitchFamily="2" charset="-122"/>
                        <a:cs typeface="Arial" panose="020B0604020202020204" pitchFamily="34" charset="0"/>
                      </a:rPr>
                      <m:t>𝑞</m:t>
                    </m:r>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a:t>
                </a:r>
              </a:p>
              <a:p>
                <a:pPr marL="0" indent="0">
                  <a:buNone/>
                </a:pPr>
                <a:endParaRPr lang="en-US" altLang="zh-CN" sz="1200" b="1" i="1" dirty="0">
                  <a:latin typeface="Arial" panose="020B0604020202020204" pitchFamily="34" charset="0"/>
                  <a:cs typeface="Arial" panose="020B0604020202020204" pitchFamily="34" charset="0"/>
                </a:endParaRPr>
              </a:p>
              <a:p>
                <a14:m>
                  <m:oMath xmlns:m="http://schemas.openxmlformats.org/officeDocument/2006/math">
                    <m:r>
                      <a:rPr lang="en-US" altLang="zh-CN" sz="1800" b="1" i="1">
                        <a:latin typeface="Cambria Math" panose="02040503050406030204" pitchFamily="18" charset="0"/>
                        <a:ea typeface="Cambria Math" panose="02040503050406030204" pitchFamily="18" charset="0"/>
                      </a:rPr>
                      <m:t>𝑪</m:t>
                    </m:r>
                    <m:sSub>
                      <m:sSubPr>
                        <m:ctrlPr>
                          <a:rPr lang="zh-CN" altLang="zh-CN" sz="1800" b="1" i="1">
                            <a:latin typeface="Cambria Math" panose="02040503050406030204" pitchFamily="18" charset="0"/>
                          </a:rPr>
                        </m:ctrlPr>
                      </m:sSubPr>
                      <m:e>
                        <m:r>
                          <a:rPr lang="en-US" altLang="zh-CN" sz="1800" b="1" i="1">
                            <a:latin typeface="Cambria Math" panose="02040503050406030204" pitchFamily="18" charset="0"/>
                            <a:ea typeface="Cambria Math" panose="02040503050406030204" pitchFamily="18" charset="0"/>
                          </a:rPr>
                          <m:t>𝑹</m:t>
                        </m:r>
                      </m:e>
                      <m:sub>
                        <m:r>
                          <a:rPr lang="en-US" altLang="zh-CN" sz="1800" b="1" i="1">
                            <a:latin typeface="Cambria Math" panose="02040503050406030204" pitchFamily="18" charset="0"/>
                            <a:ea typeface="Cambria Math" panose="02040503050406030204" pitchFamily="18" charset="0"/>
                          </a:rPr>
                          <m:t>𝒊</m:t>
                        </m:r>
                        <m:r>
                          <a:rPr lang="en-US" altLang="zh-CN" sz="1800" b="1" i="1">
                            <a:latin typeface="Cambria Math" panose="02040503050406030204" pitchFamily="18" charset="0"/>
                            <a:ea typeface="Cambria Math" panose="02040503050406030204" pitchFamily="18" charset="0"/>
                          </a:rPr>
                          <m:t>,</m:t>
                        </m:r>
                        <m:r>
                          <a:rPr lang="en-US" altLang="zh-CN" sz="1800" b="1" i="1">
                            <a:latin typeface="Cambria Math" panose="02040503050406030204" pitchFamily="18" charset="0"/>
                            <a:ea typeface="Cambria Math" panose="02040503050406030204" pitchFamily="18" charset="0"/>
                          </a:rPr>
                          <m:t>𝒕</m:t>
                        </m:r>
                      </m:sub>
                    </m:sSub>
                  </m:oMath>
                </a14:m>
                <a:r>
                  <a:rPr lang="en-GB" altLang="zh-CN" sz="1800" dirty="0">
                    <a:latin typeface="Arial" panose="020B0604020202020204" pitchFamily="34" charset="0"/>
                    <a:cs typeface="Arial" panose="020B0604020202020204" pitchFamily="34" charset="0"/>
                  </a:rPr>
                  <a:t> is a vector of extreme climate events, including</a:t>
                </a:r>
                <a:r>
                  <a:rPr lang="en-GB" altLang="zh-CN" sz="1800" i="1" dirty="0">
                    <a:latin typeface="Arial" panose="020B0604020202020204" pitchFamily="34" charset="0"/>
                    <a:cs typeface="Arial" panose="020B0604020202020204" pitchFamily="34" charset="0"/>
                  </a:rPr>
                  <a:t> </a:t>
                </a:r>
                <a14:m>
                  <m:oMath xmlns:m="http://schemas.openxmlformats.org/officeDocument/2006/math">
                    <m:r>
                      <a:rPr lang="en-US" altLang="zh-CN" sz="1800" i="1">
                        <a:latin typeface="Cambria Math" panose="02040503050406030204" pitchFamily="18" charset="0"/>
                      </a:rPr>
                      <m:t>𝐻𝑊</m:t>
                    </m:r>
                    <m:r>
                      <a:rPr lang="en-US" altLang="zh-CN" sz="1800" i="1">
                        <a:latin typeface="Cambria Math" panose="02040503050406030204" pitchFamily="18" charset="0"/>
                      </a:rPr>
                      <m:t>_</m:t>
                    </m:r>
                    <m:r>
                      <a:rPr lang="en-US" altLang="zh-CN" sz="1800" i="1">
                        <a:latin typeface="Cambria Math" panose="02040503050406030204" pitchFamily="18" charset="0"/>
                      </a:rPr>
                      <m:t>𝐼𝐹</m:t>
                    </m:r>
                  </m:oMath>
                </a14:m>
                <a:r>
                  <a:rPr lang="en-US" altLang="zh-CN" sz="1800" dirty="0">
                    <a:latin typeface="Arial" panose="020B0604020202020204" pitchFamily="34" charset="0"/>
                    <a:cs typeface="Arial" panose="020B0604020202020204" pitchFamily="34" charset="0"/>
                  </a:rPr>
                  <a:t>, </a:t>
                </a:r>
                <a14:m>
                  <m:oMath xmlns:m="http://schemas.openxmlformats.org/officeDocument/2006/math">
                    <m:r>
                      <a:rPr lang="en-US" altLang="zh-CN" sz="1800" b="0" i="1" smtClean="0">
                        <a:latin typeface="Cambria Math" panose="02040503050406030204" pitchFamily="18" charset="0"/>
                      </a:rPr>
                      <m:t>𝐶𝑊</m:t>
                    </m:r>
                    <m:r>
                      <a:rPr lang="en-US" altLang="zh-CN" sz="1800" i="1" smtClean="0">
                        <a:latin typeface="Cambria Math" panose="02040503050406030204" pitchFamily="18" charset="0"/>
                      </a:rPr>
                      <m:t>_</m:t>
                    </m:r>
                    <m:r>
                      <a:rPr lang="en-US" altLang="zh-CN" sz="1800" i="1" smtClean="0">
                        <a:latin typeface="Cambria Math" panose="02040503050406030204" pitchFamily="18" charset="0"/>
                      </a:rPr>
                      <m:t>𝐼𝐹</m:t>
                    </m:r>
                  </m:oMath>
                </a14:m>
                <a:r>
                  <a:rPr lang="en-US" altLang="zh-CN" sz="1800" dirty="0">
                    <a:latin typeface="Arial" panose="020B0604020202020204" pitchFamily="34" charset="0"/>
                    <a:cs typeface="Arial" panose="020B0604020202020204" pitchFamily="34" charset="0"/>
                  </a:rPr>
                  <a:t>, </a:t>
                </a:r>
                <a14:m>
                  <m:oMath xmlns:m="http://schemas.openxmlformats.org/officeDocument/2006/math">
                    <m:r>
                      <a:rPr lang="en-US" altLang="zh-CN" sz="1800" i="1" dirty="0" smtClean="0">
                        <a:latin typeface="Cambria Math" panose="02040503050406030204" pitchFamily="18" charset="0"/>
                      </a:rPr>
                      <m:t>𝐼𝑐𝑖𝑛𝑔</m:t>
                    </m:r>
                    <m:r>
                      <a:rPr lang="en-US" altLang="zh-CN" sz="1800" i="1" dirty="0" smtClean="0">
                        <a:latin typeface="Cambria Math" panose="02040503050406030204" pitchFamily="18" charset="0"/>
                      </a:rPr>
                      <m:t>_</m:t>
                    </m:r>
                    <m:r>
                      <a:rPr lang="en-US" altLang="zh-CN" sz="1800" i="1" dirty="0" smtClean="0">
                        <a:latin typeface="Cambria Math" panose="02040503050406030204" pitchFamily="18" charset="0"/>
                      </a:rPr>
                      <m:t>𝐼𝐹</m:t>
                    </m:r>
                  </m:oMath>
                </a14:m>
                <a:r>
                  <a:rPr lang="en-US" altLang="zh-CN" sz="1800" dirty="0">
                    <a:latin typeface="Arial" panose="020B0604020202020204" pitchFamily="34" charset="0"/>
                    <a:cs typeface="Arial" panose="020B0604020202020204" pitchFamily="34" charset="0"/>
                  </a:rPr>
                  <a:t>, and </a:t>
                </a:r>
                <a14:m>
                  <m:oMath xmlns:m="http://schemas.openxmlformats.org/officeDocument/2006/math">
                    <m:r>
                      <a:rPr lang="en-US" altLang="zh-CN" sz="1800" i="1" dirty="0" smtClean="0">
                        <a:latin typeface="Cambria Math" panose="02040503050406030204" pitchFamily="18" charset="0"/>
                      </a:rPr>
                      <m:t>𝐻𝑜𝑡</m:t>
                    </m:r>
                    <m:r>
                      <a:rPr lang="en-US" altLang="zh-CN" sz="1800" i="1" dirty="0" smtClean="0">
                        <a:latin typeface="Cambria Math" panose="02040503050406030204" pitchFamily="18" charset="0"/>
                      </a:rPr>
                      <m:t>_</m:t>
                    </m:r>
                    <m:r>
                      <a:rPr lang="en-US" altLang="zh-CN" sz="1800" i="1" dirty="0" smtClean="0">
                        <a:latin typeface="Cambria Math" panose="02040503050406030204" pitchFamily="18" charset="0"/>
                      </a:rPr>
                      <m:t>𝐼𝐹</m:t>
                    </m:r>
                  </m:oMath>
                </a14:m>
                <a:r>
                  <a:rPr lang="en-US" altLang="zh-CN" sz="1800" dirty="0">
                    <a:latin typeface="Arial" panose="020B0604020202020204" pitchFamily="34" charset="0"/>
                    <a:cs typeface="Arial" panose="020B0604020202020204" pitchFamily="34" charset="0"/>
                  </a:rPr>
                  <a:t>.</a:t>
                </a:r>
              </a:p>
              <a:p>
                <a:pPr marL="0" indent="0">
                  <a:buNone/>
                </a:pPr>
                <a:endParaRPr lang="en-US" altLang="zh-CN" sz="1200" dirty="0">
                  <a:latin typeface="Arial" panose="020B0604020202020204" pitchFamily="34" charset="0"/>
                  <a:cs typeface="Arial" panose="020B0604020202020204" pitchFamily="34" charset="0"/>
                </a:endParaRPr>
              </a:p>
              <a:p>
                <a14:m>
                  <m:oMath xmlns:m="http://schemas.openxmlformats.org/officeDocument/2006/math">
                    <m:func>
                      <m:funcPr>
                        <m:ctrlPr>
                          <a:rPr lang="zh-CN" altLang="zh-CN" sz="1800" i="1" smtClean="0">
                            <a:effectLst/>
                            <a:latin typeface="Cambria Math" panose="02040503050406030204" pitchFamily="18" charset="0"/>
                            <a:ea typeface="Cambria Math" panose="02040503050406030204" pitchFamily="18" charset="0"/>
                            <a:cs typeface="Arial" panose="020B0604020202020204" pitchFamily="34" charset="0"/>
                          </a:rPr>
                        </m:ctrlPr>
                      </m:funcPr>
                      <m:fName>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𝑙𝑛</m:t>
                        </m:r>
                      </m:fName>
                      <m:e>
                        <m:r>
                          <m:rPr>
                            <m:lit/>
                          </m:rPr>
                          <a:rPr lang="en-US" altLang="zh-CN" sz="1800" b="0" i="1">
                            <a:effectLst/>
                            <a:latin typeface="Cambria Math" panose="02040503050406030204" pitchFamily="18" charset="0"/>
                            <a:ea typeface="等线" panose="02010600030101010101" pitchFamily="2" charset="-122"/>
                            <a:cs typeface="Arial" panose="020B0604020202020204" pitchFamily="34" charset="0"/>
                          </a:rPr>
                          <m:t>_</m:t>
                        </m:r>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𝑟𝑒𝑎𝑙</m:t>
                        </m:r>
                        <m:r>
                          <m:rPr>
                            <m:lit/>
                          </m:rPr>
                          <a:rPr lang="en-US" altLang="zh-CN" sz="1800" b="0" i="1">
                            <a:effectLst/>
                            <a:latin typeface="Cambria Math" panose="02040503050406030204" pitchFamily="18" charset="0"/>
                            <a:ea typeface="等线" panose="02010600030101010101" pitchFamily="2" charset="-122"/>
                            <a:cs typeface="Arial" panose="020B0604020202020204" pitchFamily="34" charset="0"/>
                          </a:rPr>
                          <m:t>_</m:t>
                        </m:r>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𝑠𝑒𝑐𝑡𝑜𝑟𝐺𝐷</m:t>
                        </m:r>
                        <m:sSubSup>
                          <m:sSubSup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SupPr>
                          <m:e>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𝑃</m:t>
                            </m:r>
                          </m:e>
                          <m:sub>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𝑖</m:t>
                            </m:r>
                            <m:r>
                              <a:rPr lang="en-US" altLang="zh-CN" sz="1800" b="0" i="1">
                                <a:effectLst/>
                                <a:latin typeface="Cambria Math" panose="02040503050406030204" pitchFamily="18" charset="0"/>
                                <a:ea typeface="等线" panose="02010600030101010101" pitchFamily="2" charset="-122"/>
                                <a:cs typeface="Arial" panose="020B0604020202020204" pitchFamily="34" charset="0"/>
                              </a:rPr>
                              <m:t>,</m:t>
                            </m:r>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𝑡</m:t>
                            </m:r>
                          </m:sub>
                          <m:sup>
                            <m:r>
                              <a:rPr lang="en-US" altLang="zh-CN" sz="1800" b="0" i="1">
                                <a:effectLst/>
                                <a:latin typeface="Cambria Math" panose="02040503050406030204" pitchFamily="18" charset="0"/>
                                <a:ea typeface="等线" panose="02010600030101010101" pitchFamily="2" charset="-122"/>
                                <a:cs typeface="Arial" panose="020B0604020202020204" pitchFamily="34" charset="0"/>
                              </a:rPr>
                              <m:t>𝑠</m:t>
                            </m:r>
                          </m:sup>
                        </m:sSubSup>
                      </m:e>
                    </m:func>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captures either three sector-specific specifications of real GDP, where </a:t>
                </a:r>
                <a14:m>
                  <m:oMath xmlns:m="http://schemas.openxmlformats.org/officeDocument/2006/math">
                    <m:r>
                      <a:rPr lang="en-GB" altLang="zh-CN" sz="1800" i="1">
                        <a:effectLst/>
                        <a:latin typeface="Cambria Math" panose="02040503050406030204" pitchFamily="18" charset="0"/>
                        <a:ea typeface="等线" panose="02010600030101010101" pitchFamily="2" charset="-122"/>
                        <a:cs typeface="Arial" panose="020B0604020202020204" pitchFamily="34" charset="0"/>
                      </a:rPr>
                      <m:t>𝑠</m:t>
                    </m:r>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refers to </a:t>
                </a:r>
                <a14:m>
                  <m:oMath xmlns:m="http://schemas.openxmlformats.org/officeDocument/2006/math">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ln</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real</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Agri</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sSub>
                      <m:sSub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GDP</m:t>
                        </m:r>
                      </m:e>
                      <m:sub>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i</m:t>
                        </m:r>
                        <m:r>
                          <a:rPr lang="en-GB" altLang="zh-CN" sz="1800">
                            <a:effectLst/>
                            <a:latin typeface="Cambria Math" panose="02040503050406030204" pitchFamily="18" charset="0"/>
                            <a:ea typeface="等线" panose="02010600030101010101" pitchFamily="2" charset="-122"/>
                            <a:cs typeface="Arial" panose="020B0604020202020204" pitchFamily="34" charset="0"/>
                          </a:rPr>
                          <m:t>,</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t</m:t>
                        </m:r>
                      </m:sub>
                    </m:sSub>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a:t>
                </a:r>
                <a14:m>
                  <m:oMath xmlns:m="http://schemas.openxmlformats.org/officeDocument/2006/math">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ln</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real</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Ind</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sSub>
                      <m:sSub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GDP</m:t>
                        </m:r>
                      </m:e>
                      <m:sub>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i</m:t>
                        </m:r>
                        <m:r>
                          <a:rPr lang="en-GB" altLang="zh-CN" sz="1800">
                            <a:effectLst/>
                            <a:latin typeface="Cambria Math" panose="02040503050406030204" pitchFamily="18" charset="0"/>
                            <a:ea typeface="等线" panose="02010600030101010101" pitchFamily="2" charset="-122"/>
                            <a:cs typeface="Arial" panose="020B0604020202020204" pitchFamily="34" charset="0"/>
                          </a:rPr>
                          <m:t>,</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t</m:t>
                        </m:r>
                      </m:sub>
                    </m:sSub>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or </a:t>
                </a:r>
                <a14:m>
                  <m:oMath xmlns:m="http://schemas.openxmlformats.org/officeDocument/2006/math">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ln</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real</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Serv</m:t>
                    </m:r>
                    <m:r>
                      <m:rPr>
                        <m:lit/>
                      </m:rPr>
                      <a:rPr lang="en-GB" altLang="zh-CN" sz="1800">
                        <a:effectLst/>
                        <a:latin typeface="Cambria Math" panose="02040503050406030204" pitchFamily="18" charset="0"/>
                        <a:ea typeface="等线" panose="02010600030101010101" pitchFamily="2" charset="-122"/>
                        <a:cs typeface="Arial" panose="020B0604020202020204" pitchFamily="34" charset="0"/>
                      </a:rPr>
                      <m:t>_</m:t>
                    </m:r>
                    <m:sSub>
                      <m:sSub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GDP</m:t>
                        </m:r>
                      </m:e>
                      <m:sub>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i</m:t>
                        </m:r>
                        <m:r>
                          <a:rPr lang="en-GB" altLang="zh-CN" sz="1800">
                            <a:effectLst/>
                            <a:latin typeface="Cambria Math" panose="02040503050406030204" pitchFamily="18" charset="0"/>
                            <a:ea typeface="等线" panose="02010600030101010101" pitchFamily="2" charset="-122"/>
                            <a:cs typeface="Arial" panose="020B0604020202020204" pitchFamily="34" charset="0"/>
                          </a:rPr>
                          <m:t>,</m:t>
                        </m:r>
                        <m:r>
                          <m:rPr>
                            <m:sty m:val="p"/>
                          </m:rPr>
                          <a:rPr lang="en-GB" altLang="zh-CN" sz="1800">
                            <a:effectLst/>
                            <a:latin typeface="Cambria Math" panose="02040503050406030204" pitchFamily="18" charset="0"/>
                            <a:ea typeface="等线" panose="02010600030101010101" pitchFamily="2" charset="-122"/>
                            <a:cs typeface="Arial" panose="020B0604020202020204" pitchFamily="34" charset="0"/>
                          </a:rPr>
                          <m:t>t</m:t>
                        </m:r>
                      </m:sub>
                    </m:sSub>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a:t>
                </a:r>
              </a:p>
              <a:p>
                <a:pPr marL="0" indent="0">
                  <a:buNone/>
                </a:pPr>
                <a:endParaRPr lang="en-US" altLang="zh-CN" sz="1200" dirty="0">
                  <a:effectLst/>
                  <a:latin typeface="Arial" panose="020B0604020202020204" pitchFamily="34" charset="0"/>
                  <a:ea typeface="等线" panose="02010600030101010101" pitchFamily="2" charset="-122"/>
                  <a:cs typeface="Arial" panose="020B0604020202020204" pitchFamily="34" charset="0"/>
                </a:endParaRPr>
              </a:p>
              <a:p>
                <a:r>
                  <a:rPr lang="en-GB" altLang="zh-CN" sz="1800" dirty="0">
                    <a:effectLst/>
                    <a:latin typeface="Arial" panose="020B0604020202020204" pitchFamily="34" charset="0"/>
                    <a:ea typeface="等线" panose="02010600030101010101" pitchFamily="2" charset="-122"/>
                    <a:cs typeface="Arial" panose="020B0604020202020204" pitchFamily="34" charset="0"/>
                  </a:rPr>
                  <a:t>The vector </a:t>
                </a:r>
                <a14:m>
                  <m:oMath xmlns:m="http://schemas.openxmlformats.org/officeDocument/2006/math">
                    <m:sSub>
                      <m:sSubPr>
                        <m:ctrlPr>
                          <a:rPr lang="zh-CN" altLang="zh-CN" sz="1800" b="1" i="1">
                            <a:effectLst/>
                            <a:latin typeface="Cambria Math" panose="02040503050406030204" pitchFamily="18" charset="0"/>
                            <a:ea typeface="Cambria Math" panose="02040503050406030204" pitchFamily="18" charset="0"/>
                            <a:cs typeface="Arial" panose="020B0604020202020204" pitchFamily="34" charset="0"/>
                          </a:rPr>
                        </m:ctrlPr>
                      </m:sSubPr>
                      <m:e>
                        <m:r>
                          <a:rPr lang="en-GB" altLang="zh-CN" sz="1800" b="1" i="1">
                            <a:effectLst/>
                            <a:latin typeface="Cambria Math" panose="02040503050406030204" pitchFamily="18" charset="0"/>
                            <a:ea typeface="等线" panose="02010600030101010101" pitchFamily="2" charset="-122"/>
                            <a:cs typeface="Arial" panose="020B0604020202020204" pitchFamily="34" charset="0"/>
                          </a:rPr>
                          <m:t>𝑿</m:t>
                        </m:r>
                      </m:e>
                      <m:sub>
                        <m:r>
                          <a:rPr lang="en-GB" altLang="zh-CN" sz="1800" b="1" i="1">
                            <a:effectLst/>
                            <a:latin typeface="Cambria Math" panose="02040503050406030204" pitchFamily="18" charset="0"/>
                            <a:ea typeface="等线" panose="02010600030101010101" pitchFamily="2" charset="-122"/>
                            <a:cs typeface="Arial" panose="020B0604020202020204" pitchFamily="34" charset="0"/>
                          </a:rPr>
                          <m:t>𝒊</m:t>
                        </m:r>
                        <m:r>
                          <a:rPr lang="en-GB" altLang="zh-CN" sz="1800" b="1" i="1">
                            <a:effectLst/>
                            <a:latin typeface="Cambria Math" panose="02040503050406030204" pitchFamily="18" charset="0"/>
                            <a:ea typeface="等线" panose="02010600030101010101" pitchFamily="2" charset="-122"/>
                            <a:cs typeface="Arial" panose="020B0604020202020204" pitchFamily="34" charset="0"/>
                          </a:rPr>
                          <m:t>,</m:t>
                        </m:r>
                        <m:r>
                          <a:rPr lang="en-GB" altLang="zh-CN" sz="1800" b="1" i="1">
                            <a:effectLst/>
                            <a:latin typeface="Cambria Math" panose="02040503050406030204" pitchFamily="18" charset="0"/>
                            <a:ea typeface="等线" panose="02010600030101010101" pitchFamily="2" charset="-122"/>
                            <a:cs typeface="Arial" panose="020B0604020202020204" pitchFamily="34" charset="0"/>
                          </a:rPr>
                          <m:t>𝒕</m:t>
                        </m:r>
                      </m:sub>
                    </m:sSub>
                  </m:oMath>
                </a14:m>
                <a:r>
                  <a:rPr lang="en-GB" altLang="zh-CN" sz="1800" b="1" dirty="0">
                    <a:effectLst/>
                    <a:latin typeface="Arial" panose="020B0604020202020204" pitchFamily="34" charset="0"/>
                    <a:ea typeface="等线" panose="02010600030101010101" pitchFamily="2" charset="-122"/>
                    <a:cs typeface="Arial" panose="020B0604020202020204" pitchFamily="34" charset="0"/>
                  </a:rPr>
                  <a:t> </a:t>
                </a:r>
                <a:r>
                  <a:rPr lang="en-GB" altLang="zh-CN" sz="1800" dirty="0">
                    <a:effectLst/>
                    <a:latin typeface="Arial" panose="020B0604020202020204" pitchFamily="34" charset="0"/>
                    <a:ea typeface="等线" panose="02010600030101010101" pitchFamily="2" charset="-122"/>
                    <a:cs typeface="Arial" panose="020B0604020202020204" pitchFamily="34" charset="0"/>
                  </a:rPr>
                  <a:t>refers to the control variables.</a:t>
                </a:r>
              </a:p>
              <a:p>
                <a:pPr marL="0" indent="0">
                  <a:buNone/>
                </a:pPr>
                <a:endParaRPr lang="en-GB" altLang="zh-CN" sz="1200" dirty="0">
                  <a:effectLst/>
                  <a:latin typeface="Arial" panose="020B0604020202020204" pitchFamily="34" charset="0"/>
                  <a:ea typeface="等线" panose="02010600030101010101" pitchFamily="2" charset="-122"/>
                  <a:cs typeface="Arial" panose="020B0604020202020204" pitchFamily="34" charset="0"/>
                </a:endParaRPr>
              </a:p>
              <a:p>
                <a14:m>
                  <m:oMath xmlns:m="http://schemas.openxmlformats.org/officeDocument/2006/math">
                    <m:sSub>
                      <m:sSubPr>
                        <m:ctrlPr>
                          <a:rPr lang="zh-CN" altLang="zh-CN" sz="1800" i="1" smtClean="0">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1800" i="1">
                            <a:effectLst/>
                            <a:latin typeface="Cambria Math" panose="02040503050406030204" pitchFamily="18" charset="0"/>
                            <a:ea typeface="等线" panose="02010600030101010101" pitchFamily="2" charset="-122"/>
                            <a:cs typeface="Arial" panose="020B0604020202020204" pitchFamily="34" charset="0"/>
                          </a:rPr>
                          <m:t>𝛾</m:t>
                        </m:r>
                      </m:e>
                      <m:sub>
                        <m:r>
                          <a:rPr lang="en-US" altLang="zh-CN" sz="1800" i="1">
                            <a:effectLst/>
                            <a:latin typeface="Cambria Math" panose="02040503050406030204" pitchFamily="18" charset="0"/>
                            <a:ea typeface="等线" panose="02010600030101010101" pitchFamily="2" charset="-122"/>
                            <a:cs typeface="Arial" panose="020B0604020202020204" pitchFamily="34" charset="0"/>
                          </a:rPr>
                          <m:t>𝑖</m:t>
                        </m:r>
                      </m:sub>
                    </m:sSub>
                  </m:oMath>
                </a14:m>
                <a:r>
                  <a:rPr lang="en-US" altLang="zh-CN" sz="1800" dirty="0">
                    <a:effectLst/>
                    <a:latin typeface="Arial" panose="020B0604020202020204" pitchFamily="34" charset="0"/>
                    <a:ea typeface="等线" panose="02010600030101010101" pitchFamily="2" charset="-122"/>
                    <a:cs typeface="Arial" panose="020B0604020202020204" pitchFamily="34" charset="0"/>
                  </a:rPr>
                  <a:t> and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zh-CN" sz="1800">
                            <a:effectLst/>
                            <a:latin typeface="Cambria Math" panose="02040503050406030204" pitchFamily="18" charset="0"/>
                            <a:ea typeface="等线" panose="02010600030101010101" pitchFamily="2" charset="-122"/>
                            <a:cs typeface="Arial" panose="020B0604020202020204" pitchFamily="34" charset="0"/>
                          </a:rPr>
                          <m:t>θ</m:t>
                        </m:r>
                      </m:e>
                      <m:sub>
                        <m:r>
                          <m:rPr>
                            <m:sty m:val="p"/>
                          </m:rPr>
                          <a:rPr lang="en-US" altLang="zh-CN" sz="1800">
                            <a:effectLst/>
                            <a:latin typeface="Cambria Math" panose="02040503050406030204" pitchFamily="18" charset="0"/>
                            <a:ea typeface="等线" panose="02010600030101010101" pitchFamily="2" charset="-122"/>
                            <a:cs typeface="Arial" panose="020B0604020202020204" pitchFamily="34" charset="0"/>
                          </a:rPr>
                          <m:t>t</m:t>
                        </m:r>
                      </m:sub>
                    </m:sSub>
                  </m:oMath>
                </a14:m>
                <a:r>
                  <a:rPr lang="en-US" altLang="zh-CN" sz="1800" dirty="0">
                    <a:effectLst/>
                    <a:latin typeface="Arial" panose="020B0604020202020204" pitchFamily="34" charset="0"/>
                    <a:ea typeface="等线" panose="02010600030101010101" pitchFamily="2" charset="-122"/>
                    <a:cs typeface="Arial" panose="020B0604020202020204" pitchFamily="34" charset="0"/>
                  </a:rPr>
                  <a:t> </a:t>
                </a:r>
                <a:r>
                  <a:rPr lang="en-GB" altLang="zh-CN" sz="1800" dirty="0">
                    <a:effectLst/>
                    <a:latin typeface="Arial" panose="020B0604020202020204" pitchFamily="34" charset="0"/>
                    <a:ea typeface="等线" panose="02010600030101010101" pitchFamily="2" charset="-122"/>
                    <a:cs typeface="Arial" panose="020B0604020202020204" pitchFamily="34" charset="0"/>
                  </a:rPr>
                  <a:t>​ represent country and time fixed effects, respectively; </a:t>
                </a:r>
                <a14:m>
                  <m:oMath xmlns:m="http://schemas.openxmlformats.org/officeDocument/2006/math">
                    <m:sSub>
                      <m:sSubPr>
                        <m:ctrlPr>
                          <a:rPr lang="zh-CN" altLang="zh-CN" sz="18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1800" i="1">
                            <a:effectLst/>
                            <a:latin typeface="Cambria Math" panose="02040503050406030204" pitchFamily="18" charset="0"/>
                            <a:ea typeface="等线" panose="02010600030101010101" pitchFamily="2" charset="-122"/>
                            <a:cs typeface="Arial" panose="020B0604020202020204" pitchFamily="34" charset="0"/>
                          </a:rPr>
                          <m:t>𝜖</m:t>
                        </m:r>
                      </m:e>
                      <m:sub>
                        <m:r>
                          <a:rPr lang="en-US" altLang="zh-CN" sz="1800" i="1">
                            <a:effectLst/>
                            <a:latin typeface="Cambria Math" panose="02040503050406030204" pitchFamily="18" charset="0"/>
                            <a:ea typeface="等线" panose="02010600030101010101" pitchFamily="2" charset="-122"/>
                            <a:cs typeface="Arial" panose="020B0604020202020204" pitchFamily="34" charset="0"/>
                          </a:rPr>
                          <m:t>𝑖𝑡</m:t>
                        </m:r>
                      </m:sub>
                    </m:sSub>
                  </m:oMath>
                </a14:m>
                <a:r>
                  <a:rPr lang="en-US" altLang="zh-CN" sz="1800" dirty="0">
                    <a:effectLst/>
                    <a:latin typeface="Arial" panose="020B0604020202020204" pitchFamily="34" charset="0"/>
                    <a:ea typeface="等线" panose="02010600030101010101" pitchFamily="2" charset="-122"/>
                    <a:cs typeface="Arial" panose="020B0604020202020204" pitchFamily="34" charset="0"/>
                  </a:rPr>
                  <a:t> </a:t>
                </a:r>
                <a:r>
                  <a:rPr lang="en-GB" altLang="zh-CN" sz="1800" dirty="0">
                    <a:effectLst/>
                    <a:latin typeface="Arial" panose="020B0604020202020204" pitchFamily="34" charset="0"/>
                    <a:ea typeface="等线" panose="02010600030101010101" pitchFamily="2" charset="-122"/>
                    <a:cs typeface="Arial" panose="020B0604020202020204" pitchFamily="34" charset="0"/>
                  </a:rPr>
                  <a:t>​is the error term; and </a:t>
                </a:r>
                <a14:m>
                  <m:oMath xmlns:m="http://schemas.openxmlformats.org/officeDocument/2006/math">
                    <m:r>
                      <a:rPr lang="en-US" altLang="zh-CN" sz="1800" i="1">
                        <a:effectLst/>
                        <a:latin typeface="Cambria Math" panose="02040503050406030204" pitchFamily="18" charset="0"/>
                        <a:ea typeface="等线" panose="02010600030101010101" pitchFamily="2" charset="-122"/>
                        <a:cs typeface="Arial" panose="020B0604020202020204" pitchFamily="34" charset="0"/>
                      </a:rPr>
                      <m:t>𝛼</m:t>
                    </m:r>
                  </m:oMath>
                </a14:m>
                <a:r>
                  <a:rPr lang="en-GB" altLang="zh-CN" sz="1800" dirty="0">
                    <a:effectLst/>
                    <a:latin typeface="Arial" panose="020B0604020202020204" pitchFamily="34" charset="0"/>
                    <a:ea typeface="等线" panose="02010600030101010101" pitchFamily="2" charset="-122"/>
                    <a:cs typeface="Arial" panose="020B0604020202020204" pitchFamily="34" charset="0"/>
                  </a:rPr>
                  <a:t> is the intercept.</a:t>
                </a:r>
                <a:endParaRPr lang="en-US" altLang="zh-CN" sz="1800" dirty="0">
                  <a:latin typeface="Arial" panose="020B0604020202020204" pitchFamily="34" charset="0"/>
                  <a:cs typeface="Arial" panose="020B0604020202020204" pitchFamily="34" charset="0"/>
                </a:endParaRPr>
              </a:p>
            </p:txBody>
          </p:sp>
        </mc:Choice>
        <mc:Fallback xmlns="">
          <p:sp>
            <p:nvSpPr>
              <p:cNvPr id="6" name="Content Placeholder 2">
                <a:extLst>
                  <a:ext uri="{FF2B5EF4-FFF2-40B4-BE49-F238E27FC236}">
                    <a16:creationId xmlns:a16="http://schemas.microsoft.com/office/drawing/2014/main" id="{C74D052D-4E59-9ABC-3CCA-4C3ECEAB9290}"/>
                  </a:ext>
                </a:extLst>
              </p:cNvPr>
              <p:cNvSpPr>
                <a:spLocks noGrp="1" noRot="1" noChangeAspect="1" noMove="1" noResize="1" noEditPoints="1" noAdjustHandles="1" noChangeArrowheads="1" noChangeShapeType="1" noTextEdit="1"/>
              </p:cNvSpPr>
              <p:nvPr>
                <p:ph idx="1"/>
              </p:nvPr>
            </p:nvSpPr>
            <p:spPr>
              <a:xfrm>
                <a:off x="740546" y="1391026"/>
                <a:ext cx="10515600" cy="4994788"/>
              </a:xfrm>
              <a:blipFill>
                <a:blip r:embed="rId4"/>
                <a:stretch>
                  <a:fillRect l="-638" t="-1463"/>
                </a:stretch>
              </a:blipFill>
            </p:spPr>
            <p:txBody>
              <a:bodyPr/>
              <a:lstStyle/>
              <a:p>
                <a:r>
                  <a:rPr lang="en-GB">
                    <a:noFill/>
                  </a:rPr>
                  <a:t> </a:t>
                </a:r>
              </a:p>
            </p:txBody>
          </p:sp>
        </mc:Fallback>
      </mc:AlternateContent>
    </p:spTree>
    <p:extLst>
      <p:ext uri="{BB962C8B-B14F-4D97-AF65-F5344CB8AC3E}">
        <p14:creationId xmlns:p14="http://schemas.microsoft.com/office/powerpoint/2010/main" val="540420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0907-173D-814E-429B-E1A758C18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58322-43AD-09C9-2849-BB00A2010088}"/>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Methodology – Economic variables</a:t>
            </a:r>
            <a:endParaRPr lang="en-GB" dirty="0"/>
          </a:p>
        </p:txBody>
      </p:sp>
      <p:pic>
        <p:nvPicPr>
          <p:cNvPr id="8" name="Picture 7">
            <a:extLst>
              <a:ext uri="{FF2B5EF4-FFF2-40B4-BE49-F238E27FC236}">
                <a16:creationId xmlns:a16="http://schemas.microsoft.com/office/drawing/2014/main" id="{EF803937-B3FB-C2CD-C8C6-16C69FC4597D}"/>
              </a:ext>
            </a:extLst>
          </p:cNvPr>
          <p:cNvPicPr>
            <a:picLocks noChangeAspect="1"/>
          </p:cNvPicPr>
          <p:nvPr/>
        </p:nvPicPr>
        <p:blipFill rotWithShape="1">
          <a:blip r:embed="rId2"/>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4FA1D94A-D546-C016-4738-3128E89D7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0070720D-A6F5-F2B1-548C-A68232BE8E39}"/>
                  </a:ext>
                </a:extLst>
              </p:cNvPr>
              <p:cNvSpPr>
                <a:spLocks noGrp="1"/>
              </p:cNvSpPr>
              <p:nvPr>
                <p:ph idx="1"/>
              </p:nvPr>
            </p:nvSpPr>
            <p:spPr>
              <a:xfrm>
                <a:off x="957284" y="1948670"/>
                <a:ext cx="9833548" cy="4277032"/>
              </a:xfrm>
            </p:spPr>
            <p:txBody>
              <a:bodyPr>
                <a:normAutofit/>
              </a:bodyPr>
              <a:lstStyle/>
              <a:p>
                <a:r>
                  <a:rPr lang="en-GB" altLang="zh-CN" sz="2400" dirty="0">
                    <a:latin typeface="Arial" panose="020B0604020202020204" pitchFamily="34" charset="0"/>
                    <a:cs typeface="Arial" panose="020B0604020202020204" pitchFamily="34" charset="0"/>
                  </a:rPr>
                  <a:t>Specification 2</a:t>
                </a:r>
              </a:p>
              <a:p>
                <a:pPr marL="0" indent="0">
                  <a:buNone/>
                </a:pPr>
                <a14:m>
                  <m:oMathPara xmlns:m="http://schemas.openxmlformats.org/officeDocument/2006/math">
                    <m:oMathParaPr>
                      <m:jc m:val="centerGroup"/>
                    </m:oMathParaPr>
                    <m:oMath xmlns:m="http://schemas.openxmlformats.org/officeDocument/2006/math">
                      <m:func>
                        <m:funcPr>
                          <m:ctrlPr>
                            <a:rPr lang="zh-CN" altLang="zh-CN" sz="2200" i="1" smtClean="0">
                              <a:effectLst/>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altLang="zh-CN" sz="2200">
                              <a:latin typeface="Cambria Math" panose="02040503050406030204" pitchFamily="18" charset="0"/>
                              <a:cs typeface="Arial" panose="020B0604020202020204" pitchFamily="34" charset="0"/>
                            </a:rPr>
                            <m:t>ln</m:t>
                          </m:r>
                        </m:fName>
                        <m:e>
                          <m:r>
                            <m:rPr>
                              <m:lit/>
                            </m:rPr>
                            <a:rPr lang="en-US" altLang="zh-CN" sz="2200">
                              <a:latin typeface="Cambria Math" panose="02040503050406030204" pitchFamily="18" charset="0"/>
                              <a:cs typeface="Arial" panose="020B0604020202020204" pitchFamily="34" charset="0"/>
                            </a:rPr>
                            <m:t>_</m:t>
                          </m:r>
                          <m:r>
                            <m:rPr>
                              <m:sty m:val="p"/>
                            </m:rPr>
                            <a:rPr lang="en-US" altLang="zh-CN" sz="2200">
                              <a:latin typeface="Cambria Math" panose="02040503050406030204" pitchFamily="18" charset="0"/>
                              <a:cs typeface="Arial" panose="020B0604020202020204" pitchFamily="34" charset="0"/>
                            </a:rPr>
                            <m:t>ave</m:t>
                          </m:r>
                          <m:r>
                            <m:rPr>
                              <m:lit/>
                            </m:rPr>
                            <a:rPr lang="en-US" altLang="zh-CN" sz="2200">
                              <a:latin typeface="Cambria Math" panose="02040503050406030204" pitchFamily="18" charset="0"/>
                              <a:cs typeface="Arial" panose="020B0604020202020204" pitchFamily="34" charset="0"/>
                            </a:rPr>
                            <m:t>_</m:t>
                          </m:r>
                          <m:sSubSup>
                            <m:sSubSup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SupPr>
                            <m:e>
                              <m:r>
                                <m:rPr>
                                  <m:sty m:val="p"/>
                                </m:rPr>
                                <a:rPr lang="en-US" altLang="zh-CN" sz="2200">
                                  <a:latin typeface="Cambria Math" panose="02040503050406030204" pitchFamily="18" charset="0"/>
                                  <a:cs typeface="Arial" panose="020B0604020202020204" pitchFamily="34" charset="0"/>
                                </a:rPr>
                                <m:t>inc</m:t>
                              </m:r>
                            </m:e>
                            <m:sub>
                              <m:r>
                                <m:rPr>
                                  <m:sty m:val="p"/>
                                </m:rPr>
                                <a:rPr lang="en-US" altLang="zh-CN" sz="2200">
                                  <a:latin typeface="Cambria Math" panose="02040503050406030204" pitchFamily="18" charset="0"/>
                                  <a:cs typeface="Arial" panose="020B0604020202020204" pitchFamily="34" charset="0"/>
                                </a:rPr>
                                <m:t>i</m:t>
                              </m:r>
                              <m:r>
                                <a:rPr lang="en-US" altLang="zh-CN" sz="2200">
                                  <a:latin typeface="Cambria Math" panose="02040503050406030204" pitchFamily="18" charset="0"/>
                                  <a:cs typeface="Arial" panose="020B0604020202020204" pitchFamily="34" charset="0"/>
                                </a:rPr>
                                <m:t>,</m:t>
                              </m:r>
                              <m:r>
                                <m:rPr>
                                  <m:sty m:val="p"/>
                                </m:rPr>
                                <a:rPr lang="en-US" altLang="zh-CN" sz="2200">
                                  <a:latin typeface="Cambria Math" panose="02040503050406030204" pitchFamily="18" charset="0"/>
                                  <a:cs typeface="Arial" panose="020B0604020202020204" pitchFamily="34" charset="0"/>
                                </a:rPr>
                                <m:t>t</m:t>
                              </m:r>
                            </m:sub>
                            <m:sup>
                              <m:r>
                                <a:rPr lang="en-US" altLang="zh-CN" sz="2200" i="1">
                                  <a:latin typeface="Cambria Math" panose="02040503050406030204" pitchFamily="18" charset="0"/>
                                  <a:cs typeface="Arial" panose="020B0604020202020204" pitchFamily="34" charset="0"/>
                                </a:rPr>
                                <m:t>𝑞</m:t>
                              </m:r>
                            </m:sup>
                          </m:sSubSup>
                        </m:e>
                      </m:func>
                      <m:r>
                        <a:rPr lang="en-US" altLang="zh-CN" sz="2200" i="1">
                          <a:latin typeface="Cambria Math" panose="02040503050406030204" pitchFamily="18" charset="0"/>
                          <a:cs typeface="Arial" panose="020B0604020202020204" pitchFamily="34" charset="0"/>
                        </a:rPr>
                        <m:t>= </m:t>
                      </m:r>
                      <m:r>
                        <a:rPr lang="en-US" altLang="zh-CN" sz="2200" i="1">
                          <a:latin typeface="Cambria Math" panose="02040503050406030204" pitchFamily="18" charset="0"/>
                          <a:cs typeface="Arial" panose="020B0604020202020204" pitchFamily="34" charset="0"/>
                        </a:rPr>
                        <m:t>𝛼</m:t>
                      </m:r>
                      <m:r>
                        <a:rPr lang="en-US" altLang="zh-CN" sz="2200" i="1">
                          <a:latin typeface="Cambria Math" panose="02040503050406030204" pitchFamily="18" charset="0"/>
                          <a:cs typeface="Arial" panose="020B0604020202020204" pitchFamily="34" charset="0"/>
                        </a:rPr>
                        <m:t>+</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𝜷</m:t>
                          </m:r>
                        </m:e>
                        <m:sub>
                          <m:r>
                            <a:rPr lang="en-US" altLang="zh-CN" sz="2200" b="1" i="1">
                              <a:latin typeface="Cambria Math" panose="02040503050406030204" pitchFamily="18" charset="0"/>
                              <a:cs typeface="Arial" panose="020B0604020202020204" pitchFamily="34" charset="0"/>
                            </a:rPr>
                            <m:t>𝟏</m:t>
                          </m:r>
                        </m:sub>
                      </m:sSub>
                      <m:r>
                        <a:rPr lang="en-US" altLang="zh-CN" sz="2200" b="1" i="1">
                          <a:latin typeface="Cambria Math" panose="02040503050406030204" pitchFamily="18" charset="0"/>
                          <a:cs typeface="Arial" panose="020B0604020202020204" pitchFamily="34" charset="0"/>
                        </a:rPr>
                        <m:t>𝑪</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𝑹</m:t>
                          </m:r>
                        </m:e>
                        <m:sub>
                          <m:r>
                            <a:rPr lang="en-US" altLang="zh-CN" sz="2200" b="1" i="1">
                              <a:latin typeface="Cambria Math" panose="02040503050406030204" pitchFamily="18" charset="0"/>
                              <a:cs typeface="Arial" panose="020B0604020202020204" pitchFamily="34" charset="0"/>
                            </a:rPr>
                            <m:t>𝒊</m:t>
                          </m:r>
                          <m:r>
                            <a:rPr lang="en-US" altLang="zh-CN" sz="2200" b="1" i="1">
                              <a:latin typeface="Cambria Math" panose="02040503050406030204" pitchFamily="18" charset="0"/>
                              <a:cs typeface="Arial" panose="020B0604020202020204" pitchFamily="34" charset="0"/>
                            </a:rPr>
                            <m:t>,</m:t>
                          </m:r>
                          <m:r>
                            <a:rPr lang="en-US" altLang="zh-CN" sz="2200" b="1" i="1">
                              <a:latin typeface="Cambria Math" panose="02040503050406030204" pitchFamily="18" charset="0"/>
                              <a:cs typeface="Arial" panose="020B0604020202020204" pitchFamily="34" charset="0"/>
                            </a:rPr>
                            <m:t>𝒕</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𝛽</m:t>
                          </m:r>
                        </m:e>
                        <m:sub>
                          <m:r>
                            <a:rPr lang="en-US" altLang="zh-CN" sz="2200" i="1">
                              <a:latin typeface="Cambria Math" panose="02040503050406030204" pitchFamily="18" charset="0"/>
                              <a:cs typeface="Arial" panose="020B0604020202020204" pitchFamily="34" charset="0"/>
                            </a:rPr>
                            <m:t>2</m:t>
                          </m:r>
                        </m:sub>
                      </m:sSub>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𝑙𝑛</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_</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𝑟𝑒𝑎𝑙</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_</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𝑝𝑒𝑟</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_</m:t>
                      </m:r>
                      <m:r>
                        <a:rPr lang="en-GB" altLang="zh-CN" sz="2200" i="1" smtClean="0">
                          <a:effectLst/>
                          <a:latin typeface="Cambria Math" panose="02040503050406030204" pitchFamily="18" charset="0"/>
                          <a:ea typeface="Cambria Math" panose="02040503050406030204" pitchFamily="18" charset="0"/>
                          <a:cs typeface="Arial" panose="020B0604020202020204" pitchFamily="34" charset="0"/>
                        </a:rPr>
                        <m:t>𝐻𝐹𝐶</m:t>
                      </m:r>
                      <m:sSub>
                        <m:sSubPr>
                          <m:ctrlP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𝐸</m:t>
                          </m:r>
                        </m:e>
                        <m:sub>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𝑖</m:t>
                          </m:r>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𝑡</m:t>
                          </m:r>
                        </m:sub>
                      </m:sSub>
                      <m:r>
                        <a:rPr lang="en-US" altLang="zh-CN" sz="2200" i="1">
                          <a:latin typeface="Cambria Math" panose="02040503050406030204" pitchFamily="18" charset="0"/>
                          <a:cs typeface="Arial" panose="020B0604020202020204" pitchFamily="34" charset="0"/>
                        </a:rPr>
                        <m:t>+</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𝜷</m:t>
                          </m:r>
                        </m:e>
                        <m:sub>
                          <m:r>
                            <a:rPr lang="en-US" altLang="zh-CN" sz="2200" b="1" i="1">
                              <a:latin typeface="Cambria Math" panose="02040503050406030204" pitchFamily="18" charset="0"/>
                              <a:cs typeface="Arial" panose="020B0604020202020204" pitchFamily="34" charset="0"/>
                            </a:rPr>
                            <m:t>𝟑</m:t>
                          </m:r>
                        </m:sub>
                      </m:sSub>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𝑿</m:t>
                          </m:r>
                        </m:e>
                        <m:sub>
                          <m:r>
                            <a:rPr lang="en-US" altLang="zh-CN" sz="2200" b="1" i="1">
                              <a:latin typeface="Cambria Math" panose="02040503050406030204" pitchFamily="18" charset="0"/>
                              <a:cs typeface="Arial" panose="020B0604020202020204" pitchFamily="34" charset="0"/>
                            </a:rPr>
                            <m:t>𝒊</m:t>
                          </m:r>
                          <m:r>
                            <a:rPr lang="en-US" altLang="zh-CN" sz="2200" b="1" i="1">
                              <a:latin typeface="Cambria Math" panose="02040503050406030204" pitchFamily="18" charset="0"/>
                              <a:cs typeface="Arial" panose="020B0604020202020204" pitchFamily="34" charset="0"/>
                            </a:rPr>
                            <m:t>,</m:t>
                          </m:r>
                          <m:r>
                            <a:rPr lang="en-US" altLang="zh-CN" sz="2200" b="1" i="1">
                              <a:latin typeface="Cambria Math" panose="02040503050406030204" pitchFamily="18" charset="0"/>
                              <a:cs typeface="Arial" panose="020B0604020202020204" pitchFamily="34" charset="0"/>
                            </a:rPr>
                            <m:t>𝒕</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𝛾</m:t>
                          </m:r>
                        </m:e>
                        <m:sub>
                          <m:r>
                            <a:rPr lang="en-US" altLang="zh-CN" sz="2200" i="1">
                              <a:latin typeface="Cambria Math" panose="02040503050406030204" pitchFamily="18" charset="0"/>
                              <a:cs typeface="Arial" panose="020B0604020202020204" pitchFamily="34" charset="0"/>
                            </a:rPr>
                            <m:t>𝑖</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zh-CN" sz="2200">
                              <a:latin typeface="Cambria Math" panose="02040503050406030204" pitchFamily="18" charset="0"/>
                              <a:cs typeface="Arial" panose="020B0604020202020204" pitchFamily="34" charset="0"/>
                            </a:rPr>
                            <m:t>θ</m:t>
                          </m:r>
                        </m:e>
                        <m:sub>
                          <m:r>
                            <m:rPr>
                              <m:sty m:val="p"/>
                            </m:rPr>
                            <a:rPr lang="en-US" altLang="zh-CN" sz="2200">
                              <a:latin typeface="Cambria Math" panose="02040503050406030204" pitchFamily="18" charset="0"/>
                              <a:cs typeface="Arial" panose="020B0604020202020204" pitchFamily="34" charset="0"/>
                            </a:rPr>
                            <m:t>t</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𝜖</m:t>
                          </m:r>
                        </m:e>
                        <m:sub>
                          <m:r>
                            <a:rPr lang="en-US" altLang="zh-CN" sz="2200" i="1">
                              <a:latin typeface="Cambria Math" panose="02040503050406030204" pitchFamily="18" charset="0"/>
                              <a:cs typeface="Arial" panose="020B0604020202020204" pitchFamily="34" charset="0"/>
                            </a:rPr>
                            <m:t>𝑖𝑡</m:t>
                          </m:r>
                        </m:sub>
                      </m:sSub>
                    </m:oMath>
                  </m:oMathPara>
                </a14:m>
                <a:endParaRPr lang="en-GB" altLang="zh-CN" sz="2200" dirty="0">
                  <a:latin typeface="Arial" panose="020B0604020202020204" pitchFamily="34" charset="0"/>
                  <a:cs typeface="Arial" panose="020B0604020202020204" pitchFamily="34" charset="0"/>
                </a:endParaRPr>
              </a:p>
              <a:p>
                <a:pPr marL="0" indent="0">
                  <a:buNone/>
                </a:pPr>
                <a:r>
                  <a:rPr lang="en-GB" altLang="zh-CN" sz="1800" dirty="0">
                    <a:latin typeface="Arial" panose="020B0604020202020204" pitchFamily="34" charset="0"/>
                    <a:cs typeface="Arial" panose="020B0604020202020204" pitchFamily="34" charset="0"/>
                  </a:rPr>
                  <a:t>Similar as in Specification 1, except for household final consumption expenditure per capita.</a:t>
                </a:r>
              </a:p>
              <a:p>
                <a:pPr marL="0" indent="0">
                  <a:buNone/>
                </a:pPr>
                <a:endParaRPr lang="en-GB" altLang="zh-CN" sz="1800" dirty="0">
                  <a:latin typeface="Arial" panose="020B0604020202020204" pitchFamily="34" charset="0"/>
                  <a:cs typeface="Arial" panose="020B0604020202020204" pitchFamily="34" charset="0"/>
                </a:endParaRPr>
              </a:p>
              <a:p>
                <a:r>
                  <a:rPr lang="en-GB" altLang="zh-CN" sz="2400" dirty="0">
                    <a:latin typeface="Arial" panose="020B0604020202020204" pitchFamily="34" charset="0"/>
                    <a:cs typeface="Arial" panose="020B0604020202020204" pitchFamily="34" charset="0"/>
                  </a:rPr>
                  <a:t>Specification 3</a:t>
                </a:r>
              </a:p>
              <a:p>
                <a:pPr marL="0" indent="0">
                  <a:buNone/>
                </a:pPr>
                <a14:m>
                  <m:oMathPara xmlns:m="http://schemas.openxmlformats.org/officeDocument/2006/math">
                    <m:oMathParaPr>
                      <m:jc m:val="centerGroup"/>
                    </m:oMathParaPr>
                    <m:oMath xmlns:m="http://schemas.openxmlformats.org/officeDocument/2006/math">
                      <m:func>
                        <m:funcPr>
                          <m:ctrlPr>
                            <a:rPr lang="zh-CN" altLang="zh-CN" sz="2200" i="1" smtClean="0">
                              <a:effectLst/>
                              <a:latin typeface="Cambria Math" panose="02040503050406030204" pitchFamily="18" charset="0"/>
                              <a:ea typeface="Cambria Math" panose="02040503050406030204" pitchFamily="18" charset="0"/>
                              <a:cs typeface="Arial" panose="020B0604020202020204" pitchFamily="34" charset="0"/>
                            </a:rPr>
                          </m:ctrlPr>
                        </m:funcPr>
                        <m:fName>
                          <m:r>
                            <m:rPr>
                              <m:sty m:val="p"/>
                            </m:rPr>
                            <a:rPr lang="en-US" altLang="zh-CN" sz="2200">
                              <a:latin typeface="Cambria Math" panose="02040503050406030204" pitchFamily="18" charset="0"/>
                              <a:cs typeface="Arial" panose="020B0604020202020204" pitchFamily="34" charset="0"/>
                            </a:rPr>
                            <m:t>ln</m:t>
                          </m:r>
                        </m:fName>
                        <m:e>
                          <m:r>
                            <m:rPr>
                              <m:lit/>
                            </m:rPr>
                            <a:rPr lang="en-US" altLang="zh-CN" sz="2200">
                              <a:latin typeface="Cambria Math" panose="02040503050406030204" pitchFamily="18" charset="0"/>
                              <a:cs typeface="Arial" panose="020B0604020202020204" pitchFamily="34" charset="0"/>
                            </a:rPr>
                            <m:t>_</m:t>
                          </m:r>
                          <m:r>
                            <m:rPr>
                              <m:sty m:val="p"/>
                            </m:rPr>
                            <a:rPr lang="en-US" altLang="zh-CN" sz="2200">
                              <a:latin typeface="Cambria Math" panose="02040503050406030204" pitchFamily="18" charset="0"/>
                              <a:cs typeface="Arial" panose="020B0604020202020204" pitchFamily="34" charset="0"/>
                            </a:rPr>
                            <m:t>ave</m:t>
                          </m:r>
                          <m:r>
                            <m:rPr>
                              <m:lit/>
                            </m:rPr>
                            <a:rPr lang="en-US" altLang="zh-CN" sz="2200">
                              <a:latin typeface="Cambria Math" panose="02040503050406030204" pitchFamily="18" charset="0"/>
                              <a:cs typeface="Arial" panose="020B0604020202020204" pitchFamily="34" charset="0"/>
                            </a:rPr>
                            <m:t>_</m:t>
                          </m:r>
                          <m:sSubSup>
                            <m:sSubSup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SupPr>
                            <m:e>
                              <m:r>
                                <m:rPr>
                                  <m:sty m:val="p"/>
                                </m:rPr>
                                <a:rPr lang="en-US" altLang="zh-CN" sz="2200">
                                  <a:latin typeface="Cambria Math" panose="02040503050406030204" pitchFamily="18" charset="0"/>
                                  <a:cs typeface="Arial" panose="020B0604020202020204" pitchFamily="34" charset="0"/>
                                </a:rPr>
                                <m:t>inc</m:t>
                              </m:r>
                            </m:e>
                            <m:sub>
                              <m:r>
                                <m:rPr>
                                  <m:sty m:val="p"/>
                                </m:rPr>
                                <a:rPr lang="en-US" altLang="zh-CN" sz="2200">
                                  <a:latin typeface="Cambria Math" panose="02040503050406030204" pitchFamily="18" charset="0"/>
                                  <a:cs typeface="Arial" panose="020B0604020202020204" pitchFamily="34" charset="0"/>
                                </a:rPr>
                                <m:t>i</m:t>
                              </m:r>
                              <m:r>
                                <a:rPr lang="en-US" altLang="zh-CN" sz="2200">
                                  <a:latin typeface="Cambria Math" panose="02040503050406030204" pitchFamily="18" charset="0"/>
                                  <a:cs typeface="Arial" panose="020B0604020202020204" pitchFamily="34" charset="0"/>
                                </a:rPr>
                                <m:t>,</m:t>
                              </m:r>
                              <m:r>
                                <m:rPr>
                                  <m:sty m:val="p"/>
                                </m:rPr>
                                <a:rPr lang="en-US" altLang="zh-CN" sz="2200">
                                  <a:latin typeface="Cambria Math" panose="02040503050406030204" pitchFamily="18" charset="0"/>
                                  <a:cs typeface="Arial" panose="020B0604020202020204" pitchFamily="34" charset="0"/>
                                </a:rPr>
                                <m:t>t</m:t>
                              </m:r>
                            </m:sub>
                            <m:sup>
                              <m:r>
                                <a:rPr lang="en-US" altLang="zh-CN" sz="2200" i="1">
                                  <a:latin typeface="Cambria Math" panose="02040503050406030204" pitchFamily="18" charset="0"/>
                                  <a:cs typeface="Arial" panose="020B0604020202020204" pitchFamily="34" charset="0"/>
                                </a:rPr>
                                <m:t>𝑞</m:t>
                              </m:r>
                            </m:sup>
                          </m:sSubSup>
                        </m:e>
                      </m:func>
                      <m:r>
                        <a:rPr lang="en-US" altLang="zh-CN" sz="2200" i="1">
                          <a:latin typeface="Cambria Math" panose="02040503050406030204" pitchFamily="18" charset="0"/>
                          <a:cs typeface="Arial" panose="020B0604020202020204" pitchFamily="34" charset="0"/>
                        </a:rPr>
                        <m:t>= </m:t>
                      </m:r>
                      <m:r>
                        <a:rPr lang="en-US" altLang="zh-CN" sz="2200" i="1">
                          <a:latin typeface="Cambria Math" panose="02040503050406030204" pitchFamily="18" charset="0"/>
                          <a:cs typeface="Arial" panose="020B0604020202020204" pitchFamily="34" charset="0"/>
                        </a:rPr>
                        <m:t>𝛼</m:t>
                      </m:r>
                      <m:r>
                        <a:rPr lang="en-US" altLang="zh-CN" sz="2200" i="1">
                          <a:latin typeface="Cambria Math" panose="02040503050406030204" pitchFamily="18" charset="0"/>
                          <a:cs typeface="Arial" panose="020B0604020202020204" pitchFamily="34" charset="0"/>
                        </a:rPr>
                        <m:t>+</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𝜷</m:t>
                          </m:r>
                        </m:e>
                        <m:sub>
                          <m:r>
                            <a:rPr lang="en-US" altLang="zh-CN" sz="2200" b="1" i="1">
                              <a:latin typeface="Cambria Math" panose="02040503050406030204" pitchFamily="18" charset="0"/>
                              <a:cs typeface="Arial" panose="020B0604020202020204" pitchFamily="34" charset="0"/>
                            </a:rPr>
                            <m:t>𝟏</m:t>
                          </m:r>
                        </m:sub>
                      </m:sSub>
                      <m:r>
                        <a:rPr lang="en-US" altLang="zh-CN" sz="2200" b="1" i="1">
                          <a:latin typeface="Cambria Math" panose="02040503050406030204" pitchFamily="18" charset="0"/>
                          <a:cs typeface="Arial" panose="020B0604020202020204" pitchFamily="34" charset="0"/>
                        </a:rPr>
                        <m:t>𝑪</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𝑹</m:t>
                          </m:r>
                        </m:e>
                        <m:sub>
                          <m:r>
                            <a:rPr lang="en-US" altLang="zh-CN" sz="2200" b="1" i="1">
                              <a:latin typeface="Cambria Math" panose="02040503050406030204" pitchFamily="18" charset="0"/>
                              <a:cs typeface="Arial" panose="020B0604020202020204" pitchFamily="34" charset="0"/>
                            </a:rPr>
                            <m:t>𝒊</m:t>
                          </m:r>
                          <m:r>
                            <a:rPr lang="en-US" altLang="zh-CN" sz="2200" b="1" i="1">
                              <a:latin typeface="Cambria Math" panose="02040503050406030204" pitchFamily="18" charset="0"/>
                              <a:cs typeface="Arial" panose="020B0604020202020204" pitchFamily="34" charset="0"/>
                            </a:rPr>
                            <m:t>,</m:t>
                          </m:r>
                          <m:r>
                            <a:rPr lang="en-US" altLang="zh-CN" sz="2200" b="1" i="1">
                              <a:latin typeface="Cambria Math" panose="02040503050406030204" pitchFamily="18" charset="0"/>
                              <a:cs typeface="Arial" panose="020B0604020202020204" pitchFamily="34" charset="0"/>
                            </a:rPr>
                            <m:t>𝒕</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𝛽</m:t>
                          </m:r>
                        </m:e>
                        <m:sub>
                          <m:r>
                            <a:rPr lang="en-US" altLang="zh-CN" sz="2200" i="1">
                              <a:latin typeface="Cambria Math" panose="02040503050406030204" pitchFamily="18" charset="0"/>
                              <a:cs typeface="Arial" panose="020B0604020202020204" pitchFamily="34" charset="0"/>
                            </a:rPr>
                            <m:t>2</m:t>
                          </m:r>
                        </m:sub>
                      </m:sSub>
                      <m:r>
                        <a:rPr lang="en-US" altLang="zh-CN" sz="2200" i="1" smtClean="0">
                          <a:effectLst/>
                          <a:latin typeface="Cambria Math" panose="02040503050406030204" pitchFamily="18" charset="0"/>
                          <a:ea typeface="Cambria Math" panose="02040503050406030204" pitchFamily="18" charset="0"/>
                          <a:cs typeface="Arial" panose="020B0604020202020204" pitchFamily="34" charset="0"/>
                        </a:rPr>
                        <m:t>𝑃</m:t>
                      </m:r>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𝐶</m:t>
                      </m:r>
                      <m:r>
                        <m:rPr>
                          <m:lit/>
                        </m:rP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_</m:t>
                      </m:r>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𝑙𝑛</m:t>
                      </m:r>
                      <m:r>
                        <m:rPr>
                          <m:lit/>
                        </m:rP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_</m:t>
                      </m:r>
                      <m:r>
                        <a:rPr lang="en-US" altLang="zh-CN" sz="2200" b="0" i="1" smtClean="0">
                          <a:effectLst/>
                          <a:latin typeface="Cambria Math" panose="02040503050406030204" pitchFamily="18" charset="0"/>
                          <a:ea typeface="Cambria Math" panose="02040503050406030204" pitchFamily="18" charset="0"/>
                          <a:cs typeface="Arial" panose="020B0604020202020204" pitchFamily="34" charset="0"/>
                        </a:rPr>
                        <m:t>𝐺𝐷𝑃</m:t>
                      </m:r>
                      <m:r>
                        <a:rPr lang="en-US" altLang="zh-CN" sz="2200" i="1">
                          <a:latin typeface="Cambria Math" panose="02040503050406030204" pitchFamily="18" charset="0"/>
                          <a:cs typeface="Arial" panose="020B0604020202020204" pitchFamily="34" charset="0"/>
                        </a:rPr>
                        <m:t>+</m:t>
                      </m:r>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𝜷</m:t>
                          </m:r>
                        </m:e>
                        <m:sub>
                          <m:r>
                            <a:rPr lang="en-US" altLang="zh-CN" sz="2200" b="1" i="1">
                              <a:latin typeface="Cambria Math" panose="02040503050406030204" pitchFamily="18" charset="0"/>
                              <a:cs typeface="Arial" panose="020B0604020202020204" pitchFamily="34" charset="0"/>
                            </a:rPr>
                            <m:t>𝟑</m:t>
                          </m:r>
                        </m:sub>
                      </m:sSub>
                      <m:sSub>
                        <m:sSubPr>
                          <m:ctrlPr>
                            <a:rPr lang="zh-CN" altLang="zh-CN" sz="2200" b="1"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b="1" i="1">
                              <a:latin typeface="Cambria Math" panose="02040503050406030204" pitchFamily="18" charset="0"/>
                              <a:cs typeface="Arial" panose="020B0604020202020204" pitchFamily="34" charset="0"/>
                            </a:rPr>
                            <m:t>𝑿</m:t>
                          </m:r>
                        </m:e>
                        <m:sub>
                          <m:r>
                            <a:rPr lang="en-US" altLang="zh-CN" sz="2200" b="1" i="1">
                              <a:latin typeface="Cambria Math" panose="02040503050406030204" pitchFamily="18" charset="0"/>
                              <a:cs typeface="Arial" panose="020B0604020202020204" pitchFamily="34" charset="0"/>
                            </a:rPr>
                            <m:t>𝒊</m:t>
                          </m:r>
                          <m:r>
                            <a:rPr lang="en-US" altLang="zh-CN" sz="2200" b="1" i="1">
                              <a:latin typeface="Cambria Math" panose="02040503050406030204" pitchFamily="18" charset="0"/>
                              <a:cs typeface="Arial" panose="020B0604020202020204" pitchFamily="34" charset="0"/>
                            </a:rPr>
                            <m:t>,</m:t>
                          </m:r>
                          <m:r>
                            <a:rPr lang="en-US" altLang="zh-CN" sz="2200" b="1" i="1">
                              <a:latin typeface="Cambria Math" panose="02040503050406030204" pitchFamily="18" charset="0"/>
                              <a:cs typeface="Arial" panose="020B0604020202020204" pitchFamily="34" charset="0"/>
                            </a:rPr>
                            <m:t>𝒕</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𝛾</m:t>
                          </m:r>
                        </m:e>
                        <m:sub>
                          <m:r>
                            <a:rPr lang="en-US" altLang="zh-CN" sz="2200" i="1">
                              <a:latin typeface="Cambria Math" panose="02040503050406030204" pitchFamily="18" charset="0"/>
                              <a:cs typeface="Arial" panose="020B0604020202020204" pitchFamily="34" charset="0"/>
                            </a:rPr>
                            <m:t>𝑖</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m:rPr>
                              <m:sty m:val="p"/>
                            </m:rPr>
                            <a:rPr lang="en-US" altLang="zh-CN" sz="2200">
                              <a:latin typeface="Cambria Math" panose="02040503050406030204" pitchFamily="18" charset="0"/>
                              <a:cs typeface="Arial" panose="020B0604020202020204" pitchFamily="34" charset="0"/>
                            </a:rPr>
                            <m:t>θ</m:t>
                          </m:r>
                        </m:e>
                        <m:sub>
                          <m:r>
                            <m:rPr>
                              <m:sty m:val="p"/>
                            </m:rPr>
                            <a:rPr lang="en-US" altLang="zh-CN" sz="2200">
                              <a:latin typeface="Cambria Math" panose="02040503050406030204" pitchFamily="18" charset="0"/>
                              <a:cs typeface="Arial" panose="020B0604020202020204" pitchFamily="34" charset="0"/>
                            </a:rPr>
                            <m:t>t</m:t>
                          </m:r>
                        </m:sub>
                      </m:sSub>
                      <m:r>
                        <a:rPr lang="en-US" altLang="zh-CN" sz="2200" i="1">
                          <a:latin typeface="Cambria Math" panose="02040503050406030204" pitchFamily="18" charset="0"/>
                          <a:cs typeface="Arial" panose="020B0604020202020204" pitchFamily="34" charset="0"/>
                        </a:rPr>
                        <m:t>+</m:t>
                      </m:r>
                      <m:sSub>
                        <m:sSubPr>
                          <m:ctrlPr>
                            <a:rPr lang="zh-CN" altLang="zh-CN" sz="2200" i="1">
                              <a:effectLst/>
                              <a:latin typeface="Cambria Math" panose="02040503050406030204" pitchFamily="18" charset="0"/>
                              <a:ea typeface="Cambria Math" panose="02040503050406030204" pitchFamily="18" charset="0"/>
                              <a:cs typeface="Arial" panose="020B0604020202020204" pitchFamily="34" charset="0"/>
                            </a:rPr>
                          </m:ctrlPr>
                        </m:sSubPr>
                        <m:e>
                          <m:r>
                            <a:rPr lang="en-US" altLang="zh-CN" sz="2200" i="1">
                              <a:latin typeface="Cambria Math" panose="02040503050406030204" pitchFamily="18" charset="0"/>
                              <a:cs typeface="Arial" panose="020B0604020202020204" pitchFamily="34" charset="0"/>
                            </a:rPr>
                            <m:t>𝜖</m:t>
                          </m:r>
                        </m:e>
                        <m:sub>
                          <m:r>
                            <a:rPr lang="en-US" altLang="zh-CN" sz="2200" i="1">
                              <a:latin typeface="Cambria Math" panose="02040503050406030204" pitchFamily="18" charset="0"/>
                              <a:cs typeface="Arial" panose="020B0604020202020204" pitchFamily="34" charset="0"/>
                            </a:rPr>
                            <m:t>𝑖𝑡</m:t>
                          </m:r>
                        </m:sub>
                      </m:sSub>
                    </m:oMath>
                  </m:oMathPara>
                </a14:m>
                <a:endParaRPr lang="en-GB" altLang="zh-CN" sz="2200" dirty="0">
                  <a:latin typeface="Arial" panose="020B0604020202020204" pitchFamily="34" charset="0"/>
                  <a:cs typeface="Arial" panose="020B0604020202020204" pitchFamily="34" charset="0"/>
                </a:endParaRPr>
              </a:p>
              <a:p>
                <a:pPr marL="0" indent="0">
                  <a:buNone/>
                </a:pPr>
                <a:r>
                  <a:rPr lang="en-GB" altLang="zh-CN" sz="1800" dirty="0">
                    <a:latin typeface="Arial" panose="020B0604020202020204" pitchFamily="34" charset="0"/>
                    <a:cs typeface="Arial" panose="020B0604020202020204" pitchFamily="34" charset="0"/>
                  </a:rPr>
                  <a:t>uses </a:t>
                </a:r>
                <a:r>
                  <a:rPr lang="en-US" altLang="zh-CN" sz="1800" dirty="0">
                    <a:solidFill>
                      <a:schemeClr val="tx2"/>
                    </a:solidFill>
                    <a:latin typeface="Arial" panose="020B0604020202020204" pitchFamily="34" charset="0"/>
                    <a:cs typeface="Arial" panose="020B0604020202020204" pitchFamily="34" charset="0"/>
                  </a:rPr>
                  <a:t>principal component of log of sectoral GDPs </a:t>
                </a:r>
                <a:r>
                  <a:rPr lang="en-GB" altLang="zh-CN" sz="1800" dirty="0">
                    <a:solidFill>
                      <a:schemeClr val="tx2"/>
                    </a:solidFill>
                    <a:latin typeface="Arial" panose="020B0604020202020204" pitchFamily="34" charset="0"/>
                    <a:cs typeface="Arial" panose="020B0604020202020204" pitchFamily="34" charset="0"/>
                  </a:rPr>
                  <a:t>as economic performance indicator</a:t>
                </a:r>
                <a:r>
                  <a:rPr lang="en-GB" altLang="zh-CN" sz="1800" dirty="0">
                    <a:latin typeface="Arial" panose="020B0604020202020204" pitchFamily="34" charset="0"/>
                    <a:cs typeface="Arial" panose="020B0604020202020204" pitchFamily="34" charset="0"/>
                  </a:rPr>
                  <a:t>.</a:t>
                </a:r>
              </a:p>
            </p:txBody>
          </p:sp>
        </mc:Choice>
        <mc:Fallback xmlns="">
          <p:sp>
            <p:nvSpPr>
              <p:cNvPr id="5" name="Content Placeholder 2">
                <a:extLst>
                  <a:ext uri="{FF2B5EF4-FFF2-40B4-BE49-F238E27FC236}">
                    <a16:creationId xmlns:a16="http://schemas.microsoft.com/office/drawing/2014/main" id="{0070720D-A6F5-F2B1-548C-A68232BE8E39}"/>
                  </a:ext>
                </a:extLst>
              </p:cNvPr>
              <p:cNvSpPr>
                <a:spLocks noGrp="1" noRot="1" noChangeAspect="1" noMove="1" noResize="1" noEditPoints="1" noAdjustHandles="1" noChangeArrowheads="1" noChangeShapeType="1" noTextEdit="1"/>
              </p:cNvSpPr>
              <p:nvPr>
                <p:ph idx="1"/>
              </p:nvPr>
            </p:nvSpPr>
            <p:spPr>
              <a:xfrm>
                <a:off x="957284" y="1948670"/>
                <a:ext cx="9833548" cy="4277032"/>
              </a:xfrm>
              <a:blipFill>
                <a:blip r:embed="rId4"/>
                <a:stretch>
                  <a:fillRect l="-806" t="-1854"/>
                </a:stretch>
              </a:blipFill>
            </p:spPr>
            <p:txBody>
              <a:bodyPr/>
              <a:lstStyle/>
              <a:p>
                <a:r>
                  <a:rPr lang="en-GB">
                    <a:noFill/>
                  </a:rPr>
                  <a:t> </a:t>
                </a:r>
              </a:p>
            </p:txBody>
          </p:sp>
        </mc:Fallback>
      </mc:AlternateContent>
    </p:spTree>
    <p:extLst>
      <p:ext uri="{BB962C8B-B14F-4D97-AF65-F5344CB8AC3E}">
        <p14:creationId xmlns:p14="http://schemas.microsoft.com/office/powerpoint/2010/main" val="155769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1C33C-2FE1-FD01-047E-27CCDE9043E3}"/>
              </a:ext>
            </a:extLst>
          </p:cNvPr>
          <p:cNvSpPr>
            <a:spLocks noGrp="1"/>
          </p:cNvSpPr>
          <p:nvPr>
            <p:ph idx="1"/>
          </p:nvPr>
        </p:nvSpPr>
        <p:spPr/>
        <p:txBody>
          <a:bodyPr/>
          <a:lstStyle/>
          <a:p>
            <a:pPr marL="0" indent="0">
              <a:buNone/>
            </a:pPr>
            <a:r>
              <a:rPr lang="zh-CN" altLang="en-US" dirty="0"/>
              <a:t> </a:t>
            </a:r>
          </a:p>
        </p:txBody>
      </p:sp>
      <p:sp>
        <p:nvSpPr>
          <p:cNvPr id="17" name="Title 8">
            <a:extLst>
              <a:ext uri="{FF2B5EF4-FFF2-40B4-BE49-F238E27FC236}">
                <a16:creationId xmlns:a16="http://schemas.microsoft.com/office/drawing/2014/main" id="{365C6621-91E0-5597-E018-68CD1B4BEA48}"/>
              </a:ext>
            </a:extLst>
          </p:cNvPr>
          <p:cNvSpPr txBox="1">
            <a:spLocks/>
          </p:cNvSpPr>
          <p:nvPr/>
        </p:nvSpPr>
        <p:spPr>
          <a:xfrm>
            <a:off x="838200" y="365126"/>
            <a:ext cx="10515600" cy="5099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Arial" panose="020B0604020202020204" pitchFamily="34" charset="0"/>
                <a:cs typeface="Arial" panose="020B0604020202020204" pitchFamily="34" charset="0"/>
              </a:rPr>
              <a:t>Results -- </a:t>
            </a:r>
            <a:r>
              <a:rPr lang="en-US" altLang="zh-CN" sz="2000" dirty="0">
                <a:latin typeface="Arial" panose="020B0604020202020204" pitchFamily="34" charset="0"/>
                <a:cs typeface="Arial" panose="020B0604020202020204" pitchFamily="34" charset="0"/>
              </a:rPr>
              <a:t>Full distribution (Agricultural sector)</a:t>
            </a:r>
            <a:endParaRPr lang="zh-CN" altLang="en-US" sz="2800" dirty="0">
              <a:latin typeface="Arial" panose="020B0604020202020204" pitchFamily="34" charset="0"/>
              <a:cs typeface="Arial" panose="020B0604020202020204" pitchFamily="34" charset="0"/>
            </a:endParaRPr>
          </a:p>
        </p:txBody>
      </p:sp>
      <p:graphicFrame>
        <p:nvGraphicFramePr>
          <p:cNvPr id="18" name="Table 17">
            <a:extLst>
              <a:ext uri="{FF2B5EF4-FFF2-40B4-BE49-F238E27FC236}">
                <a16:creationId xmlns:a16="http://schemas.microsoft.com/office/drawing/2014/main" id="{60A2404C-1311-7B13-50F8-4B0FBE921026}"/>
              </a:ext>
            </a:extLst>
          </p:cNvPr>
          <p:cNvGraphicFramePr>
            <a:graphicFrameLocks noGrp="1"/>
          </p:cNvGraphicFramePr>
          <p:nvPr>
            <p:extLst>
              <p:ext uri="{D42A27DB-BD31-4B8C-83A1-F6EECF244321}">
                <p14:modId xmlns:p14="http://schemas.microsoft.com/office/powerpoint/2010/main" val="549669266"/>
              </p:ext>
            </p:extLst>
          </p:nvPr>
        </p:nvGraphicFramePr>
        <p:xfrm>
          <a:off x="1025014" y="875072"/>
          <a:ext cx="10439399" cy="5557266"/>
        </p:xfrm>
        <a:graphic>
          <a:graphicData uri="http://schemas.openxmlformats.org/drawingml/2006/table">
            <a:tbl>
              <a:tblPr>
                <a:tableStyleId>{5C22544A-7EE6-4342-B048-85BDC9FD1C3A}</a:tableStyleId>
              </a:tblPr>
              <a:tblGrid>
                <a:gridCol w="1501165">
                  <a:extLst>
                    <a:ext uri="{9D8B030D-6E8A-4147-A177-3AD203B41FA5}">
                      <a16:colId xmlns:a16="http://schemas.microsoft.com/office/drawing/2014/main" val="4256122956"/>
                    </a:ext>
                  </a:extLst>
                </a:gridCol>
                <a:gridCol w="948041">
                  <a:extLst>
                    <a:ext uri="{9D8B030D-6E8A-4147-A177-3AD203B41FA5}">
                      <a16:colId xmlns:a16="http://schemas.microsoft.com/office/drawing/2014/main" val="857866623"/>
                    </a:ext>
                  </a:extLst>
                </a:gridCol>
                <a:gridCol w="1079192">
                  <a:extLst>
                    <a:ext uri="{9D8B030D-6E8A-4147-A177-3AD203B41FA5}">
                      <a16:colId xmlns:a16="http://schemas.microsoft.com/office/drawing/2014/main" val="521436647"/>
                    </a:ext>
                  </a:extLst>
                </a:gridCol>
                <a:gridCol w="840928">
                  <a:extLst>
                    <a:ext uri="{9D8B030D-6E8A-4147-A177-3AD203B41FA5}">
                      <a16:colId xmlns:a16="http://schemas.microsoft.com/office/drawing/2014/main" val="3136600456"/>
                    </a:ext>
                  </a:extLst>
                </a:gridCol>
                <a:gridCol w="939038">
                  <a:extLst>
                    <a:ext uri="{9D8B030D-6E8A-4147-A177-3AD203B41FA5}">
                      <a16:colId xmlns:a16="http://schemas.microsoft.com/office/drawing/2014/main" val="2522670205"/>
                    </a:ext>
                  </a:extLst>
                </a:gridCol>
                <a:gridCol w="854944">
                  <a:extLst>
                    <a:ext uri="{9D8B030D-6E8A-4147-A177-3AD203B41FA5}">
                      <a16:colId xmlns:a16="http://schemas.microsoft.com/office/drawing/2014/main" val="2013613169"/>
                    </a:ext>
                  </a:extLst>
                </a:gridCol>
                <a:gridCol w="939038">
                  <a:extLst>
                    <a:ext uri="{9D8B030D-6E8A-4147-A177-3AD203B41FA5}">
                      <a16:colId xmlns:a16="http://schemas.microsoft.com/office/drawing/2014/main" val="570896196"/>
                    </a:ext>
                  </a:extLst>
                </a:gridCol>
                <a:gridCol w="812899">
                  <a:extLst>
                    <a:ext uri="{9D8B030D-6E8A-4147-A177-3AD203B41FA5}">
                      <a16:colId xmlns:a16="http://schemas.microsoft.com/office/drawing/2014/main" val="3452852936"/>
                    </a:ext>
                  </a:extLst>
                </a:gridCol>
                <a:gridCol w="798882">
                  <a:extLst>
                    <a:ext uri="{9D8B030D-6E8A-4147-A177-3AD203B41FA5}">
                      <a16:colId xmlns:a16="http://schemas.microsoft.com/office/drawing/2014/main" val="4269623262"/>
                    </a:ext>
                  </a:extLst>
                </a:gridCol>
                <a:gridCol w="770852">
                  <a:extLst>
                    <a:ext uri="{9D8B030D-6E8A-4147-A177-3AD203B41FA5}">
                      <a16:colId xmlns:a16="http://schemas.microsoft.com/office/drawing/2014/main" val="1497253808"/>
                    </a:ext>
                  </a:extLst>
                </a:gridCol>
                <a:gridCol w="954420">
                  <a:extLst>
                    <a:ext uri="{9D8B030D-6E8A-4147-A177-3AD203B41FA5}">
                      <a16:colId xmlns:a16="http://schemas.microsoft.com/office/drawing/2014/main" val="3697679578"/>
                    </a:ext>
                  </a:extLst>
                </a:gridCol>
              </a:tblGrid>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 </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(1)</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4280922"/>
                  </a:ext>
                </a:extLst>
              </a:tr>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 </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Agri</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058888740"/>
                  </a:ext>
                </a:extLst>
              </a:tr>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VARIABLES</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ln_ave_inc10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210729433"/>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HW_IF</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472194947"/>
                  </a:ext>
                </a:extLst>
              </a:tr>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 </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(0.005)</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4039120275"/>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CW_IF</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157630264"/>
                  </a:ext>
                </a:extLst>
              </a:tr>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 </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(0.004)</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15138645"/>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Icing_IF</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-0.022**</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315988607"/>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79001292"/>
                  </a:ext>
                </a:extLst>
              </a:tr>
              <a:tr h="166148">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Hotdays_IF</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-0.022***</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664566809"/>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906295818"/>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ln_real_Agri_GDP</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0.027***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0.024***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0.021***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4126886393"/>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194874944"/>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ln_Pop_1564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-0.489***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-0.644***</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-0.681***</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-0.690***</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-0.680***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-0.677***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-0.666***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-0.716***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3619286532"/>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(0.047)</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(0.050)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492748256"/>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Unemp_rate</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-1.840***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-1.408***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-1.325***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-1.267***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-1.269***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-1.297***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-1.282***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-1.249***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-1.394***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727089399"/>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(0.139)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698011753"/>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Female_rate</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-0.234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-0.173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-0.180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-0.180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-0.154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-0.128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-0.124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-0.143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-0.247**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721348989"/>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(0.161)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283795203"/>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Trade_Openess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0.197**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0.201***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0.194***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0.198***</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0.202***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0.204***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0.208***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0.199***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3730885135"/>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(0.066)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989898883"/>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DCPS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0.057**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0.082***</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0.105***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386418505"/>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(0.026)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611598842"/>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IQ_PC</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0.077***</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0.091***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0.090***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0.090***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0.090***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0.071***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42450064"/>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(0.010)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464541355"/>
                  </a:ext>
                </a:extLst>
              </a:tr>
              <a:tr h="160113">
                <a:tc>
                  <a:txBody>
                    <a:bodyPr/>
                    <a:lstStyle/>
                    <a:p>
                      <a:pPr>
                        <a:lnSpc>
                          <a:spcPct val="115000"/>
                        </a:lnSpc>
                        <a:spcAft>
                          <a:spcPts val="800"/>
                        </a:spcAft>
                        <a:buNone/>
                      </a:pPr>
                      <a:r>
                        <a:rPr lang="en-US" sz="1050" kern="0" dirty="0" err="1">
                          <a:effectLst/>
                          <a:latin typeface="Arial" panose="020B0604020202020204" pitchFamily="34" charset="0"/>
                          <a:cs typeface="Arial" panose="020B0604020202020204" pitchFamily="34" charset="0"/>
                        </a:rPr>
                        <a:t>polarisation</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-5.414***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-3.628***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-2.789***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-2.273***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-1.834***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-1.393***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-0.959***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-0.501***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0.040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1.353***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4203783042"/>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(0.165)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(0.120)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(0.121)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3644915499"/>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Constant</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13.908***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16.320***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16.909***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17.090***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16.966***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16.913***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16.744***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16.709***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16.803***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18.188***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1131939966"/>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 </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(1.089)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(0.790)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(0.753)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(0.749)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(0.750)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(0.754)</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(0.754)</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(0.753)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(0.749)</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(0.801)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709087131"/>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Observations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1,300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90497720"/>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R-squared</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0.682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0.721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0.698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0.672</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0.646</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0.621</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0.596</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0.570</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0.543</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0.498</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2418520897"/>
                  </a:ext>
                </a:extLst>
              </a:tr>
              <a:tr h="160113">
                <a:tc>
                  <a:txBody>
                    <a:bodyPr/>
                    <a:lstStyle/>
                    <a:p>
                      <a:pPr>
                        <a:lnSpc>
                          <a:spcPct val="115000"/>
                        </a:lnSpc>
                        <a:spcAft>
                          <a:spcPts val="800"/>
                        </a:spcAft>
                        <a:buNone/>
                      </a:pPr>
                      <a:r>
                        <a:rPr lang="en-US" sz="1050" kern="0" dirty="0">
                          <a:effectLst/>
                          <a:latin typeface="Arial" panose="020B0604020202020204" pitchFamily="34" charset="0"/>
                          <a:cs typeface="Arial" panose="020B0604020202020204" pitchFamily="34" charset="0"/>
                        </a:rPr>
                        <a:t>Number of </a:t>
                      </a:r>
                      <a:r>
                        <a:rPr lang="en-US" sz="1050" kern="0" dirty="0" err="1">
                          <a:effectLst/>
                          <a:latin typeface="Arial" panose="020B0604020202020204" pitchFamily="34" charset="0"/>
                          <a:cs typeface="Arial" panose="020B0604020202020204" pitchFamily="34" charset="0"/>
                        </a:rPr>
                        <a:t>country_id</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145</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145</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145</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3405144979"/>
                  </a:ext>
                </a:extLst>
              </a:tr>
              <a:tr h="160113">
                <a:tc>
                  <a:txBody>
                    <a:bodyPr/>
                    <a:lstStyle/>
                    <a:p>
                      <a:pPr>
                        <a:lnSpc>
                          <a:spcPct val="115000"/>
                        </a:lnSpc>
                        <a:spcAft>
                          <a:spcPts val="800"/>
                        </a:spcAft>
                        <a:buNone/>
                      </a:pPr>
                      <a:r>
                        <a:rPr lang="en-US" sz="1050" kern="0">
                          <a:effectLst/>
                          <a:latin typeface="Arial" panose="020B0604020202020204" pitchFamily="34" charset="0"/>
                          <a:cs typeface="Arial" panose="020B0604020202020204" pitchFamily="34" charset="0"/>
                        </a:rPr>
                        <a:t>Fixed Effects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a:effectLst/>
                          <a:latin typeface="Arial" panose="020B0604020202020204" pitchFamily="34" charset="0"/>
                          <a:cs typeface="Arial" panose="020B0604020202020204" pitchFamily="34" charset="0"/>
                        </a:rPr>
                        <a:t>YES</a:t>
                      </a:r>
                      <a:endParaRPr lang="zh-CN" sz="1050" kern="10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YES</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YES</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tc>
                  <a:txBody>
                    <a:bodyPr/>
                    <a:lstStyle/>
                    <a:p>
                      <a:pPr algn="ctr">
                        <a:lnSpc>
                          <a:spcPct val="115000"/>
                        </a:lnSpc>
                        <a:spcAft>
                          <a:spcPts val="800"/>
                        </a:spcAft>
                        <a:buNone/>
                      </a:pPr>
                      <a:r>
                        <a:rPr lang="en-US" sz="1050" kern="0" dirty="0">
                          <a:effectLst/>
                          <a:latin typeface="Arial" panose="020B0604020202020204" pitchFamily="34" charset="0"/>
                          <a:cs typeface="Arial" panose="020B0604020202020204" pitchFamily="34" charset="0"/>
                        </a:rPr>
                        <a:t>YES</a:t>
                      </a:r>
                      <a:endParaRPr lang="zh-CN" sz="1050" kern="100" dirty="0">
                        <a:effectLst/>
                        <a:latin typeface="Arial" panose="020B0604020202020204" pitchFamily="34" charset="0"/>
                        <a:ea typeface="等线" panose="02010600030101010101" pitchFamily="2" charset="-122"/>
                        <a:cs typeface="Arial" panose="020B0604020202020204" pitchFamily="34" charset="0"/>
                      </a:endParaRPr>
                    </a:p>
                  </a:txBody>
                  <a:tcPr marL="19720" marR="19720" marT="0" marB="0"/>
                </a:tc>
                <a:extLst>
                  <a:ext uri="{0D108BD9-81ED-4DB2-BD59-A6C34878D82A}">
                    <a16:rowId xmlns:a16="http://schemas.microsoft.com/office/drawing/2014/main" val="795365057"/>
                  </a:ext>
                </a:extLst>
              </a:tr>
            </a:tbl>
          </a:graphicData>
        </a:graphic>
      </p:graphicFrame>
    </p:spTree>
    <p:extLst>
      <p:ext uri="{BB962C8B-B14F-4D97-AF65-F5344CB8AC3E}">
        <p14:creationId xmlns:p14="http://schemas.microsoft.com/office/powerpoint/2010/main" val="392332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FC5DCA5-A0D3-02F2-70B7-EE486F0E7CA5}"/>
              </a:ext>
            </a:extLst>
          </p:cNvPr>
          <p:cNvGraphicFramePr>
            <a:graphicFrameLocks noGrp="1"/>
          </p:cNvGraphicFramePr>
          <p:nvPr/>
        </p:nvGraphicFramePr>
        <p:xfrm>
          <a:off x="1214325" y="643459"/>
          <a:ext cx="10182440" cy="5571082"/>
        </p:xfrm>
        <a:graphic>
          <a:graphicData uri="http://schemas.openxmlformats.org/drawingml/2006/table">
            <a:tbl>
              <a:tblPr/>
              <a:tblGrid>
                <a:gridCol w="1266993">
                  <a:extLst>
                    <a:ext uri="{9D8B030D-6E8A-4147-A177-3AD203B41FA5}">
                      <a16:colId xmlns:a16="http://schemas.microsoft.com/office/drawing/2014/main" val="3671914203"/>
                    </a:ext>
                  </a:extLst>
                </a:gridCol>
                <a:gridCol w="884483">
                  <a:extLst>
                    <a:ext uri="{9D8B030D-6E8A-4147-A177-3AD203B41FA5}">
                      <a16:colId xmlns:a16="http://schemas.microsoft.com/office/drawing/2014/main" val="3480355829"/>
                    </a:ext>
                  </a:extLst>
                </a:gridCol>
                <a:gridCol w="884483">
                  <a:extLst>
                    <a:ext uri="{9D8B030D-6E8A-4147-A177-3AD203B41FA5}">
                      <a16:colId xmlns:a16="http://schemas.microsoft.com/office/drawing/2014/main" val="3843376120"/>
                    </a:ext>
                  </a:extLst>
                </a:gridCol>
                <a:gridCol w="884483">
                  <a:extLst>
                    <a:ext uri="{9D8B030D-6E8A-4147-A177-3AD203B41FA5}">
                      <a16:colId xmlns:a16="http://schemas.microsoft.com/office/drawing/2014/main" val="1514102389"/>
                    </a:ext>
                  </a:extLst>
                </a:gridCol>
                <a:gridCol w="884483">
                  <a:extLst>
                    <a:ext uri="{9D8B030D-6E8A-4147-A177-3AD203B41FA5}">
                      <a16:colId xmlns:a16="http://schemas.microsoft.com/office/drawing/2014/main" val="2304762155"/>
                    </a:ext>
                  </a:extLst>
                </a:gridCol>
                <a:gridCol w="884483">
                  <a:extLst>
                    <a:ext uri="{9D8B030D-6E8A-4147-A177-3AD203B41FA5}">
                      <a16:colId xmlns:a16="http://schemas.microsoft.com/office/drawing/2014/main" val="5090259"/>
                    </a:ext>
                  </a:extLst>
                </a:gridCol>
                <a:gridCol w="884483">
                  <a:extLst>
                    <a:ext uri="{9D8B030D-6E8A-4147-A177-3AD203B41FA5}">
                      <a16:colId xmlns:a16="http://schemas.microsoft.com/office/drawing/2014/main" val="3260886973"/>
                    </a:ext>
                  </a:extLst>
                </a:gridCol>
                <a:gridCol w="884483">
                  <a:extLst>
                    <a:ext uri="{9D8B030D-6E8A-4147-A177-3AD203B41FA5}">
                      <a16:colId xmlns:a16="http://schemas.microsoft.com/office/drawing/2014/main" val="4249670601"/>
                    </a:ext>
                  </a:extLst>
                </a:gridCol>
                <a:gridCol w="884483">
                  <a:extLst>
                    <a:ext uri="{9D8B030D-6E8A-4147-A177-3AD203B41FA5}">
                      <a16:colId xmlns:a16="http://schemas.microsoft.com/office/drawing/2014/main" val="2726965152"/>
                    </a:ext>
                  </a:extLst>
                </a:gridCol>
                <a:gridCol w="884483">
                  <a:extLst>
                    <a:ext uri="{9D8B030D-6E8A-4147-A177-3AD203B41FA5}">
                      <a16:colId xmlns:a16="http://schemas.microsoft.com/office/drawing/2014/main" val="1755100596"/>
                    </a:ext>
                  </a:extLst>
                </a:gridCol>
                <a:gridCol w="955100">
                  <a:extLst>
                    <a:ext uri="{9D8B030D-6E8A-4147-A177-3AD203B41FA5}">
                      <a16:colId xmlns:a16="http://schemas.microsoft.com/office/drawing/2014/main" val="1611599203"/>
                    </a:ext>
                  </a:extLst>
                </a:gridCol>
              </a:tblGrid>
              <a:tr h="226109">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dirty="0">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(2)</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(4)</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(5)</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(6)</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(7)</a:t>
                      </a:r>
                      <a:endParaRPr lang="en-US" altLang="zh-CN" sz="1200" b="0" i="0" u="none" strike="noStrike" dirty="0">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(8)</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(9)</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(10)</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98396653"/>
                  </a:ext>
                </a:extLst>
              </a:tr>
              <a:tr h="226109">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VARIABLES</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ln_ave_inc2</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ln_ave_inc3</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ln_ave_inc4</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ln_ave_inc5</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ln_ave_inc7</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ln_ave_inc8</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ln_ave_inc9</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0049821"/>
                  </a:ext>
                </a:extLst>
              </a:tr>
              <a:tr h="298342">
                <a:tc gridSpan="11">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industrial GDP</a:t>
                      </a:r>
                      <a:endParaRPr lang="en-US" altLang="zh-CN" sz="1200" b="0" i="0" u="none" strike="noStrike" dirty="0">
                        <a:effectLst/>
                        <a:latin typeface="Arial" panose="020B0604020202020204" pitchFamily="34" charset="0"/>
                      </a:endParaRPr>
                    </a:p>
                  </a:txBody>
                  <a:tcPr marL="80633" marR="80633" marT="40316" marB="403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71960863"/>
                  </a:ext>
                </a:extLst>
              </a:tr>
              <a:tr h="226109">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200" b="0" i="0" u="none" strike="noStrike" dirty="0">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-0.017***</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13452893"/>
                  </a:ext>
                </a:extLst>
              </a:tr>
              <a:tr h="226109">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4052885222"/>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CW_IF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498602928"/>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2755407592"/>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Icing_IF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3933116035"/>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718985452"/>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866734715"/>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252883678"/>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ln_real_Ind_GDP</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975741507"/>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794687"/>
                  </a:ext>
                </a:extLst>
              </a:tr>
              <a:tr h="298342">
                <a:tc gridSpan="11">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Results respect to log of service GDP</a:t>
                      </a:r>
                      <a:endParaRPr lang="en-US" altLang="zh-CN" sz="1200" b="0" i="0" u="none" strike="noStrike">
                        <a:effectLst/>
                        <a:latin typeface="Arial" panose="020B0604020202020204" pitchFamily="34" charset="0"/>
                      </a:endParaRPr>
                    </a:p>
                  </a:txBody>
                  <a:tcPr marL="80633" marR="80633" marT="40316" marB="403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04864764"/>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63873138"/>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189462645"/>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CW_IF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2811784460"/>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379800553"/>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Icing_IF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623661125"/>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3373952834"/>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364997992"/>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2871746769"/>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ln_real_Serv_GDP</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0.050***</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0.049***</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0.045***</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41996" marR="41996" marT="839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0.035***</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a:noFill/>
                    </a:lnB>
                    <a:noFill/>
                  </a:tcPr>
                </a:tc>
                <a:extLst>
                  <a:ext uri="{0D108BD9-81ED-4DB2-BD59-A6C34878D82A}">
                    <a16:rowId xmlns:a16="http://schemas.microsoft.com/office/drawing/2014/main" val="1538985542"/>
                  </a:ext>
                </a:extLst>
              </a:tr>
              <a:tr h="226109">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dirty="0">
                        <a:effectLst/>
                        <a:latin typeface="Arial" panose="020B0604020202020204" pitchFamily="34" charset="0"/>
                      </a:endParaRPr>
                    </a:p>
                  </a:txBody>
                  <a:tcPr marL="41996" marR="41996" marT="8399"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995738"/>
                  </a:ext>
                </a:extLst>
              </a:tr>
            </a:tbl>
          </a:graphicData>
        </a:graphic>
      </p:graphicFrame>
    </p:spTree>
    <p:extLst>
      <p:ext uri="{BB962C8B-B14F-4D97-AF65-F5344CB8AC3E}">
        <p14:creationId xmlns:p14="http://schemas.microsoft.com/office/powerpoint/2010/main" val="230887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044CAC6-9446-AACA-0E4E-58CD0633D67B}"/>
              </a:ext>
            </a:extLst>
          </p:cNvPr>
          <p:cNvGraphicFramePr>
            <a:graphicFrameLocks noGrp="1"/>
          </p:cNvGraphicFramePr>
          <p:nvPr/>
        </p:nvGraphicFramePr>
        <p:xfrm>
          <a:off x="1318665" y="643456"/>
          <a:ext cx="9676359" cy="5773313"/>
        </p:xfrm>
        <a:graphic>
          <a:graphicData uri="http://schemas.openxmlformats.org/drawingml/2006/table">
            <a:tbl>
              <a:tblPr/>
              <a:tblGrid>
                <a:gridCol w="1207378">
                  <a:extLst>
                    <a:ext uri="{9D8B030D-6E8A-4147-A177-3AD203B41FA5}">
                      <a16:colId xmlns:a16="http://schemas.microsoft.com/office/drawing/2014/main" val="1090556993"/>
                    </a:ext>
                  </a:extLst>
                </a:gridCol>
                <a:gridCol w="840166">
                  <a:extLst>
                    <a:ext uri="{9D8B030D-6E8A-4147-A177-3AD203B41FA5}">
                      <a16:colId xmlns:a16="http://schemas.microsoft.com/office/drawing/2014/main" val="2686236052"/>
                    </a:ext>
                  </a:extLst>
                </a:gridCol>
                <a:gridCol w="840166">
                  <a:extLst>
                    <a:ext uri="{9D8B030D-6E8A-4147-A177-3AD203B41FA5}">
                      <a16:colId xmlns:a16="http://schemas.microsoft.com/office/drawing/2014/main" val="1244537030"/>
                    </a:ext>
                  </a:extLst>
                </a:gridCol>
                <a:gridCol w="840166">
                  <a:extLst>
                    <a:ext uri="{9D8B030D-6E8A-4147-A177-3AD203B41FA5}">
                      <a16:colId xmlns:a16="http://schemas.microsoft.com/office/drawing/2014/main" val="2918870166"/>
                    </a:ext>
                  </a:extLst>
                </a:gridCol>
                <a:gridCol w="840166">
                  <a:extLst>
                    <a:ext uri="{9D8B030D-6E8A-4147-A177-3AD203B41FA5}">
                      <a16:colId xmlns:a16="http://schemas.microsoft.com/office/drawing/2014/main" val="2975557412"/>
                    </a:ext>
                  </a:extLst>
                </a:gridCol>
                <a:gridCol w="840166">
                  <a:extLst>
                    <a:ext uri="{9D8B030D-6E8A-4147-A177-3AD203B41FA5}">
                      <a16:colId xmlns:a16="http://schemas.microsoft.com/office/drawing/2014/main" val="858281314"/>
                    </a:ext>
                  </a:extLst>
                </a:gridCol>
                <a:gridCol w="840166">
                  <a:extLst>
                    <a:ext uri="{9D8B030D-6E8A-4147-A177-3AD203B41FA5}">
                      <a16:colId xmlns:a16="http://schemas.microsoft.com/office/drawing/2014/main" val="918683500"/>
                    </a:ext>
                  </a:extLst>
                </a:gridCol>
                <a:gridCol w="840166">
                  <a:extLst>
                    <a:ext uri="{9D8B030D-6E8A-4147-A177-3AD203B41FA5}">
                      <a16:colId xmlns:a16="http://schemas.microsoft.com/office/drawing/2014/main" val="3440950918"/>
                    </a:ext>
                  </a:extLst>
                </a:gridCol>
                <a:gridCol w="840166">
                  <a:extLst>
                    <a:ext uri="{9D8B030D-6E8A-4147-A177-3AD203B41FA5}">
                      <a16:colId xmlns:a16="http://schemas.microsoft.com/office/drawing/2014/main" val="2341597552"/>
                    </a:ext>
                  </a:extLst>
                </a:gridCol>
                <a:gridCol w="840166">
                  <a:extLst>
                    <a:ext uri="{9D8B030D-6E8A-4147-A177-3AD203B41FA5}">
                      <a16:colId xmlns:a16="http://schemas.microsoft.com/office/drawing/2014/main" val="1165850302"/>
                    </a:ext>
                  </a:extLst>
                </a:gridCol>
                <a:gridCol w="907487">
                  <a:extLst>
                    <a:ext uri="{9D8B030D-6E8A-4147-A177-3AD203B41FA5}">
                      <a16:colId xmlns:a16="http://schemas.microsoft.com/office/drawing/2014/main" val="3444966017"/>
                    </a:ext>
                  </a:extLst>
                </a:gridCol>
              </a:tblGrid>
              <a:tr h="226397">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dirty="0">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(2)</a:t>
                      </a:r>
                      <a:endParaRPr lang="en-US" altLang="zh-CN" sz="1200" b="0" i="0" u="none" strike="noStrike" dirty="0">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(4)</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(5)</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(6)</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(7)</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(8)</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(9)</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(10)</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4007738"/>
                  </a:ext>
                </a:extLst>
              </a:tr>
              <a:tr h="226397">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VARIABLES</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ln_ave_inc1</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ln_ave_inc2</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ln_ave_inc3</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ln_ave_inc4</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ln_ave_inc5</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ln_ave_inc7</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ln_ave_inc8</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8350158"/>
                  </a:ext>
                </a:extLst>
              </a:tr>
              <a:tr h="295177">
                <a:tc gridSpan="11">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real household final consumption expenditure per capita</a:t>
                      </a:r>
                      <a:endParaRPr lang="en-US" altLang="zh-CN" sz="1200" b="0" i="0" u="none" strike="noStrike" dirty="0">
                        <a:effectLst/>
                        <a:latin typeface="Arial" panose="020B0604020202020204" pitchFamily="34" charset="0"/>
                      </a:endParaRPr>
                    </a:p>
                  </a:txBody>
                  <a:tcPr marL="76779" marR="76779" marT="38389" marB="38389">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29654831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dirty="0">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9109885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1499425199"/>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CW_IF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1920182017"/>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2250137150"/>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Icing_IF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3959482974"/>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271384990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709437741"/>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188998095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ln_real_per_HFCE</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0.037***</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524792939"/>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0058214"/>
                  </a:ext>
                </a:extLst>
              </a:tr>
              <a:tr h="295177">
                <a:tc gridSpan="11">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Results respect to principal component of log of sectoral GDPs</a:t>
                      </a:r>
                      <a:endParaRPr lang="en-US" altLang="zh-CN" sz="1200" b="0" i="0" u="none" strike="noStrike">
                        <a:effectLst/>
                        <a:latin typeface="Arial" panose="020B0604020202020204" pitchFamily="34" charset="0"/>
                      </a:endParaRPr>
                    </a:p>
                  </a:txBody>
                  <a:tcPr marL="76779" marR="76779" marT="38389" marB="38389">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9308609"/>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36763370"/>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186872047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CW_IF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810615433"/>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2711098257"/>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Icing_IF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3251237639"/>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2139735084"/>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36065418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397776198"/>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PC_ln_GDP</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0.065***</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0.061***</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0.057***</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0.053***</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0.054***</a:t>
                      </a:r>
                      <a:endParaRPr lang="en-US" altLang="zh-CN" sz="1200" b="0" i="0" u="none" strike="noStrike">
                        <a:effectLst/>
                        <a:latin typeface="Arial" panose="020B0604020202020204" pitchFamily="34" charset="0"/>
                      </a:endParaRPr>
                    </a:p>
                  </a:txBody>
                  <a:tcPr marL="39989" marR="39989" marT="7998"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0.040***</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a:noFill/>
                    </a:lnB>
                    <a:noFill/>
                  </a:tcPr>
                </a:tc>
                <a:extLst>
                  <a:ext uri="{0D108BD9-81ED-4DB2-BD59-A6C34878D82A}">
                    <a16:rowId xmlns:a16="http://schemas.microsoft.com/office/drawing/2014/main" val="172830520"/>
                  </a:ext>
                </a:extLst>
              </a:tr>
              <a:tr h="226397">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200" b="0" i="0" u="none" strike="noStrike" dirty="0">
                        <a:effectLst/>
                        <a:latin typeface="Arial" panose="020B0604020202020204" pitchFamily="34" charset="0"/>
                      </a:endParaRPr>
                    </a:p>
                  </a:txBody>
                  <a:tcPr marL="39989" marR="39989" marT="7998"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4835149"/>
                  </a:ext>
                </a:extLst>
              </a:tr>
            </a:tbl>
          </a:graphicData>
        </a:graphic>
      </p:graphicFrame>
    </p:spTree>
    <p:extLst>
      <p:ext uri="{BB962C8B-B14F-4D97-AF65-F5344CB8AC3E}">
        <p14:creationId xmlns:p14="http://schemas.microsoft.com/office/powerpoint/2010/main" val="3204081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4F1E961-DB12-BF43-E34B-1E882CAA0DFA}"/>
              </a:ext>
            </a:extLst>
          </p:cNvPr>
          <p:cNvGraphicFramePr>
            <a:graphicFrameLocks noGrp="1"/>
          </p:cNvGraphicFramePr>
          <p:nvPr>
            <p:extLst>
              <p:ext uri="{D42A27DB-BD31-4B8C-83A1-F6EECF244321}">
                <p14:modId xmlns:p14="http://schemas.microsoft.com/office/powerpoint/2010/main" val="4010695749"/>
              </p:ext>
            </p:extLst>
          </p:nvPr>
        </p:nvGraphicFramePr>
        <p:xfrm>
          <a:off x="643467" y="1898714"/>
          <a:ext cx="10905067" cy="4321338"/>
        </p:xfrm>
        <a:graphic>
          <a:graphicData uri="http://schemas.openxmlformats.org/drawingml/2006/table">
            <a:tbl>
              <a:tblPr>
                <a:tableStyleId>{5C22544A-7EE6-4342-B048-85BDC9FD1C3A}</a:tableStyleId>
              </a:tblPr>
              <a:tblGrid>
                <a:gridCol w="1332815">
                  <a:extLst>
                    <a:ext uri="{9D8B030D-6E8A-4147-A177-3AD203B41FA5}">
                      <a16:colId xmlns:a16="http://schemas.microsoft.com/office/drawing/2014/main" val="741091223"/>
                    </a:ext>
                  </a:extLst>
                </a:gridCol>
                <a:gridCol w="949397">
                  <a:extLst>
                    <a:ext uri="{9D8B030D-6E8A-4147-A177-3AD203B41FA5}">
                      <a16:colId xmlns:a16="http://schemas.microsoft.com/office/drawing/2014/main" val="107614712"/>
                    </a:ext>
                  </a:extLst>
                </a:gridCol>
                <a:gridCol w="949397">
                  <a:extLst>
                    <a:ext uri="{9D8B030D-6E8A-4147-A177-3AD203B41FA5}">
                      <a16:colId xmlns:a16="http://schemas.microsoft.com/office/drawing/2014/main" val="2142920972"/>
                    </a:ext>
                  </a:extLst>
                </a:gridCol>
                <a:gridCol w="949397">
                  <a:extLst>
                    <a:ext uri="{9D8B030D-6E8A-4147-A177-3AD203B41FA5}">
                      <a16:colId xmlns:a16="http://schemas.microsoft.com/office/drawing/2014/main" val="562011156"/>
                    </a:ext>
                  </a:extLst>
                </a:gridCol>
                <a:gridCol w="949397">
                  <a:extLst>
                    <a:ext uri="{9D8B030D-6E8A-4147-A177-3AD203B41FA5}">
                      <a16:colId xmlns:a16="http://schemas.microsoft.com/office/drawing/2014/main" val="2258494606"/>
                    </a:ext>
                  </a:extLst>
                </a:gridCol>
                <a:gridCol w="949397">
                  <a:extLst>
                    <a:ext uri="{9D8B030D-6E8A-4147-A177-3AD203B41FA5}">
                      <a16:colId xmlns:a16="http://schemas.microsoft.com/office/drawing/2014/main" val="3230648201"/>
                    </a:ext>
                  </a:extLst>
                </a:gridCol>
                <a:gridCol w="949397">
                  <a:extLst>
                    <a:ext uri="{9D8B030D-6E8A-4147-A177-3AD203B41FA5}">
                      <a16:colId xmlns:a16="http://schemas.microsoft.com/office/drawing/2014/main" val="1381608134"/>
                    </a:ext>
                  </a:extLst>
                </a:gridCol>
                <a:gridCol w="949397">
                  <a:extLst>
                    <a:ext uri="{9D8B030D-6E8A-4147-A177-3AD203B41FA5}">
                      <a16:colId xmlns:a16="http://schemas.microsoft.com/office/drawing/2014/main" val="812308001"/>
                    </a:ext>
                  </a:extLst>
                </a:gridCol>
                <a:gridCol w="949397">
                  <a:extLst>
                    <a:ext uri="{9D8B030D-6E8A-4147-A177-3AD203B41FA5}">
                      <a16:colId xmlns:a16="http://schemas.microsoft.com/office/drawing/2014/main" val="3200708707"/>
                    </a:ext>
                  </a:extLst>
                </a:gridCol>
                <a:gridCol w="949397">
                  <a:extLst>
                    <a:ext uri="{9D8B030D-6E8A-4147-A177-3AD203B41FA5}">
                      <a16:colId xmlns:a16="http://schemas.microsoft.com/office/drawing/2014/main" val="1101923275"/>
                    </a:ext>
                  </a:extLst>
                </a:gridCol>
                <a:gridCol w="1027679">
                  <a:extLst>
                    <a:ext uri="{9D8B030D-6E8A-4147-A177-3AD203B41FA5}">
                      <a16:colId xmlns:a16="http://schemas.microsoft.com/office/drawing/2014/main" val="3039549698"/>
                    </a:ext>
                  </a:extLst>
                </a:gridCol>
              </a:tblGrid>
              <a:tr h="308667">
                <a:tc>
                  <a:txBody>
                    <a:bodyPr/>
                    <a:lstStyle/>
                    <a:p>
                      <a:pPr>
                        <a:lnSpc>
                          <a:spcPct val="115000"/>
                        </a:lnSpc>
                        <a:spcAft>
                          <a:spcPts val="800"/>
                        </a:spcAft>
                        <a:buNone/>
                      </a:pPr>
                      <a:r>
                        <a:rPr lang="en-US" sz="1200" kern="0" dirty="0">
                          <a:effectLst/>
                          <a:latin typeface="Times New Roman" panose="02020603050405020304" pitchFamily="18" charset="0"/>
                          <a:cs typeface="Times New Roman" panose="02020603050405020304" pitchFamily="18" charset="0"/>
                        </a:rPr>
                        <a:t> </a:t>
                      </a:r>
                      <a:endParaRPr 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(2)</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(3)</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(5)</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(10)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493832288"/>
                  </a:ext>
                </a:extLst>
              </a:tr>
              <a:tr h="308667">
                <a:tc>
                  <a:txBody>
                    <a:bodyPr/>
                    <a:lstStyle/>
                    <a:p>
                      <a:pPr>
                        <a:lnSpc>
                          <a:spcPct val="115000"/>
                        </a:lnSpc>
                        <a:spcAft>
                          <a:spcPts val="800"/>
                        </a:spcAft>
                        <a:buNone/>
                      </a:pPr>
                      <a:r>
                        <a:rPr lang="en-US" sz="1200" kern="0" dirty="0">
                          <a:effectLst/>
                          <a:latin typeface="Times New Roman" panose="02020603050405020304" pitchFamily="18" charset="0"/>
                          <a:cs typeface="Times New Roman" panose="02020603050405020304" pitchFamily="18" charset="0"/>
                        </a:rPr>
                        <a:t>VARIABLES</a:t>
                      </a:r>
                      <a:endParaRPr 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ln_ave_inc2</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ln_ave_inc3</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ln_ave_inc5</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ln_ave_inc10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943556688"/>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R10mm_IF</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3481119663"/>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dirty="0">
                          <a:effectLst/>
                          <a:latin typeface="Times New Roman" panose="02020603050405020304" pitchFamily="18" charset="0"/>
                          <a:cs typeface="Times New Roman" panose="02020603050405020304" pitchFamily="18" charset="0"/>
                        </a:rPr>
                        <a:t>(0.000)</a:t>
                      </a:r>
                      <a:endParaRPr 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3623707928"/>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ln_real_Agri_GDP</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0.028***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0.025***</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0.021***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0.019***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0.018***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0.019***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0.019***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0.020***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0.020***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2744920145"/>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2041120240"/>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R10mm_IF</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931608827"/>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2410583191"/>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ln_real_Ind_GDP</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0.057***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0.053***</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0.050***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0.047***</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0.038***</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2232201192"/>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3010637571"/>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R10mm_IF</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1061446817"/>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(0.000)</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2753656333"/>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ln_real_Serv_GDP</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0.051***</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0.043***</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0.043***</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0.044***</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0.035***</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1830408260"/>
                  </a:ext>
                </a:extLst>
              </a:tr>
              <a:tr h="308667">
                <a:tc>
                  <a:txBody>
                    <a:bodyPr/>
                    <a:lstStyle/>
                    <a:p>
                      <a:pP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 </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(0.009)</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a:effectLst/>
                          <a:latin typeface="Times New Roman" panose="02020603050405020304" pitchFamily="18" charset="0"/>
                          <a:cs typeface="Times New Roman" panose="02020603050405020304" pitchFamily="18" charset="0"/>
                        </a:rPr>
                        <a:t>(0.006)</a:t>
                      </a:r>
                      <a:endParaRPr lang="zh-CN" sz="12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tc>
                  <a:txBody>
                    <a:bodyPr/>
                    <a:lstStyle/>
                    <a:p>
                      <a:pPr algn="ctr">
                        <a:lnSpc>
                          <a:spcPct val="115000"/>
                        </a:lnSpc>
                        <a:spcAft>
                          <a:spcPts val="800"/>
                        </a:spcAft>
                        <a:buNone/>
                      </a:pPr>
                      <a:r>
                        <a:rPr lang="en-US" sz="1200" kern="0" dirty="0">
                          <a:effectLst/>
                          <a:latin typeface="Times New Roman" panose="02020603050405020304" pitchFamily="18" charset="0"/>
                          <a:cs typeface="Times New Roman" panose="02020603050405020304" pitchFamily="18" charset="0"/>
                        </a:rPr>
                        <a:t>(0.007)</a:t>
                      </a:r>
                      <a:endParaRPr lang="zh-CN" sz="12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44792" marR="44792" marT="0" marB="0"/>
                </a:tc>
                <a:extLst>
                  <a:ext uri="{0D108BD9-81ED-4DB2-BD59-A6C34878D82A}">
                    <a16:rowId xmlns:a16="http://schemas.microsoft.com/office/drawing/2014/main" val="3649531507"/>
                  </a:ext>
                </a:extLst>
              </a:tr>
            </a:tbl>
          </a:graphicData>
        </a:graphic>
      </p:graphicFrame>
      <p:sp>
        <p:nvSpPr>
          <p:cNvPr id="5" name="Title 8">
            <a:extLst>
              <a:ext uri="{FF2B5EF4-FFF2-40B4-BE49-F238E27FC236}">
                <a16:creationId xmlns:a16="http://schemas.microsoft.com/office/drawing/2014/main" id="{BFBF1F36-67C9-2DEA-61AD-A9929DB9093D}"/>
              </a:ext>
            </a:extLst>
          </p:cNvPr>
          <p:cNvSpPr txBox="1">
            <a:spLocks/>
          </p:cNvSpPr>
          <p:nvPr/>
        </p:nvSpPr>
        <p:spPr>
          <a:xfrm>
            <a:off x="643467" y="886048"/>
            <a:ext cx="10515600" cy="82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Arial" panose="020B0604020202020204" pitchFamily="34" charset="0"/>
                <a:cs typeface="Arial" panose="020B0604020202020204" pitchFamily="34" charset="0"/>
              </a:rPr>
              <a:t>Results -  </a:t>
            </a:r>
            <a:r>
              <a:rPr lang="en-US" altLang="zh-CN" sz="2000" dirty="0">
                <a:latin typeface="Arial" panose="020B0604020202020204" pitchFamily="34" charset="0"/>
                <a:cs typeface="Arial" panose="020B0604020202020204" pitchFamily="34" charset="0"/>
              </a:rPr>
              <a:t>Full distribution (focus on heavy precipitation Rain 10mm)</a:t>
            </a:r>
            <a:endParaRPr lang="zh-CN"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8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F8A75A9D-6D94-3704-ECAD-0F8D964A4811}"/>
              </a:ext>
            </a:extLst>
          </p:cNvPr>
          <p:cNvGraphicFramePr>
            <a:graphicFrameLocks noGrp="1"/>
          </p:cNvGraphicFramePr>
          <p:nvPr/>
        </p:nvGraphicFramePr>
        <p:xfrm>
          <a:off x="838200" y="845205"/>
          <a:ext cx="10512557" cy="5434849"/>
        </p:xfrm>
        <a:graphic>
          <a:graphicData uri="http://schemas.openxmlformats.org/drawingml/2006/table">
            <a:tbl>
              <a:tblPr/>
              <a:tblGrid>
                <a:gridCol w="1285892">
                  <a:extLst>
                    <a:ext uri="{9D8B030D-6E8A-4147-A177-3AD203B41FA5}">
                      <a16:colId xmlns:a16="http://schemas.microsoft.com/office/drawing/2014/main" val="2351588000"/>
                    </a:ext>
                  </a:extLst>
                </a:gridCol>
                <a:gridCol w="915883">
                  <a:extLst>
                    <a:ext uri="{9D8B030D-6E8A-4147-A177-3AD203B41FA5}">
                      <a16:colId xmlns:a16="http://schemas.microsoft.com/office/drawing/2014/main" val="280441923"/>
                    </a:ext>
                  </a:extLst>
                </a:gridCol>
                <a:gridCol w="915883">
                  <a:extLst>
                    <a:ext uri="{9D8B030D-6E8A-4147-A177-3AD203B41FA5}">
                      <a16:colId xmlns:a16="http://schemas.microsoft.com/office/drawing/2014/main" val="4035412328"/>
                    </a:ext>
                  </a:extLst>
                </a:gridCol>
                <a:gridCol w="915883">
                  <a:extLst>
                    <a:ext uri="{9D8B030D-6E8A-4147-A177-3AD203B41FA5}">
                      <a16:colId xmlns:a16="http://schemas.microsoft.com/office/drawing/2014/main" val="4213913079"/>
                    </a:ext>
                  </a:extLst>
                </a:gridCol>
                <a:gridCol w="915883">
                  <a:extLst>
                    <a:ext uri="{9D8B030D-6E8A-4147-A177-3AD203B41FA5}">
                      <a16:colId xmlns:a16="http://schemas.microsoft.com/office/drawing/2014/main" val="2254662362"/>
                    </a:ext>
                  </a:extLst>
                </a:gridCol>
                <a:gridCol w="915883">
                  <a:extLst>
                    <a:ext uri="{9D8B030D-6E8A-4147-A177-3AD203B41FA5}">
                      <a16:colId xmlns:a16="http://schemas.microsoft.com/office/drawing/2014/main" val="4142942217"/>
                    </a:ext>
                  </a:extLst>
                </a:gridCol>
                <a:gridCol w="915883">
                  <a:extLst>
                    <a:ext uri="{9D8B030D-6E8A-4147-A177-3AD203B41FA5}">
                      <a16:colId xmlns:a16="http://schemas.microsoft.com/office/drawing/2014/main" val="637082555"/>
                    </a:ext>
                  </a:extLst>
                </a:gridCol>
                <a:gridCol w="915883">
                  <a:extLst>
                    <a:ext uri="{9D8B030D-6E8A-4147-A177-3AD203B41FA5}">
                      <a16:colId xmlns:a16="http://schemas.microsoft.com/office/drawing/2014/main" val="2893283299"/>
                    </a:ext>
                  </a:extLst>
                </a:gridCol>
                <a:gridCol w="915883">
                  <a:extLst>
                    <a:ext uri="{9D8B030D-6E8A-4147-A177-3AD203B41FA5}">
                      <a16:colId xmlns:a16="http://schemas.microsoft.com/office/drawing/2014/main" val="3744829637"/>
                    </a:ext>
                  </a:extLst>
                </a:gridCol>
                <a:gridCol w="915883">
                  <a:extLst>
                    <a:ext uri="{9D8B030D-6E8A-4147-A177-3AD203B41FA5}">
                      <a16:colId xmlns:a16="http://schemas.microsoft.com/office/drawing/2014/main" val="2731492169"/>
                    </a:ext>
                  </a:extLst>
                </a:gridCol>
                <a:gridCol w="983718">
                  <a:extLst>
                    <a:ext uri="{9D8B030D-6E8A-4147-A177-3AD203B41FA5}">
                      <a16:colId xmlns:a16="http://schemas.microsoft.com/office/drawing/2014/main" val="2071957433"/>
                    </a:ext>
                  </a:extLst>
                </a:gridCol>
              </a:tblGrid>
              <a:tr h="227054">
                <a:tc>
                  <a:txBody>
                    <a:bodyPr/>
                    <a:lstStyle/>
                    <a:p>
                      <a:pPr algn="l"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dirty="0">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(1)</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(2)</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(3)</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(4)</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(5)</a:t>
                      </a:r>
                      <a:endParaRPr lang="en-US" altLang="zh-CN" sz="1100" b="0" i="0" u="none" strike="noStrike" dirty="0">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(6)</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(7)</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10624536"/>
                  </a:ext>
                </a:extLst>
              </a:tr>
              <a:tr h="227054">
                <a:tc>
                  <a:txBody>
                    <a:bodyPr/>
                    <a:lstStyle/>
                    <a:p>
                      <a:pPr algn="l"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VARIABLES</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ln_ave_inc2</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ln_ave_inc6</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ln_ave_inc7</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ln_ave_inc8</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ln_ave_inc9</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ln_ave_inc10</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823926"/>
                  </a:ext>
                </a:extLst>
              </a:tr>
              <a:tr h="297923">
                <a:tc gridSpan="11">
                  <a:txBody>
                    <a:bodyPr/>
                    <a:lstStyle/>
                    <a:p>
                      <a:pPr algn="l"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agricultural GDP</a:t>
                      </a:r>
                      <a:endParaRPr lang="en-US" altLang="zh-CN" sz="1100" b="0" i="0" u="none" strike="noStrike" dirty="0">
                        <a:effectLst/>
                        <a:latin typeface="Arial" panose="020B0604020202020204" pitchFamily="34" charset="0"/>
                      </a:endParaRPr>
                    </a:p>
                  </a:txBody>
                  <a:tcPr marL="64322" marR="64322" marT="32161" marB="3216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63455872"/>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-0.002</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7213380"/>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3411221616"/>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-0.017*</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4236637286"/>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570946734"/>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ln_real_Agri_GDP</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0.098***</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0.059***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0.045***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0.040***</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0.034**</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0.037**</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0.038***</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2551957034"/>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(0.026)</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7454870"/>
                  </a:ext>
                </a:extLst>
              </a:tr>
              <a:tr h="297923">
                <a:tc gridSpan="11">
                  <a:txBody>
                    <a:bodyPr/>
                    <a:lstStyle/>
                    <a:p>
                      <a:pPr algn="l"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industrial GDP</a:t>
                      </a:r>
                      <a:endParaRPr lang="en-US" altLang="zh-CN" sz="1100" b="0" i="0" u="none" strike="noStrike" dirty="0">
                        <a:effectLst/>
                        <a:latin typeface="Arial" panose="020B0604020202020204" pitchFamily="34" charset="0"/>
                      </a:endParaRPr>
                    </a:p>
                  </a:txBody>
                  <a:tcPr marL="64322" marR="64322" marT="32161" marB="3216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70217452"/>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dirty="0">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0.001</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64155565"/>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316817999"/>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276733184"/>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1918031653"/>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ln_real_Ind_GDP</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0.157***</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0.119***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0.103***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0.095***</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0.097***</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0.089***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1424987586"/>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(0.022)</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3370337"/>
                  </a:ext>
                </a:extLst>
              </a:tr>
              <a:tr h="297923">
                <a:tc gridSpan="11">
                  <a:txBody>
                    <a:bodyPr/>
                    <a:lstStyle/>
                    <a:p>
                      <a:pPr algn="l"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service GDP</a:t>
                      </a:r>
                      <a:endParaRPr lang="en-US" altLang="zh-CN" sz="1100" b="0" i="0" u="none" strike="noStrike" dirty="0">
                        <a:effectLst/>
                        <a:latin typeface="Arial" panose="020B0604020202020204" pitchFamily="34" charset="0"/>
                      </a:endParaRPr>
                    </a:p>
                  </a:txBody>
                  <a:tcPr marL="64322" marR="64322" marT="32161" marB="32161">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16664674"/>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100" b="0" i="0" u="none" strike="noStrike" dirty="0">
                        <a:effectLst/>
                        <a:latin typeface="Arial" panose="020B0604020202020204" pitchFamily="34" charset="0"/>
                      </a:endParaRPr>
                    </a:p>
                  </a:txBody>
                  <a:tcPr marL="33501" marR="33501" marT="670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97444203"/>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1558231592"/>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Hotdays_IF</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932328232"/>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2636285949"/>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ln_real_Serv_GDP</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0.142***</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0.103***</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0.086***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0.078***</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0.074***</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0.074***</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0.076***</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0.077***</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0.079***</a:t>
                      </a:r>
                      <a:endParaRPr lang="en-US" altLang="zh-CN" sz="1100" b="0" i="0" u="none" strike="noStrike">
                        <a:effectLst/>
                        <a:latin typeface="Arial" panose="020B0604020202020204" pitchFamily="34" charset="0"/>
                      </a:endParaRPr>
                    </a:p>
                  </a:txBody>
                  <a:tcPr marL="33501" marR="33501" marT="6700" marB="0">
                    <a:lnL>
                      <a:noFill/>
                    </a:lnL>
                    <a:lnR>
                      <a:noFill/>
                    </a:lnR>
                    <a:lnT>
                      <a:noFill/>
                    </a:lnT>
                    <a:lnB>
                      <a:noFill/>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0.071***</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a:noFill/>
                    </a:lnB>
                    <a:noFill/>
                  </a:tcPr>
                </a:tc>
                <a:extLst>
                  <a:ext uri="{0D108BD9-81ED-4DB2-BD59-A6C34878D82A}">
                    <a16:rowId xmlns:a16="http://schemas.microsoft.com/office/drawing/2014/main" val="77932934"/>
                  </a:ext>
                </a:extLst>
              </a:tr>
              <a:tr h="227054">
                <a:tc>
                  <a:txBody>
                    <a:bodyPr/>
                    <a:lstStyle/>
                    <a:p>
                      <a:pPr algn="l"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(0.016)</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(0.014)</a:t>
                      </a:r>
                      <a:endParaRPr lang="en-US" altLang="zh-CN" sz="1100" b="0" i="0" u="none" strike="noStrike">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1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(0.015)</a:t>
                      </a:r>
                      <a:endParaRPr lang="en-US" altLang="zh-CN" sz="1100" b="0" i="0" u="none" strike="noStrike" dirty="0">
                        <a:effectLst/>
                        <a:latin typeface="Arial" panose="020B0604020202020204" pitchFamily="34" charset="0"/>
                      </a:endParaRPr>
                    </a:p>
                  </a:txBody>
                  <a:tcPr marL="33501" marR="33501" marT="670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571427"/>
                  </a:ext>
                </a:extLst>
              </a:tr>
            </a:tbl>
          </a:graphicData>
        </a:graphic>
      </p:graphicFrame>
      <p:sp>
        <p:nvSpPr>
          <p:cNvPr id="16" name="Title 8">
            <a:extLst>
              <a:ext uri="{FF2B5EF4-FFF2-40B4-BE49-F238E27FC236}">
                <a16:creationId xmlns:a16="http://schemas.microsoft.com/office/drawing/2014/main" id="{9E0BFDA2-7689-A920-8EAE-CA9BFDA1F0E2}"/>
              </a:ext>
            </a:extLst>
          </p:cNvPr>
          <p:cNvSpPr>
            <a:spLocks noGrp="1"/>
          </p:cNvSpPr>
          <p:nvPr>
            <p:ph type="title"/>
          </p:nvPr>
        </p:nvSpPr>
        <p:spPr>
          <a:xfrm>
            <a:off x="838200" y="184805"/>
            <a:ext cx="10515600" cy="475595"/>
          </a:xfrm>
        </p:spPr>
        <p:txBody>
          <a:bodyPr vert="horz" lIns="91440" tIns="45720" rIns="91440" bIns="45720" rtlCol="0" anchor="ctr">
            <a:normAutofit/>
          </a:bodyPr>
          <a:lstStyle/>
          <a:p>
            <a:r>
              <a:rPr lang="en-US" altLang="zh-CN" sz="2800" kern="1200" dirty="0">
                <a:solidFill>
                  <a:schemeClr val="tx1"/>
                </a:solidFill>
                <a:latin typeface="Arial" panose="020B0604020202020204" pitchFamily="34" charset="0"/>
                <a:cs typeface="Arial" panose="020B0604020202020204" pitchFamily="34" charset="0"/>
              </a:rPr>
              <a:t>Results – </a:t>
            </a:r>
            <a:r>
              <a:rPr lang="en-US" altLang="zh-CN" sz="2000" kern="1200" dirty="0">
                <a:solidFill>
                  <a:schemeClr val="tx1"/>
                </a:solidFill>
                <a:latin typeface="Arial" panose="020B0604020202020204" pitchFamily="34" charset="0"/>
                <a:cs typeface="Arial" panose="020B0604020202020204" pitchFamily="34" charset="0"/>
              </a:rPr>
              <a:t>Arid, Tropical, Tropical/Temperate climate zone </a:t>
            </a:r>
          </a:p>
        </p:txBody>
      </p:sp>
    </p:spTree>
    <p:extLst>
      <p:ext uri="{BB962C8B-B14F-4D97-AF65-F5344CB8AC3E}">
        <p14:creationId xmlns:p14="http://schemas.microsoft.com/office/powerpoint/2010/main" val="116062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D355-D146-B7B4-0B3E-5A6F02C3DF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0F2DC-7601-2936-667E-FE2AFFC44F77}"/>
              </a:ext>
            </a:extLst>
          </p:cNvPr>
          <p:cNvSpPr>
            <a:spLocks noGrp="1"/>
          </p:cNvSpPr>
          <p:nvPr>
            <p:ph type="title"/>
          </p:nvPr>
        </p:nvSpPr>
        <p:spPr/>
        <p:txBody>
          <a:bodyPr/>
          <a:lstStyle/>
          <a:p>
            <a:pPr algn="ctr"/>
            <a:r>
              <a:rPr lang="en-GB" dirty="0"/>
              <a:t>What we do</a:t>
            </a:r>
          </a:p>
        </p:txBody>
      </p:sp>
      <p:pic>
        <p:nvPicPr>
          <p:cNvPr id="4" name="Content Placeholder 3">
            <a:extLst>
              <a:ext uri="{FF2B5EF4-FFF2-40B4-BE49-F238E27FC236}">
                <a16:creationId xmlns:a16="http://schemas.microsoft.com/office/drawing/2014/main" id="{82464052-0C11-1E0E-D2A7-05FBF288FDAD}"/>
              </a:ext>
            </a:extLst>
          </p:cNvPr>
          <p:cNvPicPr>
            <a:picLocks noGrp="1" noChangeAspect="1"/>
          </p:cNvPicPr>
          <p:nvPr>
            <p:ph idx="1"/>
          </p:nvPr>
        </p:nvPicPr>
        <p:blipFill>
          <a:blip r:embed="rId2"/>
          <a:stretch>
            <a:fillRect/>
          </a:stretch>
        </p:blipFill>
        <p:spPr>
          <a:xfrm>
            <a:off x="2563392" y="1294073"/>
            <a:ext cx="7651143" cy="786452"/>
          </a:xfrm>
          <a:prstGeom prst="rect">
            <a:avLst/>
          </a:prstGeom>
        </p:spPr>
      </p:pic>
      <p:pic>
        <p:nvPicPr>
          <p:cNvPr id="9" name="Picture 8">
            <a:extLst>
              <a:ext uri="{FF2B5EF4-FFF2-40B4-BE49-F238E27FC236}">
                <a16:creationId xmlns:a16="http://schemas.microsoft.com/office/drawing/2014/main" id="{40B2D344-22B2-3597-BB9C-92DB5EAA14E4}"/>
              </a:ext>
            </a:extLst>
          </p:cNvPr>
          <p:cNvPicPr>
            <a:picLocks noChangeAspect="1"/>
          </p:cNvPicPr>
          <p:nvPr/>
        </p:nvPicPr>
        <p:blipFill>
          <a:blip r:embed="rId3"/>
          <a:stretch>
            <a:fillRect/>
          </a:stretch>
        </p:blipFill>
        <p:spPr>
          <a:xfrm>
            <a:off x="2001079" y="2572528"/>
            <a:ext cx="4274729" cy="3603306"/>
          </a:xfrm>
          <a:prstGeom prst="rect">
            <a:avLst/>
          </a:prstGeom>
        </p:spPr>
      </p:pic>
      <p:pic>
        <p:nvPicPr>
          <p:cNvPr id="11" name="Picture 10">
            <a:extLst>
              <a:ext uri="{FF2B5EF4-FFF2-40B4-BE49-F238E27FC236}">
                <a16:creationId xmlns:a16="http://schemas.microsoft.com/office/drawing/2014/main" id="{3ACBB278-3865-D6F8-D36D-911F64033FDF}"/>
              </a:ext>
            </a:extLst>
          </p:cNvPr>
          <p:cNvPicPr>
            <a:picLocks noChangeAspect="1"/>
          </p:cNvPicPr>
          <p:nvPr/>
        </p:nvPicPr>
        <p:blipFill>
          <a:blip r:embed="rId4"/>
          <a:stretch>
            <a:fillRect/>
          </a:stretch>
        </p:blipFill>
        <p:spPr>
          <a:xfrm>
            <a:off x="6657395" y="2080525"/>
            <a:ext cx="2687209" cy="4454938"/>
          </a:xfrm>
          <a:prstGeom prst="rect">
            <a:avLst/>
          </a:prstGeom>
        </p:spPr>
      </p:pic>
      <p:pic>
        <p:nvPicPr>
          <p:cNvPr id="3" name="Picture 2">
            <a:extLst>
              <a:ext uri="{FF2B5EF4-FFF2-40B4-BE49-F238E27FC236}">
                <a16:creationId xmlns:a16="http://schemas.microsoft.com/office/drawing/2014/main" id="{B983258B-F879-90A8-75C4-6F3FC2378F12}"/>
              </a:ext>
            </a:extLst>
          </p:cNvPr>
          <p:cNvPicPr>
            <a:picLocks noChangeAspect="1"/>
          </p:cNvPicPr>
          <p:nvPr/>
        </p:nvPicPr>
        <p:blipFill rotWithShape="1">
          <a:blip r:embed="rId5"/>
          <a:srcRect l="55790" t="8014" b="38652"/>
          <a:stretch/>
        </p:blipFill>
        <p:spPr>
          <a:xfrm>
            <a:off x="10111450" y="344148"/>
            <a:ext cx="1553557" cy="349048"/>
          </a:xfrm>
          <a:prstGeom prst="rect">
            <a:avLst/>
          </a:prstGeom>
        </p:spPr>
      </p:pic>
      <p:pic>
        <p:nvPicPr>
          <p:cNvPr id="5" name="Picture 4" descr="A black and white logo&#10;&#10;Description automatically generated">
            <a:extLst>
              <a:ext uri="{FF2B5EF4-FFF2-40B4-BE49-F238E27FC236}">
                <a16:creationId xmlns:a16="http://schemas.microsoft.com/office/drawing/2014/main" id="{EE699999-025E-FA7A-74E1-164D32521D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Tree>
    <p:extLst>
      <p:ext uri="{BB962C8B-B14F-4D97-AF65-F5344CB8AC3E}">
        <p14:creationId xmlns:p14="http://schemas.microsoft.com/office/powerpoint/2010/main" val="22282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4DBFAA6-0534-696A-CD35-C63BB65A962D}"/>
              </a:ext>
            </a:extLst>
          </p:cNvPr>
          <p:cNvGraphicFramePr>
            <a:graphicFrameLocks noGrp="1"/>
          </p:cNvGraphicFramePr>
          <p:nvPr/>
        </p:nvGraphicFramePr>
        <p:xfrm>
          <a:off x="643467" y="758662"/>
          <a:ext cx="10905071" cy="5340680"/>
        </p:xfrm>
        <a:graphic>
          <a:graphicData uri="http://schemas.openxmlformats.org/drawingml/2006/table">
            <a:tbl>
              <a:tblPr/>
              <a:tblGrid>
                <a:gridCol w="1346174">
                  <a:extLst>
                    <a:ext uri="{9D8B030D-6E8A-4147-A177-3AD203B41FA5}">
                      <a16:colId xmlns:a16="http://schemas.microsoft.com/office/drawing/2014/main" val="997402615"/>
                    </a:ext>
                  </a:extLst>
                </a:gridCol>
                <a:gridCol w="939758">
                  <a:extLst>
                    <a:ext uri="{9D8B030D-6E8A-4147-A177-3AD203B41FA5}">
                      <a16:colId xmlns:a16="http://schemas.microsoft.com/office/drawing/2014/main" val="551235468"/>
                    </a:ext>
                  </a:extLst>
                </a:gridCol>
                <a:gridCol w="939758">
                  <a:extLst>
                    <a:ext uri="{9D8B030D-6E8A-4147-A177-3AD203B41FA5}">
                      <a16:colId xmlns:a16="http://schemas.microsoft.com/office/drawing/2014/main" val="74029023"/>
                    </a:ext>
                  </a:extLst>
                </a:gridCol>
                <a:gridCol w="939758">
                  <a:extLst>
                    <a:ext uri="{9D8B030D-6E8A-4147-A177-3AD203B41FA5}">
                      <a16:colId xmlns:a16="http://schemas.microsoft.com/office/drawing/2014/main" val="2416550202"/>
                    </a:ext>
                  </a:extLst>
                </a:gridCol>
                <a:gridCol w="939758">
                  <a:extLst>
                    <a:ext uri="{9D8B030D-6E8A-4147-A177-3AD203B41FA5}">
                      <a16:colId xmlns:a16="http://schemas.microsoft.com/office/drawing/2014/main" val="3595576747"/>
                    </a:ext>
                  </a:extLst>
                </a:gridCol>
                <a:gridCol w="939758">
                  <a:extLst>
                    <a:ext uri="{9D8B030D-6E8A-4147-A177-3AD203B41FA5}">
                      <a16:colId xmlns:a16="http://schemas.microsoft.com/office/drawing/2014/main" val="146754832"/>
                    </a:ext>
                  </a:extLst>
                </a:gridCol>
                <a:gridCol w="939758">
                  <a:extLst>
                    <a:ext uri="{9D8B030D-6E8A-4147-A177-3AD203B41FA5}">
                      <a16:colId xmlns:a16="http://schemas.microsoft.com/office/drawing/2014/main" val="172889592"/>
                    </a:ext>
                  </a:extLst>
                </a:gridCol>
                <a:gridCol w="939758">
                  <a:extLst>
                    <a:ext uri="{9D8B030D-6E8A-4147-A177-3AD203B41FA5}">
                      <a16:colId xmlns:a16="http://schemas.microsoft.com/office/drawing/2014/main" val="2926592366"/>
                    </a:ext>
                  </a:extLst>
                </a:gridCol>
                <a:gridCol w="939758">
                  <a:extLst>
                    <a:ext uri="{9D8B030D-6E8A-4147-A177-3AD203B41FA5}">
                      <a16:colId xmlns:a16="http://schemas.microsoft.com/office/drawing/2014/main" val="1549793342"/>
                    </a:ext>
                  </a:extLst>
                </a:gridCol>
                <a:gridCol w="939758">
                  <a:extLst>
                    <a:ext uri="{9D8B030D-6E8A-4147-A177-3AD203B41FA5}">
                      <a16:colId xmlns:a16="http://schemas.microsoft.com/office/drawing/2014/main" val="3363540414"/>
                    </a:ext>
                  </a:extLst>
                </a:gridCol>
                <a:gridCol w="985638">
                  <a:extLst>
                    <a:ext uri="{9D8B030D-6E8A-4147-A177-3AD203B41FA5}">
                      <a16:colId xmlns:a16="http://schemas.microsoft.com/office/drawing/2014/main" val="3053567419"/>
                    </a:ext>
                  </a:extLst>
                </a:gridCol>
                <a:gridCol w="115437">
                  <a:extLst>
                    <a:ext uri="{9D8B030D-6E8A-4147-A177-3AD203B41FA5}">
                      <a16:colId xmlns:a16="http://schemas.microsoft.com/office/drawing/2014/main" val="12361919"/>
                    </a:ext>
                  </a:extLst>
                </a:gridCol>
              </a:tblGrid>
              <a:tr h="333136">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dirty="0">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(2)</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(3)</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(4)</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(5)</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(6)</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(7)</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(8)</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(9)</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(10)</a:t>
                      </a:r>
                      <a:endParaRPr lang="en-US" altLang="zh-CN" sz="1800" b="0" i="0" u="none" strike="noStrike">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CN" altLang="en-US"/>
                    </a:p>
                  </a:txBody>
                  <a:tcPr/>
                </a:tc>
                <a:extLst>
                  <a:ext uri="{0D108BD9-81ED-4DB2-BD59-A6C34878D82A}">
                    <a16:rowId xmlns:a16="http://schemas.microsoft.com/office/drawing/2014/main" val="846993499"/>
                  </a:ext>
                </a:extLst>
              </a:tr>
              <a:tr h="333136">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VARIABLES</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ln_ave_inc2</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ln_ave_inc3</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ln_ave_inc4</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ln_ave_inc5</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ln_ave_inc6</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ln_ave_inc7</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ln_ave_inc8</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ln_ave_inc9</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ln_ave_inc10</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539761727"/>
                  </a:ext>
                </a:extLst>
              </a:tr>
              <a:tr h="333136">
                <a:tc gridSpan="12">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agricultural GDP</a:t>
                      </a:r>
                      <a:endParaRPr lang="en-US" altLang="zh-CN" sz="1800" b="0" i="0" u="none" strike="noStrike" dirty="0">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01386431"/>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dirty="0">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-0.019***</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-0.019***</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CN" altLang="en-US"/>
                    </a:p>
                  </a:txBody>
                  <a:tcPr/>
                </a:tc>
                <a:extLst>
                  <a:ext uri="{0D108BD9-81ED-4DB2-BD59-A6C34878D82A}">
                    <a16:rowId xmlns:a16="http://schemas.microsoft.com/office/drawing/2014/main" val="3681358466"/>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a:noFill/>
                    </a:lnB>
                    <a:noFill/>
                  </a:tcPr>
                </a:tc>
                <a:tc hMerge="1">
                  <a:txBody>
                    <a:bodyPr/>
                    <a:lstStyle/>
                    <a:p>
                      <a:endParaRPr lang="zh-CN" altLang="en-US"/>
                    </a:p>
                  </a:txBody>
                  <a:tcPr/>
                </a:tc>
                <a:extLst>
                  <a:ext uri="{0D108BD9-81ED-4DB2-BD59-A6C34878D82A}">
                    <a16:rowId xmlns:a16="http://schemas.microsoft.com/office/drawing/2014/main" val="613456264"/>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ln_real_Agri_GDP</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0.006</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0.001</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-0.001</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0.001</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0.005</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a:noFill/>
                    </a:lnB>
                    <a:noFill/>
                  </a:tcPr>
                </a:tc>
                <a:tc hMerge="1">
                  <a:txBody>
                    <a:bodyPr/>
                    <a:lstStyle/>
                    <a:p>
                      <a:endParaRPr lang="zh-CN" altLang="en-US"/>
                    </a:p>
                  </a:txBody>
                  <a:tcPr/>
                </a:tc>
                <a:extLst>
                  <a:ext uri="{0D108BD9-81ED-4DB2-BD59-A6C34878D82A}">
                    <a16:rowId xmlns:a16="http://schemas.microsoft.com/office/drawing/2014/main" val="401326691"/>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(0.011)</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1050010479"/>
                  </a:ext>
                </a:extLst>
              </a:tr>
              <a:tr h="333136">
                <a:tc gridSpan="12">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industrial GDP</a:t>
                      </a:r>
                      <a:endParaRPr lang="en-US" altLang="zh-CN" sz="1800" b="0" i="0" u="none" strike="noStrike" dirty="0">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69919008"/>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dirty="0">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dirty="0">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zh-CN" altLang="en-US"/>
                    </a:p>
                  </a:txBody>
                  <a:tcPr/>
                </a:tc>
                <a:extLst>
                  <a:ext uri="{0D108BD9-81ED-4DB2-BD59-A6C34878D82A}">
                    <a16:rowId xmlns:a16="http://schemas.microsoft.com/office/drawing/2014/main" val="1962128178"/>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a:noFill/>
                    </a:lnB>
                    <a:noFill/>
                  </a:tcPr>
                </a:tc>
                <a:tc hMerge="1">
                  <a:txBody>
                    <a:bodyPr/>
                    <a:lstStyle/>
                    <a:p>
                      <a:endParaRPr lang="zh-CN" altLang="en-US"/>
                    </a:p>
                  </a:txBody>
                  <a:tcPr/>
                </a:tc>
                <a:extLst>
                  <a:ext uri="{0D108BD9-81ED-4DB2-BD59-A6C34878D82A}">
                    <a16:rowId xmlns:a16="http://schemas.microsoft.com/office/drawing/2014/main" val="2258593805"/>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ln_real_Ind_GDP</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0.030***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gridSpan="2">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0.033***</a:t>
                      </a:r>
                      <a:endParaRPr lang="en-US" altLang="zh-CN" sz="1800" b="0" i="0" u="none" strike="noStrike" dirty="0">
                        <a:effectLst/>
                        <a:latin typeface="Arial" panose="020B0604020202020204" pitchFamily="34" charset="0"/>
                      </a:endParaRPr>
                    </a:p>
                  </a:txBody>
                  <a:tcPr marL="90037" marR="90037" marT="45018" marB="45018">
                    <a:lnL>
                      <a:noFill/>
                    </a:lnL>
                    <a:lnR>
                      <a:noFill/>
                    </a:lnR>
                    <a:lnT>
                      <a:noFill/>
                    </a:lnT>
                    <a:lnB>
                      <a:noFill/>
                    </a:lnB>
                    <a:noFill/>
                  </a:tcPr>
                </a:tc>
                <a:tc hMerge="1">
                  <a:txBody>
                    <a:bodyPr/>
                    <a:lstStyle/>
                    <a:p>
                      <a:endParaRPr lang="zh-CN" altLang="en-US"/>
                    </a:p>
                  </a:txBody>
                  <a:tcPr/>
                </a:tc>
                <a:extLst>
                  <a:ext uri="{0D108BD9-81ED-4DB2-BD59-A6C34878D82A}">
                    <a16:rowId xmlns:a16="http://schemas.microsoft.com/office/drawing/2014/main" val="114794978"/>
                  </a:ext>
                </a:extLst>
              </a:tr>
              <a:tr h="333136">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90037" marR="90037" marT="45018" marB="45018">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extLst>
                  <a:ext uri="{0D108BD9-81ED-4DB2-BD59-A6C34878D82A}">
                    <a16:rowId xmlns:a16="http://schemas.microsoft.com/office/drawing/2014/main" val="3474031564"/>
                  </a:ext>
                </a:extLst>
              </a:tr>
              <a:tr h="333136">
                <a:tc gridSpan="12">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Results respect to log of service GDP</a:t>
                      </a:r>
                      <a:endParaRPr lang="en-US" altLang="zh-CN" sz="1800" b="0" i="0" u="none" strike="noStrike" dirty="0">
                        <a:effectLst/>
                        <a:latin typeface="Arial" panose="020B0604020202020204" pitchFamily="34" charset="0"/>
                      </a:endParaRPr>
                    </a:p>
                  </a:txBody>
                  <a:tcPr marL="90037" marR="90037" marT="45018" marB="45018">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5148378"/>
                  </a:ext>
                </a:extLst>
              </a:tr>
              <a:tr h="252478">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HW_IF</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-0.023***</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-0.019***</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-0.019***</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-0.020***</a:t>
                      </a:r>
                      <a:endParaRPr lang="en-US" altLang="zh-CN" sz="1800" b="0" i="0" u="none" strike="noStrike">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dirty="0">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-0.021***</a:t>
                      </a:r>
                      <a:endParaRPr lang="en-US" altLang="zh-CN" sz="1800" b="0" i="0" u="none" strike="noStrike" dirty="0">
                        <a:effectLst/>
                        <a:latin typeface="Arial" panose="020B0604020202020204" pitchFamily="34" charset="0"/>
                      </a:endParaRPr>
                    </a:p>
                  </a:txBody>
                  <a:tcPr marL="46894" marR="46894" marT="937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lnSpc>
                          <a:spcPct val="115000"/>
                        </a:lnSpc>
                        <a:spcAft>
                          <a:spcPts val="800"/>
                        </a:spcAft>
                        <a:buNone/>
                      </a:pPr>
                      <a:r>
                        <a:rPr lang="zh-CN" altLang="en-US" sz="1100" b="0" i="0" u="none" strike="noStrike"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sz="1800" b="0" i="0" u="none" strike="noStrike">
                        <a:effectLst/>
                        <a:latin typeface="Arial" panose="020B0604020202020204" pitchFamily="34" charset="0"/>
                      </a:endParaRPr>
                    </a:p>
                  </a:txBody>
                  <a:tcPr marL="9379" marR="9379" marT="9379"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33775018"/>
                  </a:ext>
                </a:extLst>
              </a:tr>
              <a:tr h="252478">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(0.007)</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l" fontAlgn="ctr">
                        <a:lnSpc>
                          <a:spcPct val="115000"/>
                        </a:lnSpc>
                        <a:spcAft>
                          <a:spcPts val="800"/>
                        </a:spcAft>
                        <a:buNone/>
                      </a:pPr>
                      <a:r>
                        <a:rPr lang="zh-CN" altLang="en-US" sz="1100" b="0" i="0" u="none" strike="noStrike"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sz="1800" b="0" i="0" u="none" strike="noStrike">
                        <a:effectLst/>
                        <a:latin typeface="Arial" panose="020B0604020202020204" pitchFamily="34" charset="0"/>
                      </a:endParaRPr>
                    </a:p>
                  </a:txBody>
                  <a:tcPr marL="9379" marR="9379" marT="9379" marB="0" anchor="ctr">
                    <a:lnL>
                      <a:noFill/>
                    </a:lnL>
                    <a:lnR>
                      <a:noFill/>
                    </a:lnR>
                    <a:lnT>
                      <a:noFill/>
                    </a:lnT>
                    <a:lnB>
                      <a:noFill/>
                    </a:lnB>
                    <a:noFill/>
                  </a:tcPr>
                </a:tc>
                <a:extLst>
                  <a:ext uri="{0D108BD9-81ED-4DB2-BD59-A6C34878D82A}">
                    <a16:rowId xmlns:a16="http://schemas.microsoft.com/office/drawing/2014/main" val="3740842108"/>
                  </a:ext>
                </a:extLst>
              </a:tr>
              <a:tr h="252478">
                <a:tc>
                  <a:txBody>
                    <a:bodyPr/>
                    <a:lstStyle/>
                    <a:p>
                      <a:pPr algn="l"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ln_real_Serv_GDP</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0.028***</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0.029***</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0.030***</a:t>
                      </a:r>
                      <a:endParaRPr lang="en-US" altLang="zh-CN" sz="1800" b="0" i="0" u="none" strike="noStrike">
                        <a:effectLst/>
                        <a:latin typeface="Arial" panose="020B0604020202020204" pitchFamily="34" charset="0"/>
                      </a:endParaRPr>
                    </a:p>
                  </a:txBody>
                  <a:tcPr marL="46894" marR="46894" marT="9379" marB="0">
                    <a:lnL>
                      <a:noFill/>
                    </a:lnL>
                    <a:lnR>
                      <a:noFill/>
                    </a:lnR>
                    <a:lnT>
                      <a:noFill/>
                    </a:lnT>
                    <a:lnB>
                      <a:noFill/>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0.034***</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a:noFill/>
                    </a:lnB>
                    <a:noFill/>
                  </a:tcPr>
                </a:tc>
                <a:tc>
                  <a:txBody>
                    <a:bodyPr/>
                    <a:lstStyle/>
                    <a:p>
                      <a:pPr algn="l" fontAlgn="ctr">
                        <a:lnSpc>
                          <a:spcPct val="115000"/>
                        </a:lnSpc>
                        <a:spcAft>
                          <a:spcPts val="800"/>
                        </a:spcAft>
                        <a:buNone/>
                      </a:pPr>
                      <a:r>
                        <a:rPr lang="zh-CN" altLang="en-US" sz="1100" b="0" i="0" u="none" strike="noStrike" kern="10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sz="1800" b="0" i="0" u="none" strike="noStrike">
                        <a:effectLst/>
                        <a:latin typeface="Arial" panose="020B0604020202020204" pitchFamily="34" charset="0"/>
                      </a:endParaRPr>
                    </a:p>
                  </a:txBody>
                  <a:tcPr marL="9379" marR="9379" marT="9379" marB="0" anchor="ctr">
                    <a:lnL>
                      <a:noFill/>
                    </a:lnL>
                    <a:lnR>
                      <a:noFill/>
                    </a:lnR>
                    <a:lnT>
                      <a:noFill/>
                    </a:lnT>
                    <a:lnB>
                      <a:noFill/>
                    </a:lnB>
                    <a:noFill/>
                  </a:tcPr>
                </a:tc>
                <a:extLst>
                  <a:ext uri="{0D108BD9-81ED-4DB2-BD59-A6C34878D82A}">
                    <a16:rowId xmlns:a16="http://schemas.microsoft.com/office/drawing/2014/main" val="899278042"/>
                  </a:ext>
                </a:extLst>
              </a:tr>
              <a:tr h="252478">
                <a:tc>
                  <a:txBody>
                    <a:bodyPr/>
                    <a:lstStyle/>
                    <a:p>
                      <a:pPr algn="l"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 </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(0.012)</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Aft>
                          <a:spcPts val="800"/>
                        </a:spcAft>
                        <a:buNone/>
                      </a:pPr>
                      <a:r>
                        <a:rPr lang="en-US" sz="1200" b="0" i="0" u="none" strike="noStrike" dirty="0">
                          <a:effectLst/>
                          <a:latin typeface="Times New Roman" panose="02020603050405020304" pitchFamily="18" charset="0"/>
                          <a:ea typeface="等线" panose="02010600030101010101" pitchFamily="2" charset="-122"/>
                          <a:cs typeface="Times New Roman" panose="02020603050405020304" pitchFamily="18" charset="0"/>
                        </a:rPr>
                        <a:t>(0.010)</a:t>
                      </a:r>
                      <a:endParaRPr lang="en-US" altLang="zh-CN" sz="1800" b="0" i="0" u="none" strike="noStrike" dirty="0">
                        <a:effectLst/>
                        <a:latin typeface="Arial" panose="020B0604020202020204" pitchFamily="34" charset="0"/>
                      </a:endParaRPr>
                    </a:p>
                  </a:txBody>
                  <a:tcPr marL="46894" marR="46894" marT="9379"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lnSpc>
                          <a:spcPct val="115000"/>
                        </a:lnSpc>
                        <a:spcAft>
                          <a:spcPts val="800"/>
                        </a:spcAft>
                        <a:buNone/>
                      </a:pPr>
                      <a:r>
                        <a:rPr lang="zh-CN" altLang="en-US" sz="1100" b="0" i="0" u="none" strike="noStrike"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en-US" sz="1800" b="0" i="0" u="none" strike="noStrike" dirty="0">
                        <a:effectLst/>
                        <a:latin typeface="Arial" panose="020B0604020202020204" pitchFamily="34" charset="0"/>
                      </a:endParaRPr>
                    </a:p>
                  </a:txBody>
                  <a:tcPr marL="9379" marR="9379" marT="9379" marB="0" anchor="ctr">
                    <a:lnL>
                      <a:noFill/>
                    </a:lnL>
                    <a:lnR>
                      <a:noFill/>
                    </a:lnR>
                    <a:lnT>
                      <a:noFill/>
                    </a:lnT>
                    <a:lnB>
                      <a:noFill/>
                    </a:lnB>
                    <a:noFill/>
                  </a:tcPr>
                </a:tc>
                <a:extLst>
                  <a:ext uri="{0D108BD9-81ED-4DB2-BD59-A6C34878D82A}">
                    <a16:rowId xmlns:a16="http://schemas.microsoft.com/office/drawing/2014/main" val="23133742"/>
                  </a:ext>
                </a:extLst>
              </a:tr>
            </a:tbl>
          </a:graphicData>
        </a:graphic>
      </p:graphicFrame>
      <p:sp>
        <p:nvSpPr>
          <p:cNvPr id="6" name="Title 8">
            <a:extLst>
              <a:ext uri="{FF2B5EF4-FFF2-40B4-BE49-F238E27FC236}">
                <a16:creationId xmlns:a16="http://schemas.microsoft.com/office/drawing/2014/main" id="{62FA0A61-3901-2DCA-A606-F6548A4A6663}"/>
              </a:ext>
            </a:extLst>
          </p:cNvPr>
          <p:cNvSpPr>
            <a:spLocks noGrp="1"/>
          </p:cNvSpPr>
          <p:nvPr>
            <p:ph type="title"/>
          </p:nvPr>
        </p:nvSpPr>
        <p:spPr>
          <a:xfrm>
            <a:off x="838200" y="184805"/>
            <a:ext cx="10515600" cy="475595"/>
          </a:xfrm>
        </p:spPr>
        <p:txBody>
          <a:bodyPr vert="horz" lIns="91440" tIns="45720" rIns="91440" bIns="45720" rtlCol="0" anchor="ctr">
            <a:normAutofit/>
          </a:bodyPr>
          <a:lstStyle/>
          <a:p>
            <a:r>
              <a:rPr lang="en-US" altLang="zh-CN" sz="2800" kern="1200" dirty="0">
                <a:solidFill>
                  <a:schemeClr val="tx1"/>
                </a:solidFill>
                <a:latin typeface="Arial" panose="020B0604020202020204" pitchFamily="34" charset="0"/>
                <a:cs typeface="Arial" panose="020B0604020202020204" pitchFamily="34" charset="0"/>
              </a:rPr>
              <a:t>Results – </a:t>
            </a:r>
            <a:r>
              <a:rPr lang="en-US" altLang="zh-CN" sz="2000" kern="1200" dirty="0">
                <a:solidFill>
                  <a:schemeClr val="tx1"/>
                </a:solidFill>
                <a:latin typeface="Arial" panose="020B0604020202020204" pitchFamily="34" charset="0"/>
                <a:cs typeface="Arial" panose="020B0604020202020204" pitchFamily="34" charset="0"/>
              </a:rPr>
              <a:t>Temperate and varied climate zone </a:t>
            </a:r>
          </a:p>
        </p:txBody>
      </p:sp>
    </p:spTree>
    <p:extLst>
      <p:ext uri="{BB962C8B-B14F-4D97-AF65-F5344CB8AC3E}">
        <p14:creationId xmlns:p14="http://schemas.microsoft.com/office/powerpoint/2010/main" val="67696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CCB5F-23DD-B009-33AB-6110EED11D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E0A4F-BBAF-FF24-CA2A-21A2A0DE1F3A}"/>
              </a:ext>
            </a:extLst>
          </p:cNvPr>
          <p:cNvSpPr>
            <a:spLocks noGrp="1"/>
          </p:cNvSpPr>
          <p:nvPr>
            <p:ph type="title"/>
          </p:nvPr>
        </p:nvSpPr>
        <p:spPr/>
        <p:txBody>
          <a:bodyPr>
            <a:normAutofit/>
          </a:bodyPr>
          <a:lstStyle/>
          <a:p>
            <a:r>
              <a:rPr lang="en-US" altLang="zh-CN" dirty="0">
                <a:latin typeface="Arial" panose="020B0604020202020204" pitchFamily="34" charset="0"/>
                <a:cs typeface="Arial" panose="020B0604020202020204" pitchFamily="34" charset="0"/>
              </a:rPr>
              <a:t>Conclusions</a:t>
            </a:r>
            <a:endParaRPr lang="en-GB" dirty="0"/>
          </a:p>
        </p:txBody>
      </p:sp>
      <p:pic>
        <p:nvPicPr>
          <p:cNvPr id="8" name="Picture 7">
            <a:extLst>
              <a:ext uri="{FF2B5EF4-FFF2-40B4-BE49-F238E27FC236}">
                <a16:creationId xmlns:a16="http://schemas.microsoft.com/office/drawing/2014/main" id="{A564292F-7D60-EE6E-A24B-ADB56ADB2149}"/>
              </a:ext>
            </a:extLst>
          </p:cNvPr>
          <p:cNvPicPr>
            <a:picLocks noChangeAspect="1"/>
          </p:cNvPicPr>
          <p:nvPr/>
        </p:nvPicPr>
        <p:blipFill rotWithShape="1">
          <a:blip r:embed="rId2"/>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67706089-4A7B-B55F-6E97-CC649AEB4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
        <p:nvSpPr>
          <p:cNvPr id="5" name="Content Placeholder 2">
            <a:extLst>
              <a:ext uri="{FF2B5EF4-FFF2-40B4-BE49-F238E27FC236}">
                <a16:creationId xmlns:a16="http://schemas.microsoft.com/office/drawing/2014/main" id="{C1E9D3B6-DF54-67ED-9C8E-3FA642D20ACE}"/>
              </a:ext>
            </a:extLst>
          </p:cNvPr>
          <p:cNvSpPr>
            <a:spLocks noGrp="1"/>
          </p:cNvSpPr>
          <p:nvPr>
            <p:ph idx="1"/>
          </p:nvPr>
        </p:nvSpPr>
        <p:spPr>
          <a:xfrm>
            <a:off x="838200" y="1487030"/>
            <a:ext cx="9833548" cy="4656317"/>
          </a:xfrm>
        </p:spPr>
        <p:txBody>
          <a:bodyPr>
            <a:normAutofit fontScale="70000" lnSpcReduction="20000"/>
          </a:bodyPr>
          <a:lstStyle/>
          <a:p>
            <a:pPr>
              <a:lnSpc>
                <a:spcPct val="110000"/>
              </a:lnSpc>
            </a:pPr>
            <a:r>
              <a:rPr lang="en-GB" sz="2300" dirty="0">
                <a:latin typeface="Arial" panose="020B0604020202020204" pitchFamily="34" charset="0"/>
                <a:cs typeface="Arial" panose="020B0604020202020204" pitchFamily="34" charset="0"/>
              </a:rPr>
              <a:t>All climate shocks exhibited regressive effects: lower-income groups suffer more</a:t>
            </a:r>
          </a:p>
          <a:p>
            <a:pPr lvl="1"/>
            <a:r>
              <a:rPr lang="en-US" altLang="zh-CN" dirty="0">
                <a:latin typeface="Arial" panose="020B0604020202020204" pitchFamily="34" charset="0"/>
                <a:cs typeface="Arial" panose="020B0604020202020204" pitchFamily="34" charset="0"/>
              </a:rPr>
              <a:t>Heatwaves and </a:t>
            </a:r>
            <a:r>
              <a:rPr lang="en-US" altLang="zh-CN" dirty="0" err="1">
                <a:latin typeface="Arial" panose="020B0604020202020204" pitchFamily="34" charset="0"/>
                <a:cs typeface="Arial" panose="020B0604020202020204" pitchFamily="34" charset="0"/>
              </a:rPr>
              <a:t>Coldwaves</a:t>
            </a:r>
            <a:r>
              <a:rPr lang="en-US" altLang="zh-CN" dirty="0">
                <a:latin typeface="Arial" panose="020B0604020202020204" pitchFamily="34" charset="0"/>
                <a:cs typeface="Arial" panose="020B0604020202020204" pitchFamily="34" charset="0"/>
              </a:rPr>
              <a:t> are consistently associated with rising income inequality, disproportionately affecting lower deciles.</a:t>
            </a:r>
          </a:p>
          <a:p>
            <a:pPr lvl="1"/>
            <a:r>
              <a:rPr lang="en-US" altLang="zh-CN" dirty="0">
                <a:latin typeface="Arial" panose="020B0604020202020204" pitchFamily="34" charset="0"/>
                <a:cs typeface="Arial" panose="020B0604020202020204" pitchFamily="34" charset="0"/>
              </a:rPr>
              <a:t>Icing days show stronger effects on the poorest deciles, likely through disruption of agriculture and mobility.</a:t>
            </a:r>
          </a:p>
          <a:p>
            <a:pPr lvl="1"/>
            <a:r>
              <a:rPr lang="en-US" altLang="zh-CN" dirty="0">
                <a:latin typeface="Arial" panose="020B0604020202020204" pitchFamily="34" charset="0"/>
                <a:cs typeface="Arial" panose="020B0604020202020204" pitchFamily="34" charset="0"/>
              </a:rPr>
              <a:t> Heavy Rainfall (10 mm+) has weak to strong statistically significant negative effects on the income groups.</a:t>
            </a:r>
          </a:p>
          <a:p>
            <a:endParaRPr lang="en-US" altLang="zh-CN" sz="2000" dirty="0">
              <a:latin typeface="Arial" panose="020B0604020202020204" pitchFamily="34" charset="0"/>
              <a:cs typeface="Arial" panose="020B0604020202020204" pitchFamily="34" charset="0"/>
            </a:endParaRPr>
          </a:p>
          <a:p>
            <a:pPr>
              <a:lnSpc>
                <a:spcPct val="110000"/>
              </a:lnSpc>
            </a:pPr>
            <a:r>
              <a:rPr lang="en-US" altLang="zh-CN" sz="2300" dirty="0">
                <a:latin typeface="Arial" panose="020B0604020202020204" pitchFamily="34" charset="0"/>
                <a:cs typeface="Arial" panose="020B0604020202020204" pitchFamily="34" charset="0"/>
              </a:rPr>
              <a:t>Sectoral GDP matters: differences in impacts between sectors</a:t>
            </a:r>
            <a:br>
              <a:rPr lang="en-US" altLang="zh-CN" sz="2300" dirty="0">
                <a:latin typeface="Arial" panose="020B0604020202020204" pitchFamily="34" charset="0"/>
                <a:cs typeface="Arial" panose="020B0604020202020204" pitchFamily="34" charset="0"/>
              </a:rPr>
            </a:br>
            <a:endParaRPr lang="en-US" altLang="zh-CN" sz="2300" dirty="0">
              <a:latin typeface="Arial" panose="020B0604020202020204" pitchFamily="34" charset="0"/>
              <a:cs typeface="Arial" panose="020B0604020202020204" pitchFamily="34" charset="0"/>
            </a:endParaRPr>
          </a:p>
          <a:p>
            <a:pPr>
              <a:lnSpc>
                <a:spcPct val="110000"/>
              </a:lnSpc>
            </a:pPr>
            <a:r>
              <a:rPr lang="en-US" altLang="zh-CN" sz="2300" dirty="0">
                <a:latin typeface="Arial" panose="020B0604020202020204" pitchFamily="34" charset="0"/>
                <a:cs typeface="Arial" panose="020B0604020202020204" pitchFamily="34" charset="0"/>
              </a:rPr>
              <a:t>Interaction terms show that lower-income deciles experience amplified inequality effects from climate events.</a:t>
            </a:r>
          </a:p>
          <a:p>
            <a:pPr>
              <a:lnSpc>
                <a:spcPct val="110000"/>
              </a:lnSpc>
            </a:pPr>
            <a:endParaRPr lang="en-US" altLang="zh-CN" sz="2300" dirty="0">
              <a:latin typeface="Arial" panose="020B0604020202020204" pitchFamily="34" charset="0"/>
              <a:cs typeface="Arial" panose="020B0604020202020204" pitchFamily="34" charset="0"/>
            </a:endParaRPr>
          </a:p>
          <a:p>
            <a:pPr>
              <a:lnSpc>
                <a:spcPct val="110000"/>
              </a:lnSpc>
            </a:pPr>
            <a:r>
              <a:rPr lang="en-US" altLang="zh-CN" sz="2300" dirty="0">
                <a:latin typeface="Arial" panose="020B0604020202020204" pitchFamily="34" charset="0"/>
                <a:cs typeface="Arial" panose="020B0604020202020204" pitchFamily="34" charset="0"/>
              </a:rPr>
              <a:t>The magnitude of inequality effects varies across climate zones.</a:t>
            </a:r>
          </a:p>
          <a:p>
            <a:pPr>
              <a:lnSpc>
                <a:spcPct val="110000"/>
              </a:lnSpc>
            </a:pPr>
            <a:endParaRPr lang="en-US" altLang="zh-CN" sz="2300" dirty="0">
              <a:latin typeface="Arial" panose="020B0604020202020204" pitchFamily="34" charset="0"/>
              <a:cs typeface="Arial" panose="020B0604020202020204" pitchFamily="34" charset="0"/>
            </a:endParaRPr>
          </a:p>
          <a:p>
            <a:pPr>
              <a:lnSpc>
                <a:spcPct val="110000"/>
              </a:lnSpc>
            </a:pPr>
            <a:r>
              <a:rPr lang="en-US" altLang="zh-CN" sz="2300" dirty="0">
                <a:latin typeface="Arial" panose="020B0604020202020204" pitchFamily="34" charset="0"/>
                <a:cs typeface="Arial" panose="020B0604020202020204" pitchFamily="34" charset="0"/>
              </a:rPr>
              <a:t>These results highlight the complexity of climate impacts (and the importance of integrating climate justice into climate policy – at the European and global level).</a:t>
            </a:r>
            <a:br>
              <a:rPr lang="en-US" altLang="zh-CN" sz="2300" dirty="0">
                <a:latin typeface="Arial" panose="020B0604020202020204" pitchFamily="34" charset="0"/>
                <a:cs typeface="Arial" panose="020B0604020202020204" pitchFamily="34" charset="0"/>
              </a:rPr>
            </a:br>
            <a:endParaRPr lang="en-US" altLang="zh-CN" sz="2300" dirty="0">
              <a:latin typeface="Arial" panose="020B0604020202020204" pitchFamily="34" charset="0"/>
              <a:cs typeface="Arial" panose="020B0604020202020204" pitchFamily="34" charset="0"/>
            </a:endParaRPr>
          </a:p>
          <a:p>
            <a:endParaRPr lang="en-GB" altLang="zh-C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72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oup of people standing together&#10;&#10;AI-generated content may be incorrect.">
            <a:extLst>
              <a:ext uri="{FF2B5EF4-FFF2-40B4-BE49-F238E27FC236}">
                <a16:creationId xmlns:a16="http://schemas.microsoft.com/office/drawing/2014/main" id="{052785A6-2061-816B-EA55-98A5DC3418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235" y="782344"/>
            <a:ext cx="9410331" cy="5293312"/>
          </a:xfrm>
        </p:spPr>
      </p:pic>
      <p:pic>
        <p:nvPicPr>
          <p:cNvPr id="3" name="Picture 2">
            <a:extLst>
              <a:ext uri="{FF2B5EF4-FFF2-40B4-BE49-F238E27FC236}">
                <a16:creationId xmlns:a16="http://schemas.microsoft.com/office/drawing/2014/main" id="{74CD87CB-D1C4-315A-ACD6-AAD6104DB7AA}"/>
              </a:ext>
            </a:extLst>
          </p:cNvPr>
          <p:cNvPicPr>
            <a:picLocks noChangeAspect="1"/>
          </p:cNvPicPr>
          <p:nvPr/>
        </p:nvPicPr>
        <p:blipFill rotWithShape="1">
          <a:blip r:embed="rId3"/>
          <a:srcRect l="55790" t="8014" b="38652"/>
          <a:stretch/>
        </p:blipFill>
        <p:spPr>
          <a:xfrm>
            <a:off x="10111450" y="344148"/>
            <a:ext cx="1553557" cy="349048"/>
          </a:xfrm>
          <a:prstGeom prst="rect">
            <a:avLst/>
          </a:prstGeom>
        </p:spPr>
      </p:pic>
      <p:pic>
        <p:nvPicPr>
          <p:cNvPr id="4" name="Picture 3" descr="A black and white logo&#10;&#10;Description automatically generated">
            <a:extLst>
              <a:ext uri="{FF2B5EF4-FFF2-40B4-BE49-F238E27FC236}">
                <a16:creationId xmlns:a16="http://schemas.microsoft.com/office/drawing/2014/main" id="{3EA6A277-B0C7-63B2-CF4A-B846CB153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Tree>
    <p:extLst>
      <p:ext uri="{BB962C8B-B14F-4D97-AF65-F5344CB8AC3E}">
        <p14:creationId xmlns:p14="http://schemas.microsoft.com/office/powerpoint/2010/main" val="372787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F505A-A750-4FE0-7C62-41D25B163ED6}"/>
              </a:ext>
            </a:extLst>
          </p:cNvPr>
          <p:cNvSpPr>
            <a:spLocks noGrp="1"/>
          </p:cNvSpPr>
          <p:nvPr>
            <p:ph type="ctrTitle"/>
          </p:nvPr>
        </p:nvSpPr>
        <p:spPr/>
        <p:txBody>
          <a:bodyPr/>
          <a:lstStyle/>
          <a:p>
            <a:endParaRPr lang="fr-FR"/>
          </a:p>
        </p:txBody>
      </p:sp>
    </p:spTree>
    <p:extLst>
      <p:ext uri="{BB962C8B-B14F-4D97-AF65-F5344CB8AC3E}">
        <p14:creationId xmlns:p14="http://schemas.microsoft.com/office/powerpoint/2010/main" val="403536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7428-C0BF-A278-975A-FA3BEC45CA47}"/>
              </a:ext>
            </a:extLst>
          </p:cNvPr>
          <p:cNvSpPr>
            <a:spLocks noGrp="1"/>
          </p:cNvSpPr>
          <p:nvPr>
            <p:ph type="title"/>
          </p:nvPr>
        </p:nvSpPr>
        <p:spPr/>
        <p:txBody>
          <a:bodyPr/>
          <a:lstStyle/>
          <a:p>
            <a:pPr algn="ctr"/>
            <a:r>
              <a:rPr lang="en-GB" dirty="0"/>
              <a:t>What we do</a:t>
            </a:r>
          </a:p>
        </p:txBody>
      </p:sp>
      <p:sp>
        <p:nvSpPr>
          <p:cNvPr id="18" name="Text Placeholder 17">
            <a:extLst>
              <a:ext uri="{FF2B5EF4-FFF2-40B4-BE49-F238E27FC236}">
                <a16:creationId xmlns:a16="http://schemas.microsoft.com/office/drawing/2014/main" id="{9DB49CC0-B534-63B8-DD95-C67B547A3CA1}"/>
              </a:ext>
            </a:extLst>
          </p:cNvPr>
          <p:cNvSpPr>
            <a:spLocks noGrp="1"/>
          </p:cNvSpPr>
          <p:nvPr>
            <p:ph type="body" sz="half" idx="2"/>
          </p:nvPr>
        </p:nvSpPr>
        <p:spPr>
          <a:xfrm>
            <a:off x="4790098" y="1866871"/>
            <a:ext cx="7043836" cy="4256161"/>
          </a:xfrm>
        </p:spPr>
        <p:txBody>
          <a:bodyPr/>
          <a:lstStyle/>
          <a:p>
            <a:r>
              <a:rPr lang="en-GB" sz="1800" b="1" dirty="0"/>
              <a:t>🌍 What does CROSSEU do?</a:t>
            </a:r>
          </a:p>
          <a:p>
            <a:r>
              <a:rPr lang="en-GB" sz="1800" dirty="0"/>
              <a:t>Quantifies economic losses and distributional impacts (income inequality) from past and future extreme weather events.</a:t>
            </a:r>
          </a:p>
          <a:p>
            <a:r>
              <a:rPr lang="en-GB" sz="1800" dirty="0"/>
              <a:t>Integrates climate science, economics, and social policy.</a:t>
            </a:r>
          </a:p>
          <a:p>
            <a:r>
              <a:rPr lang="en-GB" sz="1800" dirty="0"/>
              <a:t>Provides tools for better risk mitigation and adaptation planning at EU and national levels.</a:t>
            </a:r>
          </a:p>
          <a:p>
            <a:endParaRPr lang="en-GB" sz="1800" dirty="0">
              <a:solidFill>
                <a:srgbClr val="221F1F"/>
              </a:solidFill>
              <a:latin typeface="Times New Roman" panose="02020603050405020304" pitchFamily="18" charset="0"/>
            </a:endParaRPr>
          </a:p>
          <a:p>
            <a:r>
              <a:rPr lang="en-GB" sz="1800" b="1" dirty="0"/>
              <a:t>🔬 Scientific Packages (WPs):</a:t>
            </a:r>
          </a:p>
          <a:p>
            <a:r>
              <a:rPr lang="en-GB" sz="1800" b="1" dirty="0"/>
              <a:t>WP1:</a:t>
            </a:r>
            <a:r>
              <a:rPr lang="en-GB" sz="1800" dirty="0"/>
              <a:t> Macroeconomic modelling (Econometrics/CGE, Global)</a:t>
            </a:r>
          </a:p>
          <a:p>
            <a:r>
              <a:rPr lang="en-GB" sz="1800" b="1" dirty="0"/>
              <a:t>WP2:</a:t>
            </a:r>
            <a:r>
              <a:rPr lang="en-GB" sz="1800" dirty="0"/>
              <a:t> Sectoral and regional analysis (Case studies)</a:t>
            </a:r>
          </a:p>
          <a:p>
            <a:r>
              <a:rPr lang="en-GB" sz="1800" b="1" dirty="0"/>
              <a:t>WP4:</a:t>
            </a:r>
            <a:r>
              <a:rPr lang="en-GB" sz="1800" dirty="0"/>
              <a:t> Governance analysis and policy recommendations</a:t>
            </a:r>
          </a:p>
          <a:p>
            <a:endParaRPr lang="en-GB" sz="1800" dirty="0">
              <a:solidFill>
                <a:srgbClr val="221F1F"/>
              </a:solidFill>
              <a:latin typeface="Times New Roman" panose="02020603050405020304" pitchFamily="18" charset="0"/>
            </a:endParaRPr>
          </a:p>
        </p:txBody>
      </p:sp>
      <p:pic>
        <p:nvPicPr>
          <p:cNvPr id="4" name="Content Placeholder 3">
            <a:extLst>
              <a:ext uri="{FF2B5EF4-FFF2-40B4-BE49-F238E27FC236}">
                <a16:creationId xmlns:a16="http://schemas.microsoft.com/office/drawing/2014/main" id="{C353554E-57AA-585E-F4C2-43C22308D91C}"/>
              </a:ext>
            </a:extLst>
          </p:cNvPr>
          <p:cNvPicPr>
            <a:picLocks noGrp="1" noChangeAspect="1"/>
          </p:cNvPicPr>
          <p:nvPr>
            <p:ph idx="1"/>
          </p:nvPr>
        </p:nvPicPr>
        <p:blipFill>
          <a:blip r:embed="rId2"/>
          <a:stretch>
            <a:fillRect/>
          </a:stretch>
        </p:blipFill>
        <p:spPr>
          <a:xfrm>
            <a:off x="3345768" y="1159490"/>
            <a:ext cx="5500464" cy="565386"/>
          </a:xfrm>
          <a:prstGeom prst="rect">
            <a:avLst/>
          </a:prstGeom>
        </p:spPr>
      </p:pic>
      <p:pic>
        <p:nvPicPr>
          <p:cNvPr id="17" name="Picture 16">
            <a:extLst>
              <a:ext uri="{FF2B5EF4-FFF2-40B4-BE49-F238E27FC236}">
                <a16:creationId xmlns:a16="http://schemas.microsoft.com/office/drawing/2014/main" id="{78F350E0-8F14-947D-7F80-FD4659191EDA}"/>
              </a:ext>
            </a:extLst>
          </p:cNvPr>
          <p:cNvPicPr>
            <a:picLocks noChangeAspect="1"/>
          </p:cNvPicPr>
          <p:nvPr/>
        </p:nvPicPr>
        <p:blipFill>
          <a:blip r:embed="rId3"/>
          <a:stretch>
            <a:fillRect/>
          </a:stretch>
        </p:blipFill>
        <p:spPr>
          <a:xfrm>
            <a:off x="838200" y="1866871"/>
            <a:ext cx="3761029" cy="4130872"/>
          </a:xfrm>
          <a:prstGeom prst="rect">
            <a:avLst/>
          </a:prstGeom>
        </p:spPr>
      </p:pic>
      <p:pic>
        <p:nvPicPr>
          <p:cNvPr id="3" name="Picture 2">
            <a:extLst>
              <a:ext uri="{FF2B5EF4-FFF2-40B4-BE49-F238E27FC236}">
                <a16:creationId xmlns:a16="http://schemas.microsoft.com/office/drawing/2014/main" id="{DB358C28-66B9-8B32-C68C-3A45916F8EAE}"/>
              </a:ext>
            </a:extLst>
          </p:cNvPr>
          <p:cNvPicPr>
            <a:picLocks noChangeAspect="1"/>
          </p:cNvPicPr>
          <p:nvPr/>
        </p:nvPicPr>
        <p:blipFill rotWithShape="1">
          <a:blip r:embed="rId4"/>
          <a:srcRect l="55790" t="8014" b="38652"/>
          <a:stretch/>
        </p:blipFill>
        <p:spPr>
          <a:xfrm>
            <a:off x="10111450" y="344148"/>
            <a:ext cx="1553557" cy="349048"/>
          </a:xfrm>
          <a:prstGeom prst="rect">
            <a:avLst/>
          </a:prstGeom>
        </p:spPr>
      </p:pic>
      <p:pic>
        <p:nvPicPr>
          <p:cNvPr id="5" name="Picture 4" descr="A black and white logo&#10;&#10;Description automatically generated">
            <a:extLst>
              <a:ext uri="{FF2B5EF4-FFF2-40B4-BE49-F238E27FC236}">
                <a16:creationId xmlns:a16="http://schemas.microsoft.com/office/drawing/2014/main" id="{1F2574DE-53AB-E8B1-94A0-DD1F72FC3F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Tree>
    <p:extLst>
      <p:ext uri="{BB962C8B-B14F-4D97-AF65-F5344CB8AC3E}">
        <p14:creationId xmlns:p14="http://schemas.microsoft.com/office/powerpoint/2010/main" val="355928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67D5-234C-9ECE-7812-FFF999801D39}"/>
              </a:ext>
            </a:extLst>
          </p:cNvPr>
          <p:cNvSpPr>
            <a:spLocks noGrp="1"/>
          </p:cNvSpPr>
          <p:nvPr>
            <p:ph type="title"/>
          </p:nvPr>
        </p:nvSpPr>
        <p:spPr/>
        <p:txBody>
          <a:bodyPr/>
          <a:lstStyle/>
          <a:p>
            <a:r>
              <a:rPr lang="en-GB" dirty="0"/>
              <a:t>Our case studies</a:t>
            </a:r>
          </a:p>
        </p:txBody>
      </p:sp>
      <p:sp>
        <p:nvSpPr>
          <p:cNvPr id="3" name="Text Placeholder 2">
            <a:extLst>
              <a:ext uri="{FF2B5EF4-FFF2-40B4-BE49-F238E27FC236}">
                <a16:creationId xmlns:a16="http://schemas.microsoft.com/office/drawing/2014/main" id="{85742639-D5A3-F39F-04F4-573C5FCF676E}"/>
              </a:ext>
            </a:extLst>
          </p:cNvPr>
          <p:cNvSpPr>
            <a:spLocks noGrp="1"/>
          </p:cNvSpPr>
          <p:nvPr>
            <p:ph type="body" sz="half" idx="2"/>
          </p:nvPr>
        </p:nvSpPr>
        <p:spPr>
          <a:xfrm>
            <a:off x="839787" y="1390261"/>
            <a:ext cx="10976391" cy="4850882"/>
          </a:xfrm>
        </p:spPr>
        <p:txBody>
          <a:bodyPr/>
          <a:lstStyle/>
          <a:p>
            <a:r>
              <a:rPr lang="en-GB" b="1" dirty="0"/>
              <a:t>Case Study 1: </a:t>
            </a:r>
            <a:r>
              <a:rPr lang="en-GB" dirty="0"/>
              <a:t>The impact of the unprecedentedly hot decade (2010–2019) on the health sectors in the United Kingdom and Czech Republic. 	</a:t>
            </a:r>
          </a:p>
          <a:p>
            <a:r>
              <a:rPr lang="en-GB" b="1" dirty="0"/>
              <a:t>Case Study 2: </a:t>
            </a:r>
            <a:r>
              <a:rPr lang="en-GB" dirty="0"/>
              <a:t>The impact of the 2018-2022 multi-year drought on agriculture and food security in Central and South-Eastern Europe (SEE). 	</a:t>
            </a:r>
          </a:p>
          <a:p>
            <a:r>
              <a:rPr lang="en-GB" b="1" dirty="0"/>
              <a:t>Case study 3: </a:t>
            </a:r>
            <a:r>
              <a:rPr lang="en-GB" dirty="0"/>
              <a:t>Storm damages in South Western Denmark and Northern Germany. </a:t>
            </a:r>
          </a:p>
          <a:p>
            <a:r>
              <a:rPr lang="en-GB" b="1" dirty="0"/>
              <a:t>Case study 4: </a:t>
            </a:r>
            <a:r>
              <a:rPr lang="en-GB" dirty="0"/>
              <a:t>Valuation of social benefits of floods and flash floods adaptation and mitigation in Northeastern Italy. 	</a:t>
            </a:r>
          </a:p>
          <a:p>
            <a:r>
              <a:rPr lang="en-GB" b="1" dirty="0"/>
              <a:t>Case study 5: </a:t>
            </a:r>
            <a:r>
              <a:rPr lang="en-GB" dirty="0"/>
              <a:t>Snow-related hazard risks in the European Alps and Carpathians under different climate </a:t>
            </a:r>
            <a:r>
              <a:rPr lang="en-GB" dirty="0" err="1"/>
              <a:t>sce-narios</a:t>
            </a:r>
            <a:r>
              <a:rPr lang="en-GB" dirty="0"/>
              <a:t> and impacts on the tourism sector and mountain communities. 	</a:t>
            </a:r>
          </a:p>
          <a:p>
            <a:r>
              <a:rPr lang="en-GB" b="1" dirty="0"/>
              <a:t>Case-study 6: </a:t>
            </a:r>
            <a:r>
              <a:rPr lang="en-GB" dirty="0"/>
              <a:t>Shifting climate seasonality and water availability: risks for socio-ecological systems in the Lower Danube (LD). 	</a:t>
            </a:r>
          </a:p>
          <a:p>
            <a:r>
              <a:rPr lang="en-GB" b="1" dirty="0"/>
              <a:t>Case-study 7: </a:t>
            </a:r>
            <a:r>
              <a:rPr lang="en-GB" dirty="0"/>
              <a:t>Impacts on energy demand and energy security in systems with high shares of renewable energy from heatwaves, drought and storms concurrent climate hazards on energy systems in Europe.</a:t>
            </a:r>
          </a:p>
          <a:p>
            <a:r>
              <a:rPr lang="en-GB" b="1" dirty="0"/>
              <a:t>Case-study 8: </a:t>
            </a:r>
            <a:r>
              <a:rPr lang="en-GB" dirty="0"/>
              <a:t>Transboundary effects on agriculture and labour productivity due to climate impacts in the rest of the world. 	</a:t>
            </a:r>
          </a:p>
          <a:p>
            <a:r>
              <a:rPr lang="en-GB" b="1" dirty="0"/>
              <a:t> </a:t>
            </a:r>
            <a:r>
              <a:rPr lang="en-GB" dirty="0"/>
              <a:t>	</a:t>
            </a:r>
          </a:p>
          <a:p>
            <a:endParaRPr lang="en-GB" dirty="0"/>
          </a:p>
          <a:p>
            <a:endParaRPr lang="en-GB" dirty="0"/>
          </a:p>
          <a:p>
            <a:endParaRPr lang="en-GB" dirty="0"/>
          </a:p>
          <a:p>
            <a:r>
              <a:rPr lang="en-GB" dirty="0"/>
              <a:t>	</a:t>
            </a:r>
          </a:p>
          <a:p>
            <a:endParaRPr lang="en-GB" dirty="0"/>
          </a:p>
          <a:p>
            <a:endParaRPr lang="en-GB" dirty="0"/>
          </a:p>
          <a:p>
            <a:endParaRPr lang="en-GB" dirty="0"/>
          </a:p>
        </p:txBody>
      </p:sp>
    </p:spTree>
    <p:extLst>
      <p:ext uri="{BB962C8B-B14F-4D97-AF65-F5344CB8AC3E}">
        <p14:creationId xmlns:p14="http://schemas.microsoft.com/office/powerpoint/2010/main" val="333492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4700A0-62ED-4881-25F5-424A3CA9DA1C}"/>
              </a:ext>
            </a:extLst>
          </p:cNvPr>
          <p:cNvPicPr>
            <a:picLocks noChangeAspect="1"/>
          </p:cNvPicPr>
          <p:nvPr/>
        </p:nvPicPr>
        <p:blipFill>
          <a:blip r:embed="rId2"/>
          <a:stretch>
            <a:fillRect/>
          </a:stretch>
        </p:blipFill>
        <p:spPr>
          <a:xfrm>
            <a:off x="746603" y="430273"/>
            <a:ext cx="11072536" cy="5713367"/>
          </a:xfrm>
          <a:prstGeom prst="rect">
            <a:avLst/>
          </a:prstGeom>
        </p:spPr>
      </p:pic>
    </p:spTree>
    <p:extLst>
      <p:ext uri="{BB962C8B-B14F-4D97-AF65-F5344CB8AC3E}">
        <p14:creationId xmlns:p14="http://schemas.microsoft.com/office/powerpoint/2010/main" val="72617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8CD97-E202-E2C2-E742-513BF93C8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9539B-6E98-A976-8971-35F70D055EED}"/>
              </a:ext>
            </a:extLst>
          </p:cNvPr>
          <p:cNvSpPr>
            <a:spLocks noGrp="1"/>
          </p:cNvSpPr>
          <p:nvPr>
            <p:ph type="title"/>
          </p:nvPr>
        </p:nvSpPr>
        <p:spPr>
          <a:xfrm>
            <a:off x="1431986" y="1752606"/>
            <a:ext cx="8867954" cy="1822514"/>
          </a:xfrm>
        </p:spPr>
        <p:txBody>
          <a:bodyPr>
            <a:normAutofit fontScale="90000"/>
          </a:bodyPr>
          <a:lstStyle/>
          <a:p>
            <a:pPr algn="ctr"/>
            <a:r>
              <a:rPr lang="en-US" b="1" dirty="0"/>
              <a:t>Climate Change &amp; Society: Focus on Income Inequality </a:t>
            </a:r>
            <a:br>
              <a:rPr lang="en-US" b="1" dirty="0"/>
            </a:br>
            <a:r>
              <a:rPr lang="en-US" b="1" dirty="0"/>
              <a:t>(preliminary findings)</a:t>
            </a:r>
            <a:endParaRPr lang="en-US" dirty="0"/>
          </a:p>
        </p:txBody>
      </p:sp>
      <p:sp>
        <p:nvSpPr>
          <p:cNvPr id="4" name="TextBox 3">
            <a:extLst>
              <a:ext uri="{FF2B5EF4-FFF2-40B4-BE49-F238E27FC236}">
                <a16:creationId xmlns:a16="http://schemas.microsoft.com/office/drawing/2014/main" id="{CD9A1F56-DDE0-D2AE-A1EF-4A933A78A1A5}"/>
              </a:ext>
            </a:extLst>
          </p:cNvPr>
          <p:cNvSpPr txBox="1"/>
          <p:nvPr/>
        </p:nvSpPr>
        <p:spPr>
          <a:xfrm>
            <a:off x="1915065" y="4727275"/>
            <a:ext cx="8798944" cy="369332"/>
          </a:xfrm>
          <a:prstGeom prst="rect">
            <a:avLst/>
          </a:prstGeom>
          <a:noFill/>
        </p:spPr>
        <p:txBody>
          <a:bodyPr wrap="square" rtlCol="0">
            <a:spAutoFit/>
          </a:bodyPr>
          <a:lstStyle/>
          <a:p>
            <a:r>
              <a:rPr lang="en-GB" dirty="0"/>
              <a:t>Drawing on findings from Vasilakos, Zhang, Jenkins, </a:t>
            </a:r>
            <a:r>
              <a:rPr lang="en-GB" dirty="0" err="1"/>
              <a:t>Forstenaeusler</a:t>
            </a:r>
            <a:r>
              <a:rPr lang="en-GB" dirty="0"/>
              <a:t> (2025)</a:t>
            </a:r>
          </a:p>
        </p:txBody>
      </p:sp>
    </p:spTree>
    <p:extLst>
      <p:ext uri="{BB962C8B-B14F-4D97-AF65-F5344CB8AC3E}">
        <p14:creationId xmlns:p14="http://schemas.microsoft.com/office/powerpoint/2010/main" val="248968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92FF6-AE08-F6AC-D205-A52BC20ED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130A0-7A71-E5E7-5A9A-887CBD7809AD}"/>
              </a:ext>
            </a:extLst>
          </p:cNvPr>
          <p:cNvSpPr>
            <a:spLocks noGrp="1"/>
          </p:cNvSpPr>
          <p:nvPr>
            <p:ph type="title"/>
          </p:nvPr>
        </p:nvSpPr>
        <p:spPr/>
        <p:txBody>
          <a:bodyPr>
            <a:normAutofit/>
          </a:bodyPr>
          <a:lstStyle/>
          <a:p>
            <a:r>
              <a:rPr lang="en-GB" dirty="0"/>
              <a:t>Motivation</a:t>
            </a:r>
          </a:p>
        </p:txBody>
      </p:sp>
      <p:sp>
        <p:nvSpPr>
          <p:cNvPr id="3" name="Text Placeholder 2">
            <a:extLst>
              <a:ext uri="{FF2B5EF4-FFF2-40B4-BE49-F238E27FC236}">
                <a16:creationId xmlns:a16="http://schemas.microsoft.com/office/drawing/2014/main" id="{A67D4B6F-71A6-A362-B034-5553C48D3B83}"/>
              </a:ext>
            </a:extLst>
          </p:cNvPr>
          <p:cNvSpPr>
            <a:spLocks noGrp="1"/>
          </p:cNvSpPr>
          <p:nvPr>
            <p:ph type="body" sz="half" idx="2"/>
          </p:nvPr>
        </p:nvSpPr>
        <p:spPr>
          <a:xfrm>
            <a:off x="378239" y="1390261"/>
            <a:ext cx="5601647" cy="4850882"/>
          </a:xfrm>
        </p:spPr>
        <p:txBody>
          <a:bodyPr/>
          <a:lstStyle/>
          <a:p>
            <a:pPr marL="285750" indent="-285750">
              <a:buFont typeface="Arial" panose="020B0604020202020204" pitchFamily="34" charset="0"/>
              <a:buChar char="•"/>
            </a:pPr>
            <a:r>
              <a:rPr lang="en-GB" dirty="0"/>
              <a:t>This research links extreme weather to worsening income inequality</a:t>
            </a:r>
          </a:p>
          <a:p>
            <a:pPr marL="742950" lvl="1" indent="-285750">
              <a:buFont typeface="Arial" panose="020B0604020202020204" pitchFamily="34" charset="0"/>
              <a:buChar char="•"/>
            </a:pPr>
            <a:r>
              <a:rPr lang="en-GB" dirty="0"/>
              <a:t>Findings from Vasilakos et al.</a:t>
            </a:r>
            <a:r>
              <a:rPr lang="en-GB" i="1" dirty="0"/>
              <a:t> (2025)</a:t>
            </a:r>
            <a:r>
              <a:rPr lang="en-GB" dirty="0"/>
              <a:t> use data from 145 countries and show that lower-income populations are consistently hit harder by extreme events.</a:t>
            </a:r>
          </a:p>
          <a:p>
            <a:pPr marL="285750" indent="-285750">
              <a:buFont typeface="Arial" panose="020B0604020202020204" pitchFamily="34" charset="0"/>
              <a:buChar char="•"/>
            </a:pPr>
            <a:r>
              <a:rPr lang="en-GB" dirty="0"/>
              <a:t>When disasters strike, informal workers, low-wage earners, and those in rural or precarious housing suffer the most, amplifying pre-existing inequalities.</a:t>
            </a:r>
          </a:p>
          <a:p>
            <a:pPr marL="285750" indent="-285750">
              <a:buFont typeface="Arial" panose="020B0604020202020204" pitchFamily="34" charset="0"/>
              <a:buChar char="•"/>
            </a:pPr>
            <a:r>
              <a:rPr lang="en-GB" dirty="0"/>
              <a:t>Our results show that a 1 standard deviation increase in the frequency × intensity of extreme weather is associated with a disproportionately negative impact on the bottom 30% of the income distribution.</a:t>
            </a:r>
          </a:p>
          <a:p>
            <a:pPr marL="742950" lvl="1" indent="-285750">
              <a:buFont typeface="Arial" panose="020B0604020202020204" pitchFamily="34" charset="0"/>
              <a:buChar char="•"/>
            </a:pPr>
            <a:r>
              <a:rPr lang="en-GB" dirty="0"/>
              <a:t>Lower-income groups often work in climate-sensitive sectors (e.g. agriculture, construction), lack insurance or savings, and live in areas more exposed to physical risk.</a:t>
            </a:r>
          </a:p>
          <a:p>
            <a:pPr marL="742950" lvl="1" indent="-285750">
              <a:buFont typeface="Arial" panose="020B0604020202020204" pitchFamily="34" charset="0"/>
              <a:buChar char="•"/>
            </a:pPr>
            <a:r>
              <a:rPr lang="en-GB" dirty="0"/>
              <a:t>A feedback loop: As inequality rises, adaptive capacity falls, further entrenching vulnerability. This dynamic fuels social unrest, migration pressures, and long-run productivity losses.</a:t>
            </a:r>
          </a:p>
          <a:p>
            <a:pPr marL="742950" lvl="1"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1052B690-E607-A953-929E-37D9E87FF972}"/>
              </a:ext>
            </a:extLst>
          </p:cNvPr>
          <p:cNvPicPr>
            <a:picLocks noChangeAspect="1"/>
          </p:cNvPicPr>
          <p:nvPr/>
        </p:nvPicPr>
        <p:blipFill>
          <a:blip r:embed="rId2"/>
          <a:stretch>
            <a:fillRect/>
          </a:stretch>
        </p:blipFill>
        <p:spPr>
          <a:xfrm>
            <a:off x="7373975" y="1624860"/>
            <a:ext cx="3979825" cy="4007773"/>
          </a:xfrm>
          <a:prstGeom prst="rect">
            <a:avLst/>
          </a:prstGeom>
        </p:spPr>
      </p:pic>
      <p:pic>
        <p:nvPicPr>
          <p:cNvPr id="7" name="Picture 6">
            <a:extLst>
              <a:ext uri="{FF2B5EF4-FFF2-40B4-BE49-F238E27FC236}">
                <a16:creationId xmlns:a16="http://schemas.microsoft.com/office/drawing/2014/main" id="{BF0ADA54-6EBD-19E7-3C39-9EE72AFE4B71}"/>
              </a:ext>
            </a:extLst>
          </p:cNvPr>
          <p:cNvPicPr>
            <a:picLocks noChangeAspect="1"/>
          </p:cNvPicPr>
          <p:nvPr/>
        </p:nvPicPr>
        <p:blipFill>
          <a:blip r:embed="rId3"/>
          <a:stretch>
            <a:fillRect/>
          </a:stretch>
        </p:blipFill>
        <p:spPr>
          <a:xfrm>
            <a:off x="7101384" y="5708189"/>
            <a:ext cx="4525006" cy="200053"/>
          </a:xfrm>
          <a:prstGeom prst="rect">
            <a:avLst/>
          </a:prstGeom>
        </p:spPr>
      </p:pic>
      <p:pic>
        <p:nvPicPr>
          <p:cNvPr id="8" name="Picture 7">
            <a:extLst>
              <a:ext uri="{FF2B5EF4-FFF2-40B4-BE49-F238E27FC236}">
                <a16:creationId xmlns:a16="http://schemas.microsoft.com/office/drawing/2014/main" id="{FA258A25-557A-8178-8DD7-4844D5BBA924}"/>
              </a:ext>
            </a:extLst>
          </p:cNvPr>
          <p:cNvPicPr>
            <a:picLocks noChangeAspect="1"/>
          </p:cNvPicPr>
          <p:nvPr/>
        </p:nvPicPr>
        <p:blipFill rotWithShape="1">
          <a:blip r:embed="rId4"/>
          <a:srcRect l="55790" t="8014" b="38652"/>
          <a:stretch/>
        </p:blipFill>
        <p:spPr>
          <a:xfrm>
            <a:off x="10111450" y="344148"/>
            <a:ext cx="1553557" cy="349048"/>
          </a:xfrm>
          <a:prstGeom prst="rect">
            <a:avLst/>
          </a:prstGeom>
        </p:spPr>
      </p:pic>
      <p:pic>
        <p:nvPicPr>
          <p:cNvPr id="9" name="Picture 8" descr="A black and white logo&#10;&#10;Description automatically generated">
            <a:extLst>
              <a:ext uri="{FF2B5EF4-FFF2-40B4-BE49-F238E27FC236}">
                <a16:creationId xmlns:a16="http://schemas.microsoft.com/office/drawing/2014/main" id="{9146BB83-43C6-6FE4-5F70-19461DD698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4946" y="298510"/>
            <a:ext cx="1399316" cy="401558"/>
          </a:xfrm>
          <a:prstGeom prst="rect">
            <a:avLst/>
          </a:prstGeom>
        </p:spPr>
      </p:pic>
    </p:spTree>
    <p:extLst>
      <p:ext uri="{BB962C8B-B14F-4D97-AF65-F5344CB8AC3E}">
        <p14:creationId xmlns:p14="http://schemas.microsoft.com/office/powerpoint/2010/main" val="40206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3637-4598-44F0-54AC-01BF00AA57B1}"/>
              </a:ext>
            </a:extLst>
          </p:cNvPr>
          <p:cNvSpPr>
            <a:spLocks noGrp="1"/>
          </p:cNvSpPr>
          <p:nvPr>
            <p:ph type="title"/>
          </p:nvPr>
        </p:nvSpPr>
        <p:spPr>
          <a:xfrm>
            <a:off x="836612" y="374845"/>
            <a:ext cx="10515600" cy="659556"/>
          </a:xfrm>
        </p:spPr>
        <p:txBody>
          <a:bodyPr>
            <a:normAutofit fontScale="90000"/>
          </a:bodyPr>
          <a:lstStyle/>
          <a:p>
            <a:r>
              <a:rPr lang="en-GB" b="0" dirty="0"/>
              <a:t>Annual economic losses caused by weather-and climate-related extreme events (all EU)</a:t>
            </a:r>
            <a:br>
              <a:rPr lang="en-GB" b="0" dirty="0"/>
            </a:br>
            <a:endParaRPr lang="en-GB" dirty="0"/>
          </a:p>
        </p:txBody>
      </p:sp>
      <p:pic>
        <p:nvPicPr>
          <p:cNvPr id="11" name="Content Placeholder 10">
            <a:extLst>
              <a:ext uri="{FF2B5EF4-FFF2-40B4-BE49-F238E27FC236}">
                <a16:creationId xmlns:a16="http://schemas.microsoft.com/office/drawing/2014/main" id="{FD3A5FE5-E1A6-43D7-8713-41C643EFB74D}"/>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2457053" y="1390650"/>
            <a:ext cx="7274719" cy="4849813"/>
          </a:xfrm>
        </p:spPr>
      </p:pic>
      <p:pic>
        <p:nvPicPr>
          <p:cNvPr id="13" name="Picture 12">
            <a:extLst>
              <a:ext uri="{FF2B5EF4-FFF2-40B4-BE49-F238E27FC236}">
                <a16:creationId xmlns:a16="http://schemas.microsoft.com/office/drawing/2014/main" id="{08AC88BA-73E6-6115-8D69-365EE4CA85D9}"/>
              </a:ext>
            </a:extLst>
          </p:cNvPr>
          <p:cNvPicPr>
            <a:picLocks noChangeAspect="1"/>
          </p:cNvPicPr>
          <p:nvPr/>
        </p:nvPicPr>
        <p:blipFill>
          <a:blip r:embed="rId4"/>
          <a:stretch>
            <a:fillRect/>
          </a:stretch>
        </p:blipFill>
        <p:spPr>
          <a:xfrm>
            <a:off x="7930382" y="4437645"/>
            <a:ext cx="1018309" cy="333872"/>
          </a:xfrm>
          <a:prstGeom prst="rect">
            <a:avLst/>
          </a:prstGeom>
        </p:spPr>
      </p:pic>
    </p:spTree>
    <p:extLst>
      <p:ext uri="{BB962C8B-B14F-4D97-AF65-F5344CB8AC3E}">
        <p14:creationId xmlns:p14="http://schemas.microsoft.com/office/powerpoint/2010/main" val="424227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7AB2-B499-4CDB-C018-7DF3FAB02760}"/>
              </a:ext>
            </a:extLst>
          </p:cNvPr>
          <p:cNvSpPr>
            <a:spLocks noGrp="1"/>
          </p:cNvSpPr>
          <p:nvPr>
            <p:ph type="title"/>
          </p:nvPr>
        </p:nvSpPr>
        <p:spPr>
          <a:xfrm>
            <a:off x="802688" y="365968"/>
            <a:ext cx="10969101" cy="659556"/>
          </a:xfrm>
        </p:spPr>
        <p:txBody>
          <a:bodyPr>
            <a:noAutofit/>
          </a:bodyPr>
          <a:lstStyle/>
          <a:p>
            <a:r>
              <a:rPr lang="en-GB" sz="2800" b="0" dirty="0"/>
              <a:t>The climate-income-gender inequality nexus: unequal effects of heat exposure on mental health in the US</a:t>
            </a:r>
            <a:endParaRPr lang="en-GB" sz="2800" dirty="0"/>
          </a:p>
        </p:txBody>
      </p:sp>
      <p:pic>
        <p:nvPicPr>
          <p:cNvPr id="8" name="Picture 7">
            <a:extLst>
              <a:ext uri="{FF2B5EF4-FFF2-40B4-BE49-F238E27FC236}">
                <a16:creationId xmlns:a16="http://schemas.microsoft.com/office/drawing/2014/main" id="{DD9DBE93-ED3D-B174-B5A4-E47C65E8A1D9}"/>
              </a:ext>
            </a:extLst>
          </p:cNvPr>
          <p:cNvPicPr>
            <a:picLocks noChangeAspect="1"/>
          </p:cNvPicPr>
          <p:nvPr/>
        </p:nvPicPr>
        <p:blipFill>
          <a:blip r:embed="rId2"/>
          <a:stretch>
            <a:fillRect/>
          </a:stretch>
        </p:blipFill>
        <p:spPr>
          <a:xfrm>
            <a:off x="2289156" y="1601269"/>
            <a:ext cx="7773485" cy="4963218"/>
          </a:xfrm>
          <a:prstGeom prst="rect">
            <a:avLst/>
          </a:prstGeom>
        </p:spPr>
      </p:pic>
      <p:pic>
        <p:nvPicPr>
          <p:cNvPr id="10" name="Picture 9">
            <a:extLst>
              <a:ext uri="{FF2B5EF4-FFF2-40B4-BE49-F238E27FC236}">
                <a16:creationId xmlns:a16="http://schemas.microsoft.com/office/drawing/2014/main" id="{EC84140D-5C37-276F-D4C7-D9D552B183B6}"/>
              </a:ext>
            </a:extLst>
          </p:cNvPr>
          <p:cNvPicPr>
            <a:picLocks noChangeAspect="1"/>
          </p:cNvPicPr>
          <p:nvPr/>
        </p:nvPicPr>
        <p:blipFill>
          <a:blip r:embed="rId3"/>
          <a:stretch>
            <a:fillRect/>
          </a:stretch>
        </p:blipFill>
        <p:spPr>
          <a:xfrm>
            <a:off x="906077" y="5653715"/>
            <a:ext cx="1081239" cy="838317"/>
          </a:xfrm>
          <a:prstGeom prst="rect">
            <a:avLst/>
          </a:prstGeom>
        </p:spPr>
      </p:pic>
    </p:spTree>
    <p:extLst>
      <p:ext uri="{BB962C8B-B14F-4D97-AF65-F5344CB8AC3E}">
        <p14:creationId xmlns:p14="http://schemas.microsoft.com/office/powerpoint/2010/main" val="3069600496"/>
      </p:ext>
    </p:extLst>
  </p:cSld>
  <p:clrMapOvr>
    <a:masterClrMapping/>
  </p:clrMapOvr>
</p:sld>
</file>

<file path=ppt/theme/theme1.xml><?xml version="1.0" encoding="utf-8"?>
<a:theme xmlns:a="http://schemas.openxmlformats.org/drawingml/2006/main" name="Thème Office">
  <a:themeElements>
    <a:clrScheme name="CROSSEU">
      <a:dk1>
        <a:sysClr val="windowText" lastClr="000000"/>
      </a:dk1>
      <a:lt1>
        <a:sysClr val="window" lastClr="FFFFFF"/>
      </a:lt1>
      <a:dk2>
        <a:srgbClr val="0E2841"/>
      </a:dk2>
      <a:lt2>
        <a:srgbClr val="E8E8E8"/>
      </a:lt2>
      <a:accent1>
        <a:srgbClr val="003397"/>
      </a:accent1>
      <a:accent2>
        <a:srgbClr val="1367C4"/>
      </a:accent2>
      <a:accent3>
        <a:srgbClr val="279AF1"/>
      </a:accent3>
      <a:accent4>
        <a:srgbClr val="8BB867"/>
      </a:accent4>
      <a:accent5>
        <a:srgbClr val="FFCA00"/>
      </a:accent5>
      <a:accent6>
        <a:srgbClr val="279AF1"/>
      </a:accent6>
      <a:hlink>
        <a:srgbClr val="1367C4"/>
      </a:hlink>
      <a:folHlink>
        <a:srgbClr val="BC6EA8"/>
      </a:folHlink>
    </a:clrScheme>
    <a:fontScheme name="Personnalisé 3">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OSS EU PROJECT PPT - Post KOM" id="{6DC9399D-42BB-4371-A698-46EDE8DB5BF2}" vid="{9AEBA4DF-7722-4DC7-BF5D-C943D5E4C919}"/>
    </a:ext>
  </a:extLst>
</a:theme>
</file>

<file path=ppt/theme/theme2.xml><?xml version="1.0" encoding="utf-8"?>
<a:theme xmlns:a="http://schemas.openxmlformats.org/drawingml/2006/main" name="1_Thème Office">
  <a:themeElements>
    <a:clrScheme name="CrossEU">
      <a:dk1>
        <a:sysClr val="windowText" lastClr="000000"/>
      </a:dk1>
      <a:lt1>
        <a:sysClr val="window" lastClr="FFFFFF"/>
      </a:lt1>
      <a:dk2>
        <a:srgbClr val="003397"/>
      </a:dk2>
      <a:lt2>
        <a:srgbClr val="E8E8E8"/>
      </a:lt2>
      <a:accent1>
        <a:srgbClr val="1367C4"/>
      </a:accent1>
      <a:accent2>
        <a:srgbClr val="FFFFFF"/>
      </a:accent2>
      <a:accent3>
        <a:srgbClr val="8BB867"/>
      </a:accent3>
      <a:accent4>
        <a:srgbClr val="0F9ED5"/>
      </a:accent4>
      <a:accent5>
        <a:srgbClr val="FFCA00"/>
      </a:accent5>
      <a:accent6>
        <a:srgbClr val="4EA72E"/>
      </a:accent6>
      <a:hlink>
        <a:srgbClr val="EFBF0F"/>
      </a:hlink>
      <a:folHlink>
        <a:srgbClr val="96607D"/>
      </a:folHlink>
    </a:clrScheme>
    <a:fontScheme name="Personnalisé 3">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WNLOAD ME - CROSS EU PROJECT PPT - V3" id="{0FFB742A-805B-4892-A426-C55E16BF88C7}" vid="{A13025AD-807C-49DD-BB1C-1B5ABA438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75EE2FFFAF2947BEFB6D2A9E2A1DB5" ma:contentTypeVersion="20" ma:contentTypeDescription="Create a new document." ma:contentTypeScope="" ma:versionID="5f1aa1c97e6fe32e53d1bc6fdf3062b7">
  <xsd:schema xmlns:xsd="http://www.w3.org/2001/XMLSchema" xmlns:xs="http://www.w3.org/2001/XMLSchema" xmlns:p="http://schemas.microsoft.com/office/2006/metadata/properties" xmlns:ns2="337e5bc2-2713-4f7c-ac33-667c8c7d6476" xmlns:ns3="5862f945-c35f-40d4-8549-e734715c9364" targetNamespace="http://schemas.microsoft.com/office/2006/metadata/properties" ma:root="true" ma:fieldsID="d164790b6aceafc28e3ae75288cf68b4" ns2:_="" ns3:_="">
    <xsd:import namespace="337e5bc2-2713-4f7c-ac33-667c8c7d6476"/>
    <xsd:import namespace="5862f945-c35f-40d4-8549-e734715c93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content"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e5bc2-2713-4f7c-ac33-667c8c7d64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content" ma:index="24" nillable="true" ma:displayName="content" ma:description="first presentation - Tim Yates" ma:format="Dropdown" ma:internalName="content">
      <xsd:simpleType>
        <xsd:restriction base="dms:Text">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2f945-c35f-40d4-8549-e734715c93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4a0a0e-4355-4652-9088-3e69931c7d7a}" ma:internalName="TaxCatchAll" ma:showField="CatchAllData" ma:web="5862f945-c35f-40d4-8549-e734715c9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862f945-c35f-40d4-8549-e734715c9364" xsi:nil="true"/>
    <lcf76f155ced4ddcb4097134ff3c332f xmlns="337e5bc2-2713-4f7c-ac33-667c8c7d6476">
      <Terms xmlns="http://schemas.microsoft.com/office/infopath/2007/PartnerControls"/>
    </lcf76f155ced4ddcb4097134ff3c332f>
    <content xmlns="337e5bc2-2713-4f7c-ac33-667c8c7d64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2DCEB4-6D2F-4302-8F55-D60D65241D20}"/>
</file>

<file path=customXml/itemProps2.xml><?xml version="1.0" encoding="utf-8"?>
<ds:datastoreItem xmlns:ds="http://schemas.openxmlformats.org/officeDocument/2006/customXml" ds:itemID="{BEE45A20-55A2-4B26-A024-32ABCFF1B750}">
  <ds:schemaRefs>
    <ds:schemaRef ds:uri="http://purl.org/dc/elements/1.1/"/>
    <ds:schemaRef ds:uri="http://schemas.microsoft.com/office/2006/documentManagement/types"/>
    <ds:schemaRef ds:uri="http://schemas.microsoft.com/office/infopath/2007/PartnerControls"/>
    <ds:schemaRef ds:uri="1264905d-5c2c-428f-84ab-b6c5f60f1da8"/>
    <ds:schemaRef ds:uri="http://purl.org/dc/dcmitype/"/>
    <ds:schemaRef ds:uri="http://schemas.openxmlformats.org/package/2006/metadata/core-properties"/>
    <ds:schemaRef ds:uri="http://purl.org/dc/terms/"/>
    <ds:schemaRef ds:uri="9e629b00-1c0c-4720-b456-23aca86391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F5E843A-885D-4B4B-8DE0-FEDE56033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DOWNLOAD ME - PPT Template CROSSEU</Template>
  <TotalTime>1570</TotalTime>
  <Words>5396</Words>
  <Application>Microsoft Office PowerPoint</Application>
  <PresentationFormat>Widescreen</PresentationFormat>
  <Paragraphs>1511</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等线</vt:lpstr>
      <vt:lpstr>Aptos</vt:lpstr>
      <vt:lpstr>Arial</vt:lpstr>
      <vt:lpstr>Cambria Math</vt:lpstr>
      <vt:lpstr>Montserrat ExtraBold</vt:lpstr>
      <vt:lpstr>Montserrat Medium</vt:lpstr>
      <vt:lpstr>Times New Roman</vt:lpstr>
      <vt:lpstr>Thème Office</vt:lpstr>
      <vt:lpstr>1_Thème Office</vt:lpstr>
      <vt:lpstr>Climate Shocks and Income Inequality: Some first results </vt:lpstr>
      <vt:lpstr>What we do</vt:lpstr>
      <vt:lpstr>What we do</vt:lpstr>
      <vt:lpstr>Our case studies</vt:lpstr>
      <vt:lpstr>PowerPoint Presentation</vt:lpstr>
      <vt:lpstr>Climate Change &amp; Society: Focus on Income Inequality  (preliminary findings)</vt:lpstr>
      <vt:lpstr>Motivation</vt:lpstr>
      <vt:lpstr>Annual economic losses caused by weather-and climate-related extreme events (all EU) </vt:lpstr>
      <vt:lpstr>The climate-income-gender inequality nexus: unequal effects of heat exposure on mental health in the US</vt:lpstr>
      <vt:lpstr>Methodology</vt:lpstr>
      <vt:lpstr>Methodology – Climate variables</vt:lpstr>
      <vt:lpstr>Methodology – Economic variables</vt:lpstr>
      <vt:lpstr>Methodology – Economic variables</vt:lpstr>
      <vt:lpstr>Methodology – Economic variables</vt:lpstr>
      <vt:lpstr>PowerPoint Presentation</vt:lpstr>
      <vt:lpstr>PowerPoint Presentation</vt:lpstr>
      <vt:lpstr>PowerPoint Presentation</vt:lpstr>
      <vt:lpstr>PowerPoint Presentation</vt:lpstr>
      <vt:lpstr>Results – Arid, Tropical, Tropical/Temperate climate zone </vt:lpstr>
      <vt:lpstr>Results – Temperate and varied climate zone </vt:lpstr>
      <vt:lpstr>Conclusions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Monthly Meeting</dc:title>
  <dc:creator>Nicholas</dc:creator>
  <cp:lastModifiedBy>Nicholas Vasilakos (Birmingham Business School)</cp:lastModifiedBy>
  <cp:revision>33</cp:revision>
  <cp:lastPrinted>2025-05-06T17:38:41Z</cp:lastPrinted>
  <dcterms:created xsi:type="dcterms:W3CDTF">2024-02-21T11:16:16Z</dcterms:created>
  <dcterms:modified xsi:type="dcterms:W3CDTF">2025-09-05T10:53:47Z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0x010100E075EE2FFFAF2947BEFB6D2A9E2A1DB5</vt:lpwstr>
  </property>
  <property fmtid="{D5CDD505-2E9C-101B-9397-08002B2CF9AE}" pid="3" name="MediaServiceImageTags">
    <vt:lpwstr/>
  </property>
</Properties>
</file>