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296" r:id="rId6"/>
    <p:sldId id="283" r:id="rId7"/>
    <p:sldId id="282" r:id="rId8"/>
    <p:sldId id="298" r:id="rId9"/>
    <p:sldId id="12499" r:id="rId10"/>
    <p:sldId id="1362" r:id="rId11"/>
    <p:sldId id="12494" r:id="rId12"/>
    <p:sldId id="1357" r:id="rId13"/>
    <p:sldId id="12479" r:id="rId14"/>
    <p:sldId id="12493" r:id="rId15"/>
    <p:sldId id="12484" r:id="rId16"/>
    <p:sldId id="1356" r:id="rId17"/>
    <p:sldId id="12495" r:id="rId18"/>
    <p:sldId id="267" r:id="rId19"/>
    <p:sldId id="12496" r:id="rId20"/>
    <p:sldId id="12497" r:id="rId21"/>
    <p:sldId id="292" r:id="rId22"/>
    <p:sldId id="12505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FBB4E1-0ECA-1A08-95FE-A3FABC648DD3}" name="Gaffey, Aysling (DSIT)" initials="AG" userId="S::Aysling.Gaffey@dsit.gov.uk::4234212e-9535-47df-b1d1-8e72a2769a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7FD"/>
    <a:srgbClr val="30CAF9"/>
    <a:srgbClr val="A6A6A6"/>
    <a:srgbClr val="4AB0FA"/>
    <a:srgbClr val="FF19D6"/>
    <a:srgbClr val="FF9606"/>
    <a:srgbClr val="2ACFF9"/>
    <a:srgbClr val="24D5F9"/>
    <a:srgbClr val="C23BFD"/>
    <a:srgbClr val="718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6CE41-091D-CC48-F82E-8191C8E7C88F}" v="4" dt="2025-09-01T15:17:12.115"/>
    <p1510:client id="{6973171C-3E36-1243-ECF4-D754FF8CD504}" v="1" dt="2025-09-01T15:29:01.025"/>
    <p1510:client id="{B171AEA3-CEA2-973D-66E0-0CC570AE9283}" v="2" dt="2025-09-02T11:22:44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0" Type="http://schemas.microsoft.com/office/2018/10/relationships/authors" Target="author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B237-A49F-4EBA-A659-33C2C09A1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F4F0-227B-4776-BB47-36FA29692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B0D22-89C9-4E1B-8D3F-355C942BC2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22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1DC6-BAE6-3BBD-7261-755933192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491D4-16BD-0457-99A7-6F37539AA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A228C-6150-C919-E4B6-80F58EB4D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BF86-DAFA-6C1A-5AA9-8B91AE5AA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F334E-97AD-415B-B894-4751546E6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8AB2C-083E-6433-8273-62D945EAF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C08E9-48CB-9F36-6502-DDB9027BE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EF6F9-C2FF-4BA0-C8D6-2EFF6AAA1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C35F2-2451-B817-EF2A-01BB85886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4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D4C6-12A0-69FA-3074-13FBFB9CD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0ED47-0DF3-2768-A6E6-5B26A496E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736A0-F21E-E78F-BB50-5BB214F13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9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A97F-FCDD-5AC3-7D0D-C8F2B067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91EE2-6C7F-387D-5621-C24B3612D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83214-F86A-F802-8877-01289C15F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0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EE481-EB16-D8B9-FBA0-D8ED274AA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830D6E-9D3E-C1E3-B5D0-897256B20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3539B-34CD-0C6D-AEAB-8D293E98E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7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5B4B3-0E2D-908B-B40E-D1804D556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77158-5A7E-2BEF-C366-002AA4888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78F37-BF18-2560-08DB-AB541F783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5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2277-8ED1-8AAD-FF8C-B6A1C3E5D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F877F-9E9D-3C0F-A088-0FA972FC8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B4A036-AD41-1E15-5520-B118EF24E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5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871C-0BE6-9488-B137-7A5F4D6C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9906D-683B-DAD2-694A-BA99FF503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B6BB9-FA85-2BA9-4206-711361FDF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5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4BA92-4438-9BE8-7AEE-F04B52A8E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A587B-D387-BBFB-5549-F37B4D981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935FB-8838-FD88-8AE3-B89BEA41C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5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DFD13-2238-1EF4-E7F9-F707F6C4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DB9CD-089A-9A90-A372-A776802CC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01EBB-156D-2624-8BFA-A2E3C2E7F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6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0B9B-86A8-96AD-A7FA-F1749BE7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4829C-194A-6A5D-B0C9-22CDB6EC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3E949-4406-AB2B-DE4F-C149A6F1C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9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C03C0-BBCC-FCAF-92D8-5EDEE62B6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8D216-E0D9-1A3F-43F4-B7DA6C38A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1B237-9D7E-B2FF-D588-022D7B83C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3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D9F25-4034-9B28-2BF1-A29A32F4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D1C2A-A6DB-5767-33FB-79BC49CD6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9A4E2-8CAE-2ADA-DC72-EEF922950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4D5DD-6EDA-4391-314A-10D3BF88D76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36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8D909-DDE0-4E54-028F-78163F2246C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6412" y="6642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2.png"/><Relationship Id="rId18" Type="http://schemas.openxmlformats.org/officeDocument/2006/relationships/image" Target="../media/image87.svg"/><Relationship Id="rId3" Type="http://schemas.openxmlformats.org/officeDocument/2006/relationships/image" Target="../media/image13.png"/><Relationship Id="rId21" Type="http://schemas.openxmlformats.org/officeDocument/2006/relationships/image" Target="../media/image90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5.svg"/><Relationship Id="rId20" Type="http://schemas.openxmlformats.org/officeDocument/2006/relationships/image" Target="../media/image8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93.svg"/><Relationship Id="rId5" Type="http://schemas.openxmlformats.org/officeDocument/2006/relationships/image" Target="../media/image3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8.svg"/><Relationship Id="rId19" Type="http://schemas.openxmlformats.org/officeDocument/2006/relationships/image" Target="../media/image8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83.svg"/><Relationship Id="rId22" Type="http://schemas.openxmlformats.org/officeDocument/2006/relationships/image" Target="../media/image9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96.png"/><Relationship Id="rId12" Type="http://schemas.openxmlformats.org/officeDocument/2006/relationships/image" Target="../media/image7.png"/><Relationship Id="rId17" Type="http://schemas.openxmlformats.org/officeDocument/2006/relationships/image" Target="../media/image6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4.svg"/><Relationship Id="rId5" Type="http://schemas.openxmlformats.org/officeDocument/2006/relationships/image" Target="../media/image94.png"/><Relationship Id="rId1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7.png"/><Relationship Id="rId18" Type="http://schemas.openxmlformats.org/officeDocument/2006/relationships/image" Target="../media/image102.svg"/><Relationship Id="rId3" Type="http://schemas.openxmlformats.org/officeDocument/2006/relationships/image" Target="../media/image13.png"/><Relationship Id="rId21" Type="http://schemas.openxmlformats.org/officeDocument/2006/relationships/image" Target="../media/image105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0.svg"/><Relationship Id="rId20" Type="http://schemas.openxmlformats.org/officeDocument/2006/relationships/image" Target="../media/image10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108.svg"/><Relationship Id="rId5" Type="http://schemas.openxmlformats.org/officeDocument/2006/relationships/image" Target="../media/image3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image" Target="../media/image8.svg"/><Relationship Id="rId19" Type="http://schemas.openxmlformats.org/officeDocument/2006/relationships/image" Target="../media/image10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98.svg"/><Relationship Id="rId22" Type="http://schemas.openxmlformats.org/officeDocument/2006/relationships/image" Target="../media/image10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3.png"/><Relationship Id="rId18" Type="http://schemas.openxmlformats.org/officeDocument/2006/relationships/image" Target="../media/image112.svg"/><Relationship Id="rId3" Type="http://schemas.openxmlformats.org/officeDocument/2006/relationships/image" Target="../media/image65.png"/><Relationship Id="rId21" Type="http://schemas.openxmlformats.org/officeDocument/2006/relationships/image" Target="../media/image115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0.png"/><Relationship Id="rId20" Type="http://schemas.openxmlformats.org/officeDocument/2006/relationships/image" Target="../media/image1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09.png"/><Relationship Id="rId10" Type="http://schemas.openxmlformats.org/officeDocument/2006/relationships/image" Target="../media/image8.svg"/><Relationship Id="rId19" Type="http://schemas.openxmlformats.org/officeDocument/2006/relationships/image" Target="../media/image113.png"/><Relationship Id="rId4" Type="http://schemas.openxmlformats.org/officeDocument/2006/relationships/image" Target="../media/image66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7.png"/><Relationship Id="rId18" Type="http://schemas.openxmlformats.org/officeDocument/2006/relationships/image" Target="../media/image122.svg"/><Relationship Id="rId3" Type="http://schemas.openxmlformats.org/officeDocument/2006/relationships/image" Target="../media/image13.png"/><Relationship Id="rId21" Type="http://schemas.openxmlformats.org/officeDocument/2006/relationships/image" Target="../media/image88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0.svg"/><Relationship Id="rId20" Type="http://schemas.openxmlformats.org/officeDocument/2006/relationships/image" Target="../media/image1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126.svg"/><Relationship Id="rId5" Type="http://schemas.openxmlformats.org/officeDocument/2006/relationships/image" Target="../media/image3.png"/><Relationship Id="rId15" Type="http://schemas.openxmlformats.org/officeDocument/2006/relationships/image" Target="../media/image119.png"/><Relationship Id="rId23" Type="http://schemas.openxmlformats.org/officeDocument/2006/relationships/image" Target="../media/image125.png"/><Relationship Id="rId10" Type="http://schemas.openxmlformats.org/officeDocument/2006/relationships/image" Target="../media/image8.svg"/><Relationship Id="rId19" Type="http://schemas.openxmlformats.org/officeDocument/2006/relationships/image" Target="../media/image12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118.svg"/><Relationship Id="rId22" Type="http://schemas.openxmlformats.org/officeDocument/2006/relationships/image" Target="../media/image8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3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image" Target="../media/image132.svg"/><Relationship Id="rId4" Type="http://schemas.openxmlformats.org/officeDocument/2006/relationships/image" Target="../media/image12.png"/><Relationship Id="rId9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svg"/><Relationship Id="rId3" Type="http://schemas.openxmlformats.org/officeDocument/2006/relationships/image" Target="../media/image13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svg"/><Relationship Id="rId5" Type="http://schemas.openxmlformats.org/officeDocument/2006/relationships/image" Target="../media/image133.png"/><Relationship Id="rId10" Type="http://schemas.openxmlformats.org/officeDocument/2006/relationships/image" Target="../media/image41.sv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3" Type="http://schemas.openxmlformats.org/officeDocument/2006/relationships/image" Target="../media/image13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10" Type="http://schemas.openxmlformats.org/officeDocument/2006/relationships/image" Target="../media/image132.svg"/><Relationship Id="rId4" Type="http://schemas.openxmlformats.org/officeDocument/2006/relationships/image" Target="../media/image12.png"/><Relationship Id="rId9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sv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26" Type="http://schemas.openxmlformats.org/officeDocument/2006/relationships/image" Target="../media/image47.svg"/><Relationship Id="rId3" Type="http://schemas.openxmlformats.org/officeDocument/2006/relationships/image" Target="../media/image13.png"/><Relationship Id="rId21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45.sv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10" Type="http://schemas.openxmlformats.org/officeDocument/2006/relationships/image" Target="../media/image8.sv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39.svg"/><Relationship Id="rId22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39.svg"/><Relationship Id="rId3" Type="http://schemas.openxmlformats.org/officeDocument/2006/relationships/image" Target="../media/image13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svg"/><Relationship Id="rId19" Type="http://schemas.openxmlformats.org/officeDocument/2006/relationships/image" Target="../media/image56.png"/><Relationship Id="rId4" Type="http://schemas.openxmlformats.org/officeDocument/2006/relationships/image" Target="../media/image12.pn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63.svg"/><Relationship Id="rId3" Type="http://schemas.openxmlformats.org/officeDocument/2006/relationships/image" Target="../media/image58.png"/><Relationship Id="rId21" Type="http://schemas.openxmlformats.org/officeDocument/2006/relationships/image" Target="../media/image66.sv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.sv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12.png"/><Relationship Id="rId15" Type="http://schemas.openxmlformats.org/officeDocument/2006/relationships/image" Target="../media/image60.png"/><Relationship Id="rId10" Type="http://schemas.openxmlformats.org/officeDocument/2006/relationships/image" Target="../media/image5.png"/><Relationship Id="rId19" Type="http://schemas.openxmlformats.org/officeDocument/2006/relationships/image" Target="../media/image64.emf"/><Relationship Id="rId4" Type="http://schemas.openxmlformats.org/officeDocument/2006/relationships/image" Target="../media/image13.png"/><Relationship Id="rId9" Type="http://schemas.openxmlformats.org/officeDocument/2006/relationships/image" Target="../media/image4.sv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7.png"/><Relationship Id="rId18" Type="http://schemas.openxmlformats.org/officeDocument/2006/relationships/image" Target="../media/image72.svg"/><Relationship Id="rId3" Type="http://schemas.openxmlformats.org/officeDocument/2006/relationships/image" Target="../media/image13.png"/><Relationship Id="rId21" Type="http://schemas.openxmlformats.org/officeDocument/2006/relationships/image" Target="../media/image75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svg"/><Relationship Id="rId20" Type="http://schemas.openxmlformats.org/officeDocument/2006/relationships/image" Target="../media/image7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24" Type="http://schemas.openxmlformats.org/officeDocument/2006/relationships/image" Target="../media/image78.svg"/><Relationship Id="rId5" Type="http://schemas.openxmlformats.org/officeDocument/2006/relationships/image" Target="../media/image7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.svg"/><Relationship Id="rId19" Type="http://schemas.openxmlformats.org/officeDocument/2006/relationships/image" Target="../media/image7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68.svg"/><Relationship Id="rId22" Type="http://schemas.openxmlformats.org/officeDocument/2006/relationships/image" Target="../media/image7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openxmlformats.org/officeDocument/2006/relationships/image" Target="../media/image79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65.png"/><Relationship Id="rId10" Type="http://schemas.openxmlformats.org/officeDocument/2006/relationships/image" Target="../media/image6.svg"/><Relationship Id="rId4" Type="http://schemas.openxmlformats.org/officeDocument/2006/relationships/image" Target="../media/image80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ctangle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4" name="PPT_4.png" descr="PPT_4.png">
            <a:extLst>
              <a:ext uri="{FF2B5EF4-FFF2-40B4-BE49-F238E27FC236}">
                <a16:creationId xmlns:a16="http://schemas.microsoft.com/office/drawing/2014/main" id="{C34B604F-A8D1-3619-F688-484AA36A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DSTI_Black_Digital-01.png" descr="DSTI_Black_Digital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4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AD45BF-3C00-FC5E-2052-C5DBBD19A995}"/>
              </a:ext>
            </a:extLst>
          </p:cNvPr>
          <p:cNvSpPr/>
          <p:nvPr/>
        </p:nvSpPr>
        <p:spPr>
          <a:xfrm>
            <a:off x="418244" y="1961621"/>
            <a:ext cx="7454004" cy="3634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4800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Researcher Data Access Pilot Programme</a:t>
            </a:r>
          </a:p>
          <a:p>
            <a:pPr algn="ctr"/>
            <a:endParaRPr lang="en-GB" sz="2800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September 2025</a:t>
            </a:r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A790C7-90AB-8A0F-3B4B-FC427DC39813}"/>
              </a:ext>
            </a:extLst>
          </p:cNvPr>
          <p:cNvGrpSpPr/>
          <p:nvPr/>
        </p:nvGrpSpPr>
        <p:grpSpPr>
          <a:xfrm>
            <a:off x="418244" y="5724658"/>
            <a:ext cx="2983241" cy="755562"/>
            <a:chOff x="360066" y="5819229"/>
            <a:chExt cx="1884014" cy="4771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774C6B-F36F-26B7-DBD4-E2C6EE52D349}"/>
                </a:ext>
              </a:extLst>
            </p:cNvPr>
            <p:cNvGrpSpPr/>
            <p:nvPr/>
          </p:nvGrpSpPr>
          <p:grpSpPr>
            <a:xfrm>
              <a:off x="360066" y="5819229"/>
              <a:ext cx="469730" cy="469730"/>
              <a:chOff x="9224108" y="327000"/>
              <a:chExt cx="469730" cy="46973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0DB1BBE-D55E-AC2B-CBE3-A558EE906473}"/>
                  </a:ext>
                </a:extLst>
              </p:cNvPr>
              <p:cNvSpPr/>
              <p:nvPr/>
            </p:nvSpPr>
            <p:spPr>
              <a:xfrm>
                <a:off x="9224108" y="327000"/>
                <a:ext cx="469730" cy="469730"/>
              </a:xfrm>
              <a:prstGeom prst="ellipse">
                <a:avLst/>
              </a:prstGeom>
              <a:solidFill>
                <a:srgbClr val="FF980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Graphic 5" descr="Shield Tick outline">
                <a:extLst>
                  <a:ext uri="{FF2B5EF4-FFF2-40B4-BE49-F238E27FC236}">
                    <a16:creationId xmlns:a16="http://schemas.microsoft.com/office/drawing/2014/main" id="{F04F5002-0AE1-7D9D-7F31-4B7BC1538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84954" y="400577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D45E1A-B2F5-69EA-0300-D3B808DC6232}"/>
                </a:ext>
              </a:extLst>
            </p:cNvPr>
            <p:cNvGrpSpPr/>
            <p:nvPr/>
          </p:nvGrpSpPr>
          <p:grpSpPr>
            <a:xfrm>
              <a:off x="831494" y="5826661"/>
              <a:ext cx="469730" cy="469730"/>
              <a:chOff x="9609038" y="334432"/>
              <a:chExt cx="469730" cy="46973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AA249BA-0E82-1927-43E2-DBE03EC00458}"/>
                  </a:ext>
                </a:extLst>
              </p:cNvPr>
              <p:cNvSpPr/>
              <p:nvPr/>
            </p:nvSpPr>
            <p:spPr>
              <a:xfrm>
                <a:off x="9609038" y="334432"/>
                <a:ext cx="469730" cy="469730"/>
              </a:xfrm>
              <a:prstGeom prst="ellipse">
                <a:avLst/>
              </a:prstGeom>
              <a:solidFill>
                <a:srgbClr val="FF7D2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Graphic 8" descr="Cycle with people outline">
                <a:extLst>
                  <a:ext uri="{FF2B5EF4-FFF2-40B4-BE49-F238E27FC236}">
                    <a16:creationId xmlns:a16="http://schemas.microsoft.com/office/drawing/2014/main" id="{7EC6C13A-2FF1-59F7-CEED-9ED302E72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80000" y="410204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8A4A83-896D-F0EB-325F-6C5A637F24C8}"/>
                </a:ext>
              </a:extLst>
            </p:cNvPr>
            <p:cNvGrpSpPr/>
            <p:nvPr/>
          </p:nvGrpSpPr>
          <p:grpSpPr>
            <a:xfrm>
              <a:off x="1302922" y="5826661"/>
              <a:ext cx="469730" cy="469730"/>
              <a:chOff x="10012050" y="334432"/>
              <a:chExt cx="469730" cy="4697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9FF2CE2-182D-DD0F-BF7A-192922232ED0}"/>
                  </a:ext>
                </a:extLst>
              </p:cNvPr>
              <p:cNvSpPr/>
              <p:nvPr/>
            </p:nvSpPr>
            <p:spPr>
              <a:xfrm>
                <a:off x="10012050" y="334432"/>
                <a:ext cx="469730" cy="469730"/>
              </a:xfrm>
              <a:prstGeom prst="ellipse">
                <a:avLst/>
              </a:prstGeom>
              <a:solidFill>
                <a:srgbClr val="FF5C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 descr="Streetlight outline">
                <a:extLst>
                  <a:ext uri="{FF2B5EF4-FFF2-40B4-BE49-F238E27FC236}">
                    <a16:creationId xmlns:a16="http://schemas.microsoft.com/office/drawing/2014/main" id="{598AED42-72FF-A0C7-5C8B-5A77DAFF0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32078" y="468395"/>
                <a:ext cx="248198" cy="25485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44AA50-42D5-7EE5-9C2D-BE67C824FB46}"/>
                </a:ext>
              </a:extLst>
            </p:cNvPr>
            <p:cNvGrpSpPr/>
            <p:nvPr/>
          </p:nvGrpSpPr>
          <p:grpSpPr>
            <a:xfrm>
              <a:off x="1774350" y="5826661"/>
              <a:ext cx="469730" cy="469730"/>
              <a:chOff x="10415062" y="334432"/>
              <a:chExt cx="469730" cy="46973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61A0E55-AA97-783B-1AF2-76EF0C2688E8}"/>
                  </a:ext>
                </a:extLst>
              </p:cNvPr>
              <p:cNvSpPr/>
              <p:nvPr/>
            </p:nvSpPr>
            <p:spPr>
              <a:xfrm>
                <a:off x="10415062" y="334432"/>
                <a:ext cx="469730" cy="469730"/>
              </a:xfrm>
              <a:prstGeom prst="ellipse">
                <a:avLst/>
              </a:prstGeom>
              <a:solidFill>
                <a:srgbClr val="FF20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Graphic 14" descr="Open hand with plant outline">
                <a:extLst>
                  <a:ext uri="{FF2B5EF4-FFF2-40B4-BE49-F238E27FC236}">
                    <a16:creationId xmlns:a16="http://schemas.microsoft.com/office/drawing/2014/main" id="{A489782E-4B84-E7F9-622B-8BAD35398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519415" y="453119"/>
                <a:ext cx="272338" cy="2796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846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24E8-4CDB-0F5F-E7A6-D062E19D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C403CBB-0449-9EEB-4C43-0B8D4384841F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72B2C1CB-78AD-BA52-8ED8-ED3326C2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5CDF8CB7-6918-DCD8-AB3C-74354865F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7E93ADAC-0910-B21D-DFE9-7C3C66DF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2ED64-0EDD-CE52-2834-EFE83CEA8389}"/>
              </a:ext>
            </a:extLst>
          </p:cNvPr>
          <p:cNvGrpSpPr/>
          <p:nvPr/>
        </p:nvGrpSpPr>
        <p:grpSpPr>
          <a:xfrm>
            <a:off x="9945656" y="327000"/>
            <a:ext cx="469730" cy="469730"/>
            <a:chOff x="9224108" y="327000"/>
            <a:chExt cx="469730" cy="4697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13A4C2-3F67-1EC5-8CB9-66DF2B6AF9FA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 descr="Shield Tick outline">
              <a:extLst>
                <a:ext uri="{FF2B5EF4-FFF2-40B4-BE49-F238E27FC236}">
                  <a16:creationId xmlns:a16="http://schemas.microsoft.com/office/drawing/2014/main" id="{754F6A38-E72C-71AA-766E-7A5EB5DB2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B767BC-7995-24B3-8F74-D6D329210F2C}"/>
              </a:ext>
            </a:extLst>
          </p:cNvPr>
          <p:cNvGrpSpPr/>
          <p:nvPr/>
        </p:nvGrpSpPr>
        <p:grpSpPr>
          <a:xfrm>
            <a:off x="10417084" y="334432"/>
            <a:ext cx="469730" cy="469730"/>
            <a:chOff x="9609038" y="334432"/>
            <a:chExt cx="469730" cy="4697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A1703-BBBA-528B-7B84-864B53BC80A1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Cycle with people outline">
              <a:extLst>
                <a:ext uri="{FF2B5EF4-FFF2-40B4-BE49-F238E27FC236}">
                  <a16:creationId xmlns:a16="http://schemas.microsoft.com/office/drawing/2014/main" id="{C09F651B-091F-D481-3501-B548C55CE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CC2D90-4F8C-3BD0-13FF-0F634E6EE528}"/>
              </a:ext>
            </a:extLst>
          </p:cNvPr>
          <p:cNvGrpSpPr/>
          <p:nvPr/>
        </p:nvGrpSpPr>
        <p:grpSpPr>
          <a:xfrm>
            <a:off x="10888512" y="334432"/>
            <a:ext cx="469730" cy="469730"/>
            <a:chOff x="10012050" y="334432"/>
            <a:chExt cx="469730" cy="4697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81702B-84B5-E554-2871-405263EB523C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Streetlight outline">
              <a:extLst>
                <a:ext uri="{FF2B5EF4-FFF2-40B4-BE49-F238E27FC236}">
                  <a16:creationId xmlns:a16="http://schemas.microsoft.com/office/drawing/2014/main" id="{D4D4555D-A685-00E1-D994-846F1DC8B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A16FAA-AA55-F35D-23E2-87EB0EDF1C93}"/>
              </a:ext>
            </a:extLst>
          </p:cNvPr>
          <p:cNvGrpSpPr/>
          <p:nvPr/>
        </p:nvGrpSpPr>
        <p:grpSpPr>
          <a:xfrm>
            <a:off x="11359940" y="334432"/>
            <a:ext cx="469730" cy="469730"/>
            <a:chOff x="10415062" y="334432"/>
            <a:chExt cx="469730" cy="4697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EF0833-A045-3558-AF00-1AB68492EA01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Graphic 21" descr="Open hand with plant outline">
              <a:extLst>
                <a:ext uri="{FF2B5EF4-FFF2-40B4-BE49-F238E27FC236}">
                  <a16:creationId xmlns:a16="http://schemas.microsoft.com/office/drawing/2014/main" id="{7024C385-7300-2A0E-4474-E3E499EDB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sp>
        <p:nvSpPr>
          <p:cNvPr id="23" name="Dolor sit amet, consectetur adipiscing elit sed do eiusmod">
            <a:extLst>
              <a:ext uri="{FF2B5EF4-FFF2-40B4-BE49-F238E27FC236}">
                <a16:creationId xmlns:a16="http://schemas.microsoft.com/office/drawing/2014/main" id="{702BFEDA-C209-F3C5-6218-0228D8A8ED8C}"/>
              </a:ext>
            </a:extLst>
          </p:cNvPr>
          <p:cNvSpPr txBox="1"/>
          <p:nvPr/>
        </p:nvSpPr>
        <p:spPr>
          <a:xfrm>
            <a:off x="1401173" y="319043"/>
            <a:ext cx="908177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/>
                <a:cs typeface="Arial"/>
              </a:rPr>
              <a:t>Safe People Registry: Headlines</a:t>
            </a: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57D38B47-E7B3-18C0-8592-81A204EC166B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F618FC-F445-F816-90BF-FD0726C0BF41}"/>
              </a:ext>
            </a:extLst>
          </p:cNvPr>
          <p:cNvSpPr/>
          <p:nvPr/>
        </p:nvSpPr>
        <p:spPr>
          <a:xfrm>
            <a:off x="770857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solidFill>
                  <a:srgbClr val="FF980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Tools reduce risk…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980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4" name="Graphic 23" descr="Badge 1 with solid fill">
            <a:extLst>
              <a:ext uri="{FF2B5EF4-FFF2-40B4-BE49-F238E27FC236}">
                <a16:creationId xmlns:a16="http://schemas.microsoft.com/office/drawing/2014/main" id="{109C8B7B-0376-54F6-C09C-8DAB002B04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0036" y="1685629"/>
            <a:ext cx="523781" cy="523781"/>
          </a:xfrm>
          <a:prstGeom prst="rect">
            <a:avLst/>
          </a:prstGeom>
        </p:spPr>
      </p:pic>
      <p:pic>
        <p:nvPicPr>
          <p:cNvPr id="25" name="Graphic 24" descr="Badge with solid fill">
            <a:extLst>
              <a:ext uri="{FF2B5EF4-FFF2-40B4-BE49-F238E27FC236}">
                <a16:creationId xmlns:a16="http://schemas.microsoft.com/office/drawing/2014/main" id="{E2DE2023-AB58-2F3D-06E2-F7A113821B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34109" y="1707996"/>
            <a:ext cx="523781" cy="523781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8D38BBA2-C22B-3E97-F143-8544EF6C24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8180" y="1685628"/>
            <a:ext cx="523781" cy="52378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BDE60E0-E41F-5F0D-335B-D061A01415CC}"/>
              </a:ext>
            </a:extLst>
          </p:cNvPr>
          <p:cNvSpPr/>
          <p:nvPr/>
        </p:nvSpPr>
        <p:spPr>
          <a:xfrm>
            <a:off x="4414928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solidFill>
                  <a:srgbClr val="FF980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… but legal complexities / fears make them less effective 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980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C6506F-F995-5BFA-0DD0-274CE4649DE2}"/>
              </a:ext>
            </a:extLst>
          </p:cNvPr>
          <p:cNvSpPr/>
          <p:nvPr/>
        </p:nvSpPr>
        <p:spPr>
          <a:xfrm>
            <a:off x="8058999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solidFill>
                  <a:srgbClr val="FF980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The public have a stake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980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BF03E8-7FC9-C7E7-D7C8-8111E740836E}"/>
              </a:ext>
            </a:extLst>
          </p:cNvPr>
          <p:cNvSpPr/>
          <p:nvPr/>
        </p:nvSpPr>
        <p:spPr>
          <a:xfrm>
            <a:off x="1039661" y="3538354"/>
            <a:ext cx="2758055" cy="2664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Data custodians and users have specific roles in the data sharing process – tools and systems can help them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execute duties responsibly 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(and contribute to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de-risking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the process)</a:t>
            </a: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304EE8-DBE4-36FC-C936-FAABF18853E3}"/>
              </a:ext>
            </a:extLst>
          </p:cNvPr>
          <p:cNvSpPr/>
          <p:nvPr/>
        </p:nvSpPr>
        <p:spPr>
          <a:xfrm>
            <a:off x="4716970" y="3538354"/>
            <a:ext cx="2758055" cy="2664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The origina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l aim (a 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nationally standard way to approve access) fell,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as each individual TRE has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unique legal issues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to navigate. Fears about being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sued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also slowed development of a way to record infringements.</a:t>
            </a: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B994D3-8344-64B1-F136-D9830EB90AEA}"/>
              </a:ext>
            </a:extLst>
          </p:cNvPr>
          <p:cNvSpPr/>
          <p:nvPr/>
        </p:nvSpPr>
        <p:spPr>
          <a:xfrm>
            <a:off x="8418897" y="3538354"/>
            <a:ext cx="2758055" cy="2664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It’s the general public’s data that’s in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TREs.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nformation about this project &amp; product was therefore made accessible to the general reader (use of plain English; + demonstrators &amp; explainer videos).</a:t>
            </a:r>
            <a:endParaRPr kumimoji="0" lang="en-GB" sz="1400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38" name="Graphic 37" descr="Users with solid fill">
            <a:extLst>
              <a:ext uri="{FF2B5EF4-FFF2-40B4-BE49-F238E27FC236}">
                <a16:creationId xmlns:a16="http://schemas.microsoft.com/office/drawing/2014/main" id="{8DA48DE9-A93D-CC89-A64F-FB10409618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38980" y="2877007"/>
            <a:ext cx="717890" cy="717890"/>
          </a:xfrm>
          <a:prstGeom prst="rect">
            <a:avLst/>
          </a:prstGeom>
        </p:spPr>
      </p:pic>
      <p:pic>
        <p:nvPicPr>
          <p:cNvPr id="40" name="Graphic 39" descr="Gavel with solid fill">
            <a:extLst>
              <a:ext uri="{FF2B5EF4-FFF2-40B4-BE49-F238E27FC236}">
                <a16:creationId xmlns:a16="http://schemas.microsoft.com/office/drawing/2014/main" id="{3348EFD3-EECE-ACA8-5D07-C0A27FE11A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37056" y="2954017"/>
            <a:ext cx="620834" cy="620834"/>
          </a:xfrm>
          <a:prstGeom prst="rect">
            <a:avLst/>
          </a:prstGeom>
        </p:spPr>
      </p:pic>
      <p:pic>
        <p:nvPicPr>
          <p:cNvPr id="42" name="Graphic 41" descr="Mining tools with solid fill">
            <a:extLst>
              <a:ext uri="{FF2B5EF4-FFF2-40B4-BE49-F238E27FC236}">
                <a16:creationId xmlns:a16="http://schemas.microsoft.com/office/drawing/2014/main" id="{C8DEF404-A122-8335-9AB9-DC135022C1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23561" y="2912214"/>
            <a:ext cx="590256" cy="590256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9B1C7C-C2B8-E1CC-A31C-CC40A5B2530A}"/>
              </a:ext>
            </a:extLst>
          </p:cNvPr>
          <p:cNvCxnSpPr/>
          <p:nvPr/>
        </p:nvCxnSpPr>
        <p:spPr>
          <a:xfrm flipV="1">
            <a:off x="3583368" y="1913923"/>
            <a:ext cx="1373718" cy="14897"/>
          </a:xfrm>
          <a:prstGeom prst="straightConnector1">
            <a:avLst/>
          </a:prstGeom>
          <a:ln>
            <a:solidFill>
              <a:srgbClr val="FF980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2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A104D-3ACF-931F-32FE-337FC94F6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lor sit amet, consectetur adipiscing elit sed do eiusmod">
            <a:extLst>
              <a:ext uri="{FF2B5EF4-FFF2-40B4-BE49-F238E27FC236}">
                <a16:creationId xmlns:a16="http://schemas.microsoft.com/office/drawing/2014/main" id="{BF9B4204-B79E-5504-421F-04826EAC2C02}"/>
              </a:ext>
            </a:extLst>
          </p:cNvPr>
          <p:cNvSpPr txBox="1"/>
          <p:nvPr/>
        </p:nvSpPr>
        <p:spPr>
          <a:xfrm>
            <a:off x="830403" y="3153414"/>
            <a:ext cx="5089629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FAIR Data Accelerator </a:t>
            </a: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(UCL &amp; SKA Regional Centre)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4492AF-EC0C-E40C-A57A-53A7458C4E45}"/>
              </a:ext>
            </a:extLst>
          </p:cNvPr>
          <p:cNvGrpSpPr/>
          <p:nvPr/>
        </p:nvGrpSpPr>
        <p:grpSpPr>
          <a:xfrm>
            <a:off x="606237" y="1660511"/>
            <a:ext cx="1266393" cy="1266393"/>
            <a:chOff x="900625" y="1867440"/>
            <a:chExt cx="1266393" cy="126639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1BE0C3-088C-708A-2EF9-D1B653A6ACD2}"/>
                </a:ext>
              </a:extLst>
            </p:cNvPr>
            <p:cNvSpPr/>
            <p:nvPr/>
          </p:nvSpPr>
          <p:spPr>
            <a:xfrm>
              <a:off x="900625" y="1867440"/>
              <a:ext cx="1266393" cy="1266393"/>
            </a:xfrm>
            <a:prstGeom prst="ellipse">
              <a:avLst/>
            </a:prstGeom>
            <a:solidFill>
              <a:srgbClr val="FF7D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Cycle with people outline">
              <a:extLst>
                <a:ext uri="{FF2B5EF4-FFF2-40B4-BE49-F238E27FC236}">
                  <a16:creationId xmlns:a16="http://schemas.microsoft.com/office/drawing/2014/main" id="{D4FA59FA-263A-85A5-83D5-9CD1833B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5577" y="1966909"/>
              <a:ext cx="956488" cy="98214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EBB997D-475E-8DF8-4E49-24BDB1C0FDB4}"/>
              </a:ext>
            </a:extLst>
          </p:cNvPr>
          <p:cNvSpPr/>
          <p:nvPr/>
        </p:nvSpPr>
        <p:spPr>
          <a:xfrm>
            <a:off x="9113616" y="1966909"/>
            <a:ext cx="2263146" cy="1234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Social science concepts applied to cultural &amp; social data access barriers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E340E9-47E1-C9A1-C576-7B7E3F60026D}"/>
              </a:ext>
            </a:extLst>
          </p:cNvPr>
          <p:cNvGrpSpPr/>
          <p:nvPr/>
        </p:nvGrpSpPr>
        <p:grpSpPr>
          <a:xfrm>
            <a:off x="4642470" y="1149885"/>
            <a:ext cx="4528796" cy="2997736"/>
            <a:chOff x="4771937" y="1966909"/>
            <a:chExt cx="4998162" cy="3308422"/>
          </a:xfrm>
        </p:grpSpPr>
        <p:pic>
          <p:nvPicPr>
            <p:cNvPr id="13" name="Picture 12" descr="A blue iceberg with a white peak&#10;&#10;Description automatically generated">
              <a:extLst>
                <a:ext uri="{FF2B5EF4-FFF2-40B4-BE49-F238E27FC236}">
                  <a16:creationId xmlns:a16="http://schemas.microsoft.com/office/drawing/2014/main" id="{E77AB54E-D3C7-5CC1-0A77-D3161EE5F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" r="9953"/>
            <a:stretch/>
          </p:blipFill>
          <p:spPr>
            <a:xfrm>
              <a:off x="5383097" y="2457163"/>
              <a:ext cx="3775221" cy="23279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C687FB-3164-EE35-A29E-51B557D894D3}"/>
                </a:ext>
              </a:extLst>
            </p:cNvPr>
            <p:cNvSpPr txBox="1"/>
            <p:nvPr/>
          </p:nvSpPr>
          <p:spPr>
            <a:xfrm>
              <a:off x="4851554" y="2443245"/>
              <a:ext cx="1816758" cy="50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Fear of judgment, loss of control</a:t>
              </a:r>
              <a:endPara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1CD816-85C3-9CC3-CDD9-1247FC44F238}"/>
                </a:ext>
              </a:extLst>
            </p:cNvPr>
            <p:cNvSpPr txBox="1"/>
            <p:nvPr/>
          </p:nvSpPr>
          <p:spPr>
            <a:xfrm>
              <a:off x="7838283" y="2469074"/>
              <a:ext cx="1931816" cy="50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Sharing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deprioritized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D54F6E-CED7-9ABF-AA7C-DA6089C147DD}"/>
                </a:ext>
              </a:extLst>
            </p:cNvPr>
            <p:cNvSpPr txBox="1"/>
            <p:nvPr/>
          </p:nvSpPr>
          <p:spPr>
            <a:xfrm>
              <a:off x="8189099" y="3650558"/>
              <a:ext cx="1258372" cy="50951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Cultural reluctance</a:t>
              </a:r>
              <a:endParaRPr kumimoji="0" lang="en-GB" sz="12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E53EC7-00C9-FCF7-D897-F8CFFF80CA3C}"/>
                </a:ext>
              </a:extLst>
            </p:cNvPr>
            <p:cNvSpPr txBox="1"/>
            <p:nvPr/>
          </p:nvSpPr>
          <p:spPr>
            <a:xfrm>
              <a:off x="5253121" y="3637148"/>
              <a:ext cx="1506481" cy="509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Epistemic uncertainties</a:t>
              </a:r>
              <a:endParaRPr kumimoji="0" lang="en-GB" sz="12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782FB2-867E-4ED1-1369-9D9CF04EB414}"/>
                </a:ext>
              </a:extLst>
            </p:cNvPr>
            <p:cNvSpPr/>
            <p:nvPr/>
          </p:nvSpPr>
          <p:spPr>
            <a:xfrm>
              <a:off x="4771937" y="1966909"/>
              <a:ext cx="4997542" cy="3308422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FA79C80-386A-08E8-3EBA-BE0B3095A9ED}"/>
              </a:ext>
            </a:extLst>
          </p:cNvPr>
          <p:cNvSpPr/>
          <p:nvPr/>
        </p:nvSpPr>
        <p:spPr>
          <a:xfrm>
            <a:off x="9612348" y="5141396"/>
            <a:ext cx="1677787" cy="771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 Learning Programme &amp; learning designs</a:t>
            </a:r>
            <a:endParaRPr kumimoji="0" lang="en-GB" sz="1200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6" name="Picture 2" descr="A diagram of cultured cultures of data sharing&#10;&#10;AI-generated content may be incorrect., Picture">
            <a:extLst>
              <a:ext uri="{FF2B5EF4-FFF2-40B4-BE49-F238E27FC236}">
                <a16:creationId xmlns:a16="http://schemas.microsoft.com/office/drawing/2014/main" id="{DCA3BE42-38F0-5D81-361F-EAEA40AB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28" y="4648029"/>
            <a:ext cx="2436189" cy="131676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34C4F1-D631-B37B-09A3-CB3DBD2ACBB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292" r="1359" b="8299"/>
          <a:stretch/>
        </p:blipFill>
        <p:spPr>
          <a:xfrm>
            <a:off x="8434236" y="3513105"/>
            <a:ext cx="2436189" cy="131676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28" name="Dolor sit amet, consectetur adipiscing elit sed do eiusmod">
            <a:extLst>
              <a:ext uri="{FF2B5EF4-FFF2-40B4-BE49-F238E27FC236}">
                <a16:creationId xmlns:a16="http://schemas.microsoft.com/office/drawing/2014/main" id="{5AC7F9C8-2BF3-776E-28B8-FD330C8E6532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olor sit amet, consectetur adipiscing elit sed do eiusmod">
            <a:extLst>
              <a:ext uri="{FF2B5EF4-FFF2-40B4-BE49-F238E27FC236}">
                <a16:creationId xmlns:a16="http://schemas.microsoft.com/office/drawing/2014/main" id="{D4639252-EA81-3EDD-B220-CBA43C34C8BA}"/>
              </a:ext>
            </a:extLst>
          </p:cNvPr>
          <p:cNvSpPr txBox="1"/>
          <p:nvPr/>
        </p:nvSpPr>
        <p:spPr>
          <a:xfrm>
            <a:off x="1401173" y="319043"/>
            <a:ext cx="618273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FAIR Data Accelerator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B212BA-1A0A-3E21-17AC-EBE00EC00FE8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31" name="Net_Standalone_2.png" descr="Net_Standalone_2.png">
              <a:extLst>
                <a:ext uri="{FF2B5EF4-FFF2-40B4-BE49-F238E27FC236}">
                  <a16:creationId xmlns:a16="http://schemas.microsoft.com/office/drawing/2014/main" id="{BCC4A78B-ECFE-30BA-5CD6-4884E9F6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32" name="Crisps_2.png" descr="Crisps_2.png">
              <a:extLst>
                <a:ext uri="{FF2B5EF4-FFF2-40B4-BE49-F238E27FC236}">
                  <a16:creationId xmlns:a16="http://schemas.microsoft.com/office/drawing/2014/main" id="{154C9F61-156B-5378-CC1A-AA26963D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Crisps_2.png" descr="Crisps_2.png">
              <a:extLst>
                <a:ext uri="{FF2B5EF4-FFF2-40B4-BE49-F238E27FC236}">
                  <a16:creationId xmlns:a16="http://schemas.microsoft.com/office/drawing/2014/main" id="{1E07BE93-9769-D8BA-8A4A-398DE68D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34" name="Rectangle">
            <a:extLst>
              <a:ext uri="{FF2B5EF4-FFF2-40B4-BE49-F238E27FC236}">
                <a16:creationId xmlns:a16="http://schemas.microsoft.com/office/drawing/2014/main" id="{4D6CA9E7-404F-E82E-5F92-DCFEC0934EA9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7C7850-20EA-BB25-0A1B-86548AC98B16}"/>
              </a:ext>
            </a:extLst>
          </p:cNvPr>
          <p:cNvGrpSpPr/>
          <p:nvPr/>
        </p:nvGrpSpPr>
        <p:grpSpPr>
          <a:xfrm>
            <a:off x="9946317" y="327000"/>
            <a:ext cx="469730" cy="469730"/>
            <a:chOff x="9224108" y="327000"/>
            <a:chExt cx="469730" cy="46973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7C4DBB0-3362-7E5A-A785-CB28D16DBB00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Graphic 38" descr="Shield Tick outline">
              <a:extLst>
                <a:ext uri="{FF2B5EF4-FFF2-40B4-BE49-F238E27FC236}">
                  <a16:creationId xmlns:a16="http://schemas.microsoft.com/office/drawing/2014/main" id="{07F2FEAF-19A0-A4A1-727F-E0956EF7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781F0E-6819-D670-66F0-F57957F238E7}"/>
              </a:ext>
            </a:extLst>
          </p:cNvPr>
          <p:cNvGrpSpPr/>
          <p:nvPr/>
        </p:nvGrpSpPr>
        <p:grpSpPr>
          <a:xfrm>
            <a:off x="10417745" y="334432"/>
            <a:ext cx="469730" cy="469730"/>
            <a:chOff x="9609038" y="334432"/>
            <a:chExt cx="469730" cy="46973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FE769C0-B1D8-516A-4974-EA6A8E952C69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Graphic 41" descr="Cycle with people outline">
              <a:extLst>
                <a:ext uri="{FF2B5EF4-FFF2-40B4-BE49-F238E27FC236}">
                  <a16:creationId xmlns:a16="http://schemas.microsoft.com/office/drawing/2014/main" id="{D6491AD0-D90D-00F1-402F-6A072D2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FC3E03-F4E6-0BF2-F526-62CDD85A4BB6}"/>
              </a:ext>
            </a:extLst>
          </p:cNvPr>
          <p:cNvGrpSpPr/>
          <p:nvPr/>
        </p:nvGrpSpPr>
        <p:grpSpPr>
          <a:xfrm>
            <a:off x="10889173" y="334432"/>
            <a:ext cx="469730" cy="469730"/>
            <a:chOff x="10012050" y="334432"/>
            <a:chExt cx="469730" cy="4697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D4EC13-4613-10CE-3F19-FE14173FAA5F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Graphic 46" descr="Streetlight outline">
              <a:extLst>
                <a:ext uri="{FF2B5EF4-FFF2-40B4-BE49-F238E27FC236}">
                  <a16:creationId xmlns:a16="http://schemas.microsoft.com/office/drawing/2014/main" id="{A4A15178-3151-BA49-86F0-16A31B7BE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68C64A-E7FA-4B7B-71A1-2BD3F9D018C9}"/>
              </a:ext>
            </a:extLst>
          </p:cNvPr>
          <p:cNvGrpSpPr/>
          <p:nvPr/>
        </p:nvGrpSpPr>
        <p:grpSpPr>
          <a:xfrm>
            <a:off x="11360601" y="334432"/>
            <a:ext cx="469730" cy="469730"/>
            <a:chOff x="10415062" y="334432"/>
            <a:chExt cx="469730" cy="46973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A133F35-7EBE-410C-034E-DA3916360D9D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Graphic 50" descr="Open hand with plant outline">
              <a:extLst>
                <a:ext uri="{FF2B5EF4-FFF2-40B4-BE49-F238E27FC236}">
                  <a16:creationId xmlns:a16="http://schemas.microsoft.com/office/drawing/2014/main" id="{F4ECBB31-7038-869D-3060-D6720DF04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436F6D-5437-2AE4-0ECE-0A1AD26B5C0D}"/>
              </a:ext>
            </a:extLst>
          </p:cNvPr>
          <p:cNvGrpSpPr/>
          <p:nvPr/>
        </p:nvGrpSpPr>
        <p:grpSpPr>
          <a:xfrm>
            <a:off x="800659" y="5169543"/>
            <a:ext cx="5247692" cy="815664"/>
            <a:chOff x="800659" y="5169543"/>
            <a:chExt cx="5247692" cy="81566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8E761E-A593-612C-759A-A3EBEBC10CFD}"/>
                </a:ext>
              </a:extLst>
            </p:cNvPr>
            <p:cNvSpPr/>
            <p:nvPr/>
          </p:nvSpPr>
          <p:spPr>
            <a:xfrm>
              <a:off x="5489224" y="5236005"/>
              <a:ext cx="559127" cy="682741"/>
            </a:xfrm>
            <a:prstGeom prst="ellipse">
              <a:avLst/>
            </a:prstGeom>
            <a:solidFill>
              <a:srgbClr val="FF7D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5A44A1-E91C-4829-047B-13C3ECB0D993}"/>
                </a:ext>
              </a:extLst>
            </p:cNvPr>
            <p:cNvSpPr/>
            <p:nvPr/>
          </p:nvSpPr>
          <p:spPr>
            <a:xfrm>
              <a:off x="1268693" y="5236005"/>
              <a:ext cx="4500095" cy="682741"/>
            </a:xfrm>
            <a:prstGeom prst="rect">
              <a:avLst/>
            </a:prstGeom>
            <a:solidFill>
              <a:srgbClr val="FF7D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FEBDCD-2E1B-6441-CC58-D125E412222F}"/>
                </a:ext>
              </a:extLst>
            </p:cNvPr>
            <p:cNvSpPr txBox="1"/>
            <p:nvPr/>
          </p:nvSpPr>
          <p:spPr>
            <a:xfrm>
              <a:off x="1669167" y="5254210"/>
              <a:ext cx="42508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5500" hangingPunct="0"/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Objective: </a:t>
              </a:r>
              <a:r>
                <a:rPr lang="en-GB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tackling social and cultural barriers to data sharing &amp; access</a:t>
              </a:r>
              <a:endParaRPr kumimoji="0" lang="en-GB" sz="180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59666C8-7A55-46C7-9A23-DE8928EDC976}"/>
                </a:ext>
              </a:extLst>
            </p:cNvPr>
            <p:cNvGrpSpPr/>
            <p:nvPr/>
          </p:nvGrpSpPr>
          <p:grpSpPr>
            <a:xfrm>
              <a:off x="800659" y="5169543"/>
              <a:ext cx="815664" cy="815664"/>
              <a:chOff x="2617733" y="1437919"/>
              <a:chExt cx="460508" cy="46050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C3295D2-4B3C-5936-07D6-FA70F1949FC5}"/>
                  </a:ext>
                </a:extLst>
              </p:cNvPr>
              <p:cNvSpPr/>
              <p:nvPr/>
            </p:nvSpPr>
            <p:spPr>
              <a:xfrm>
                <a:off x="2617733" y="1437919"/>
                <a:ext cx="460508" cy="460508"/>
              </a:xfrm>
              <a:prstGeom prst="ellipse">
                <a:avLst/>
              </a:prstGeom>
              <a:solidFill>
                <a:srgbClr val="FF7D2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67" name="Graphic 66" descr="Bullseye with solid fill">
                <a:extLst>
                  <a:ext uri="{FF2B5EF4-FFF2-40B4-BE49-F238E27FC236}">
                    <a16:creationId xmlns:a16="http://schemas.microsoft.com/office/drawing/2014/main" id="{1BCE8FFA-33D4-F1C7-C70D-FA27A98A9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678301" y="1498487"/>
                <a:ext cx="339373" cy="339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0399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66DA-4811-5DF9-7CC4-1052E95E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2F9631-B745-FEC2-1CC7-97148A7C7AC5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6AAD75BC-678B-BE6A-5B00-D635CA94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59679283-8376-330E-0AC3-68F8B346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E1581798-A5F1-853F-D096-DA69575E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62DD4834-143C-E2E8-F83C-40A5BB646DD8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lor sit amet, consectetur adipiscing elit sed do eiusmod">
            <a:extLst>
              <a:ext uri="{FF2B5EF4-FFF2-40B4-BE49-F238E27FC236}">
                <a16:creationId xmlns:a16="http://schemas.microsoft.com/office/drawing/2014/main" id="{C22CA899-4BDE-C6DF-71D0-92A500FDE726}"/>
              </a:ext>
            </a:extLst>
          </p:cNvPr>
          <p:cNvSpPr txBox="1"/>
          <p:nvPr/>
        </p:nvSpPr>
        <p:spPr>
          <a:xfrm>
            <a:off x="1401173" y="319043"/>
            <a:ext cx="618273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FAIR Data Accelerator: Headlines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0CCFB4-3989-029A-7B9E-1F9CD7E4AA07}"/>
              </a:ext>
            </a:extLst>
          </p:cNvPr>
          <p:cNvGrpSpPr/>
          <p:nvPr/>
        </p:nvGrpSpPr>
        <p:grpSpPr>
          <a:xfrm>
            <a:off x="9946317" y="327000"/>
            <a:ext cx="469730" cy="469730"/>
            <a:chOff x="9224108" y="327000"/>
            <a:chExt cx="469730" cy="46973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B95A4D-72ED-4851-F22B-856329B6366C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 descr="Shield Tick outline">
              <a:extLst>
                <a:ext uri="{FF2B5EF4-FFF2-40B4-BE49-F238E27FC236}">
                  <a16:creationId xmlns:a16="http://schemas.microsoft.com/office/drawing/2014/main" id="{2541C10A-7311-4CC3-A305-756D5AA6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90EF42-D733-3B05-C976-B0750AEB40E1}"/>
              </a:ext>
            </a:extLst>
          </p:cNvPr>
          <p:cNvGrpSpPr/>
          <p:nvPr/>
        </p:nvGrpSpPr>
        <p:grpSpPr>
          <a:xfrm>
            <a:off x="10417745" y="334432"/>
            <a:ext cx="469730" cy="469730"/>
            <a:chOff x="9609038" y="334432"/>
            <a:chExt cx="469730" cy="46973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DEBDC2D-66E7-7CD0-6443-3D2CF8FE91D5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Graphic 16" descr="Cycle with people outline">
              <a:extLst>
                <a:ext uri="{FF2B5EF4-FFF2-40B4-BE49-F238E27FC236}">
                  <a16:creationId xmlns:a16="http://schemas.microsoft.com/office/drawing/2014/main" id="{64D1A281-84F8-F376-F1DF-E63637A7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692031-656B-4884-AE46-05783F8C8EAF}"/>
              </a:ext>
            </a:extLst>
          </p:cNvPr>
          <p:cNvGrpSpPr/>
          <p:nvPr/>
        </p:nvGrpSpPr>
        <p:grpSpPr>
          <a:xfrm>
            <a:off x="10889173" y="334432"/>
            <a:ext cx="469730" cy="469730"/>
            <a:chOff x="10012050" y="334432"/>
            <a:chExt cx="469730" cy="4697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637A7C-02DE-2ABA-35F1-17677B74D7F9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Graphic 19" descr="Streetlight outline">
              <a:extLst>
                <a:ext uri="{FF2B5EF4-FFF2-40B4-BE49-F238E27FC236}">
                  <a16:creationId xmlns:a16="http://schemas.microsoft.com/office/drawing/2014/main" id="{C21E03FE-D6C7-BF48-523F-3A30B9F39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CCC2AA-321B-2276-A3D6-221D944DCDD1}"/>
              </a:ext>
            </a:extLst>
          </p:cNvPr>
          <p:cNvGrpSpPr/>
          <p:nvPr/>
        </p:nvGrpSpPr>
        <p:grpSpPr>
          <a:xfrm>
            <a:off x="11360601" y="334432"/>
            <a:ext cx="469730" cy="469730"/>
            <a:chOff x="10415062" y="334432"/>
            <a:chExt cx="469730" cy="46973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3FE92-B87D-33B1-6AF8-11E49D44A521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Open hand with plant outline">
              <a:extLst>
                <a:ext uri="{FF2B5EF4-FFF2-40B4-BE49-F238E27FC236}">
                  <a16:creationId xmlns:a16="http://schemas.microsoft.com/office/drawing/2014/main" id="{FBA3C980-4DF2-5368-DFCF-922A71C1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71A7896-61E9-DE3C-03B2-B4D93A677C4A}"/>
              </a:ext>
            </a:extLst>
          </p:cNvPr>
          <p:cNvSpPr/>
          <p:nvPr/>
        </p:nvSpPr>
        <p:spPr>
          <a:xfrm>
            <a:off x="770857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7D2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Data access won’t improve </a:t>
            </a:r>
          </a:p>
          <a:p>
            <a:pPr algn="ctr" defTabSz="825500" hangingPunct="0"/>
            <a:r>
              <a:rPr lang="en-GB" sz="1400" b="1">
                <a:solidFill>
                  <a:srgbClr val="FF7D2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without social change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7D2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9" name="Graphic 28" descr="Badge 1 with solid fill">
            <a:extLst>
              <a:ext uri="{FF2B5EF4-FFF2-40B4-BE49-F238E27FC236}">
                <a16:creationId xmlns:a16="http://schemas.microsoft.com/office/drawing/2014/main" id="{9EDE8368-C968-9271-6989-BEC8CA29FE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0036" y="1685629"/>
            <a:ext cx="523781" cy="523781"/>
          </a:xfrm>
          <a:prstGeom prst="rect">
            <a:avLst/>
          </a:prstGeom>
        </p:spPr>
      </p:pic>
      <p:pic>
        <p:nvPicPr>
          <p:cNvPr id="30" name="Graphic 29" descr="Badge with solid fill">
            <a:extLst>
              <a:ext uri="{FF2B5EF4-FFF2-40B4-BE49-F238E27FC236}">
                <a16:creationId xmlns:a16="http://schemas.microsoft.com/office/drawing/2014/main" id="{7BFF58B7-524F-5898-271E-DD1D43DA2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34109" y="1707996"/>
            <a:ext cx="523781" cy="523781"/>
          </a:xfrm>
          <a:prstGeom prst="rect">
            <a:avLst/>
          </a:prstGeom>
        </p:spPr>
      </p:pic>
      <p:pic>
        <p:nvPicPr>
          <p:cNvPr id="31" name="Graphic 30" descr="Badge 3 with solid fill">
            <a:extLst>
              <a:ext uri="{FF2B5EF4-FFF2-40B4-BE49-F238E27FC236}">
                <a16:creationId xmlns:a16="http://schemas.microsoft.com/office/drawing/2014/main" id="{B982DF41-17E0-A14A-B01C-1116FDC46D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8180" y="1685628"/>
            <a:ext cx="523781" cy="5237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A629761-F543-5D5D-0A88-C4CE8C22192A}"/>
              </a:ext>
            </a:extLst>
          </p:cNvPr>
          <p:cNvSpPr/>
          <p:nvPr/>
        </p:nvSpPr>
        <p:spPr>
          <a:xfrm>
            <a:off x="4414928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7D2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There is no leader grasping this agenda </a:t>
            </a:r>
            <a:r>
              <a:rPr lang="en-GB" sz="1400">
                <a:solidFill>
                  <a:srgbClr val="FF7D2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(but lots could be done)</a:t>
            </a:r>
            <a:endParaRPr kumimoji="0" lang="en-GB" sz="1050" i="0" u="none" strike="noStrike" cap="none" spc="0" normalizeH="0" baseline="0">
              <a:ln>
                <a:noFill/>
              </a:ln>
              <a:solidFill>
                <a:srgbClr val="FF7D2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026ED-F6C3-5C83-978E-AD33EB08E403}"/>
              </a:ext>
            </a:extLst>
          </p:cNvPr>
          <p:cNvSpPr/>
          <p:nvPr/>
        </p:nvSpPr>
        <p:spPr>
          <a:xfrm>
            <a:off x="8058999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7D2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The problem will evolve </a:t>
            </a:r>
          </a:p>
          <a:p>
            <a:pPr algn="ctr" defTabSz="825500" hangingPunct="0"/>
            <a:r>
              <a:rPr lang="en-GB" sz="1400">
                <a:solidFill>
                  <a:srgbClr val="FF7D2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(so sustained support is vital)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01847D-3653-01B0-7472-FA0078D8CD94}"/>
              </a:ext>
            </a:extLst>
          </p:cNvPr>
          <p:cNvSpPr/>
          <p:nvPr/>
        </p:nvSpPr>
        <p:spPr>
          <a:xfrm>
            <a:off x="951199" y="3538355"/>
            <a:ext cx="2757600" cy="2551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Cultural norms 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(enforced by disengaged leadership, lack of incentive) and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fears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(of judgement for data quality or losing control of ‘my’ asset) must both be tackled to enable optimal data access</a:t>
            </a: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CE0C79-FD5F-F562-7F70-2F697FEED429}"/>
              </a:ext>
            </a:extLst>
          </p:cNvPr>
          <p:cNvSpPr/>
          <p:nvPr/>
        </p:nvSpPr>
        <p:spPr>
          <a:xfrm>
            <a:off x="4717198" y="3538355"/>
            <a:ext cx="2757600" cy="2551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 central actor could fix this through (</a:t>
            </a:r>
            <a:r>
              <a:rPr kumimoji="0" lang="en-GB" sz="1400" i="0" u="none" strike="noStrike" cap="none" spc="0" normalizeH="0" baseline="0" err="1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)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quick wins 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(guidance, repositories, tagging methods) &amp; (ii)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substantial actions 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(forums; funding of communities, training, challenges, frameworks) –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unclear who</a:t>
            </a: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EB86DE-AAF0-3AE5-5452-2405CDC8688A}"/>
              </a:ext>
            </a:extLst>
          </p:cNvPr>
          <p:cNvSpPr/>
          <p:nvPr/>
        </p:nvSpPr>
        <p:spPr>
          <a:xfrm>
            <a:off x="8429678" y="3538355"/>
            <a:ext cx="2757600" cy="2551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Possibilities for data will keep evolving  –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creating cultures has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to be resourced so it can </a:t>
            </a:r>
            <a:r>
              <a:rPr kumimoji="0" lang="en-GB" sz="1400" i="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be done on an </a:t>
            </a:r>
            <a:r>
              <a:rPr kumimoji="0" lang="en-GB" sz="1400" b="1" i="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ongoing basis </a:t>
            </a:r>
            <a:r>
              <a:rPr kumimoji="0" lang="en-GB" sz="1400" i="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to respond to that (</a:t>
            </a:r>
            <a:r>
              <a:rPr kumimoji="0" lang="en-GB" sz="1400" i="1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and</a:t>
            </a:r>
            <a:r>
              <a:rPr kumimoji="0" lang="en-GB" sz="1400" i="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help </a:t>
            </a:r>
            <a:r>
              <a:rPr kumimoji="0" lang="en-GB" sz="1400" b="1" i="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new communities </a:t>
            </a:r>
            <a:r>
              <a:rPr kumimoji="0" lang="en-GB" sz="1400" i="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start in the ‘right way’)</a:t>
            </a:r>
            <a:endParaRPr kumimoji="0" lang="en-GB" sz="1400" i="1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52" name="Graphic 51" descr="Connections with solid fill">
            <a:extLst>
              <a:ext uri="{FF2B5EF4-FFF2-40B4-BE49-F238E27FC236}">
                <a16:creationId xmlns:a16="http://schemas.microsoft.com/office/drawing/2014/main" id="{FB20952D-30D5-D3D3-F34D-E5EAB21344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11403" y="2943160"/>
            <a:ext cx="681046" cy="681046"/>
          </a:xfrm>
          <a:prstGeom prst="rect">
            <a:avLst/>
          </a:prstGeom>
        </p:spPr>
      </p:pic>
      <p:pic>
        <p:nvPicPr>
          <p:cNvPr id="54" name="Graphic 53" descr="Crown with solid fill">
            <a:extLst>
              <a:ext uri="{FF2B5EF4-FFF2-40B4-BE49-F238E27FC236}">
                <a16:creationId xmlns:a16="http://schemas.microsoft.com/office/drawing/2014/main" id="{7E2970F6-C206-6AC4-6C55-E6309BA7025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55475" y="2846027"/>
            <a:ext cx="681046" cy="681046"/>
          </a:xfrm>
          <a:prstGeom prst="rect">
            <a:avLst/>
          </a:prstGeom>
        </p:spPr>
      </p:pic>
      <p:pic>
        <p:nvPicPr>
          <p:cNvPr id="56" name="Graphic 55" descr="Share with solid fill">
            <a:extLst>
              <a:ext uri="{FF2B5EF4-FFF2-40B4-BE49-F238E27FC236}">
                <a16:creationId xmlns:a16="http://schemas.microsoft.com/office/drawing/2014/main" id="{6B71CD73-16E2-1314-0B31-54CC0880BA7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528172" y="2977743"/>
            <a:ext cx="560612" cy="5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5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BEC83-9D85-10D1-88BE-659665D5B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3099D7AD-B22D-CA91-0C80-1E1B4A2FADF8}"/>
              </a:ext>
            </a:extLst>
          </p:cNvPr>
          <p:cNvGrpSpPr/>
          <p:nvPr/>
        </p:nvGrpSpPr>
        <p:grpSpPr>
          <a:xfrm>
            <a:off x="800659" y="5169543"/>
            <a:ext cx="7062810" cy="815664"/>
            <a:chOff x="800659" y="5169543"/>
            <a:chExt cx="7062810" cy="815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9C05AC-E127-6CF2-D1F2-297C7A79C861}"/>
                </a:ext>
              </a:extLst>
            </p:cNvPr>
            <p:cNvSpPr/>
            <p:nvPr/>
          </p:nvSpPr>
          <p:spPr>
            <a:xfrm>
              <a:off x="7304342" y="5236005"/>
              <a:ext cx="559127" cy="682741"/>
            </a:xfrm>
            <a:prstGeom prst="ellipse">
              <a:avLst/>
            </a:prstGeom>
            <a:solidFill>
              <a:srgbClr val="FF20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1B90442-967D-5702-9D2E-688DA677325A}"/>
                </a:ext>
              </a:extLst>
            </p:cNvPr>
            <p:cNvSpPr/>
            <p:nvPr/>
          </p:nvSpPr>
          <p:spPr>
            <a:xfrm>
              <a:off x="1268693" y="5236005"/>
              <a:ext cx="6315213" cy="682741"/>
            </a:xfrm>
            <a:prstGeom prst="rect">
              <a:avLst/>
            </a:prstGeom>
            <a:solidFill>
              <a:srgbClr val="FF20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632C39-1FB1-2ED5-6002-2B44ECC80B29}"/>
                </a:ext>
              </a:extLst>
            </p:cNvPr>
            <p:cNvSpPr txBox="1"/>
            <p:nvPr/>
          </p:nvSpPr>
          <p:spPr>
            <a:xfrm>
              <a:off x="1669167" y="5254210"/>
              <a:ext cx="59147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5500" hangingPunct="0"/>
              <a:r>
                <a:rPr lang="en-GB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Objective: </a:t>
              </a:r>
              <a:r>
                <a:rPr lang="en-GB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how data is used across the EDS: the UK’s largest collection of environmental science data</a:t>
              </a:r>
              <a:endParaRPr kumimoji="0" lang="en-GB" sz="18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C7ABF4-B83E-A208-803C-864C63FBFB6B}"/>
                </a:ext>
              </a:extLst>
            </p:cNvPr>
            <p:cNvGrpSpPr/>
            <p:nvPr/>
          </p:nvGrpSpPr>
          <p:grpSpPr>
            <a:xfrm>
              <a:off x="800659" y="5169543"/>
              <a:ext cx="815664" cy="815664"/>
              <a:chOff x="2617733" y="1437919"/>
              <a:chExt cx="460508" cy="460508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1134BC3-EF3B-BC0E-E5C2-22E5415A4BD7}"/>
                  </a:ext>
                </a:extLst>
              </p:cNvPr>
              <p:cNvSpPr/>
              <p:nvPr/>
            </p:nvSpPr>
            <p:spPr>
              <a:xfrm>
                <a:off x="2617733" y="1437919"/>
                <a:ext cx="460508" cy="460508"/>
              </a:xfrm>
              <a:prstGeom prst="ellipse">
                <a:avLst/>
              </a:prstGeom>
              <a:solidFill>
                <a:srgbClr val="FF20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57" name="Graphic 56" descr="Bullseye with solid fill">
                <a:extLst>
                  <a:ext uri="{FF2B5EF4-FFF2-40B4-BE49-F238E27FC236}">
                    <a16:creationId xmlns:a16="http://schemas.microsoft.com/office/drawing/2014/main" id="{71E876E7-3A50-DAE3-E902-913C94DB8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78301" y="1498487"/>
                <a:ext cx="339373" cy="339373"/>
              </a:xfrm>
              <a:prstGeom prst="rect">
                <a:avLst/>
              </a:prstGeom>
            </p:spPr>
          </p:pic>
        </p:grpSp>
      </p:grpSp>
      <p:sp>
        <p:nvSpPr>
          <p:cNvPr id="66" name="Dolor sit amet, consectetur adipiscing elit sed do eiusmod">
            <a:extLst>
              <a:ext uri="{FF2B5EF4-FFF2-40B4-BE49-F238E27FC236}">
                <a16:creationId xmlns:a16="http://schemas.microsoft.com/office/drawing/2014/main" id="{3ECDBEB2-BDB7-E2DB-4AB7-472C2D6A75E1}"/>
              </a:ext>
            </a:extLst>
          </p:cNvPr>
          <p:cNvSpPr txBox="1">
            <a:spLocks/>
          </p:cNvSpPr>
          <p:nvPr/>
        </p:nvSpPr>
        <p:spPr>
          <a:xfrm>
            <a:off x="830404" y="3128994"/>
            <a:ext cx="533472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no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BOOST Environmental Data Service</a:t>
            </a: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(Natural Environment Research Council)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Dolor sit amet, consectetur adipiscing elit sed do eiusmod">
            <a:extLst>
              <a:ext uri="{FF2B5EF4-FFF2-40B4-BE49-F238E27FC236}">
                <a16:creationId xmlns:a16="http://schemas.microsoft.com/office/drawing/2014/main" id="{46C2308C-0714-436E-30FE-5FBC6093CDB7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lor sit amet, consectetur adipiscing elit sed do eiusmod">
            <a:extLst>
              <a:ext uri="{FF2B5EF4-FFF2-40B4-BE49-F238E27FC236}">
                <a16:creationId xmlns:a16="http://schemas.microsoft.com/office/drawing/2014/main" id="{659105E6-FDFB-DFDB-BB7B-3EE38DA8C203}"/>
              </a:ext>
            </a:extLst>
          </p:cNvPr>
          <p:cNvSpPr txBox="1"/>
          <p:nvPr/>
        </p:nvSpPr>
        <p:spPr>
          <a:xfrm>
            <a:off x="1401173" y="319043"/>
            <a:ext cx="618273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BOOST-EDS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0EF9D626-4F7E-C7EF-9B15-2E2EE6059A46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CAA597-A49A-64C3-5F21-488B3B66B8B3}"/>
              </a:ext>
            </a:extLst>
          </p:cNvPr>
          <p:cNvGrpSpPr/>
          <p:nvPr/>
        </p:nvGrpSpPr>
        <p:grpSpPr>
          <a:xfrm>
            <a:off x="9946317" y="327000"/>
            <a:ext cx="469730" cy="469730"/>
            <a:chOff x="9224108" y="327000"/>
            <a:chExt cx="469730" cy="4697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9B5D581-10F0-C992-A060-94CED264458D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Shield Tick outline">
              <a:extLst>
                <a:ext uri="{FF2B5EF4-FFF2-40B4-BE49-F238E27FC236}">
                  <a16:creationId xmlns:a16="http://schemas.microsoft.com/office/drawing/2014/main" id="{622C8CDE-8E2E-079A-A00D-936207CE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39D925-2B47-FC11-0C0D-D1410992597B}"/>
              </a:ext>
            </a:extLst>
          </p:cNvPr>
          <p:cNvGrpSpPr/>
          <p:nvPr/>
        </p:nvGrpSpPr>
        <p:grpSpPr>
          <a:xfrm>
            <a:off x="10417745" y="334432"/>
            <a:ext cx="469730" cy="469730"/>
            <a:chOff x="9609038" y="334432"/>
            <a:chExt cx="469730" cy="4697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C15950-F8FD-88C7-2D6F-B2E8F504AF2C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Cycle with people outline">
              <a:extLst>
                <a:ext uri="{FF2B5EF4-FFF2-40B4-BE49-F238E27FC236}">
                  <a16:creationId xmlns:a16="http://schemas.microsoft.com/office/drawing/2014/main" id="{9D8CAC76-160E-A6B0-CBF8-B52C79F50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18496-4F99-951B-B9CC-F6AAA6876135}"/>
              </a:ext>
            </a:extLst>
          </p:cNvPr>
          <p:cNvGrpSpPr/>
          <p:nvPr/>
        </p:nvGrpSpPr>
        <p:grpSpPr>
          <a:xfrm>
            <a:off x="10889173" y="334432"/>
            <a:ext cx="469730" cy="469730"/>
            <a:chOff x="10012050" y="334432"/>
            <a:chExt cx="469730" cy="4697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964E52-29C9-B5A2-1EF4-D379B5FC469E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Graphic 21" descr="Streetlight outline">
              <a:extLst>
                <a:ext uri="{FF2B5EF4-FFF2-40B4-BE49-F238E27FC236}">
                  <a16:creationId xmlns:a16="http://schemas.microsoft.com/office/drawing/2014/main" id="{800127BF-C7DA-6F3D-F4D8-0393E0322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24C7A9-A8BC-466C-9AE2-2B9E0BD084AD}"/>
              </a:ext>
            </a:extLst>
          </p:cNvPr>
          <p:cNvGrpSpPr/>
          <p:nvPr/>
        </p:nvGrpSpPr>
        <p:grpSpPr>
          <a:xfrm>
            <a:off x="11360601" y="334432"/>
            <a:ext cx="469730" cy="469730"/>
            <a:chOff x="10415062" y="334432"/>
            <a:chExt cx="469730" cy="46973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FBDE05-7E70-6A54-A8CB-EC899E07B69E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Open hand with plant outline">
              <a:extLst>
                <a:ext uri="{FF2B5EF4-FFF2-40B4-BE49-F238E27FC236}">
                  <a16:creationId xmlns:a16="http://schemas.microsoft.com/office/drawing/2014/main" id="{3EBBDA65-7810-4A7D-DEB3-ACC25A979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C9E430-EE8F-F474-DD0A-2771935B950E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29" name="Net_Standalone_2.png" descr="Net_Standalone_2.png">
              <a:extLst>
                <a:ext uri="{FF2B5EF4-FFF2-40B4-BE49-F238E27FC236}">
                  <a16:creationId xmlns:a16="http://schemas.microsoft.com/office/drawing/2014/main" id="{BCC7F5F3-0A19-E43A-7527-C3988255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30" name="Crisps_2.png" descr="Crisps_2.png">
              <a:extLst>
                <a:ext uri="{FF2B5EF4-FFF2-40B4-BE49-F238E27FC236}">
                  <a16:creationId xmlns:a16="http://schemas.microsoft.com/office/drawing/2014/main" id="{49D75A9D-C54C-B93A-0CE3-36256D712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Crisps_2.png" descr="Crisps_2.png">
              <a:extLst>
                <a:ext uri="{FF2B5EF4-FFF2-40B4-BE49-F238E27FC236}">
                  <a16:creationId xmlns:a16="http://schemas.microsoft.com/office/drawing/2014/main" id="{CD407D9E-A718-D8FF-5BAC-5BB83B1D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5973F1-0E43-8022-8C04-CD93A2D734FA}"/>
              </a:ext>
            </a:extLst>
          </p:cNvPr>
          <p:cNvGrpSpPr/>
          <p:nvPr/>
        </p:nvGrpSpPr>
        <p:grpSpPr>
          <a:xfrm>
            <a:off x="606236" y="1660511"/>
            <a:ext cx="1266393" cy="1266393"/>
            <a:chOff x="1820606" y="1867440"/>
            <a:chExt cx="1266393" cy="126639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894D405-4538-34C0-1E31-9A37CC20266F}"/>
                </a:ext>
              </a:extLst>
            </p:cNvPr>
            <p:cNvSpPr/>
            <p:nvPr/>
          </p:nvSpPr>
          <p:spPr>
            <a:xfrm>
              <a:off x="1820606" y="1867440"/>
              <a:ext cx="1266393" cy="1266393"/>
            </a:xfrm>
            <a:prstGeom prst="ellipse">
              <a:avLst/>
            </a:prstGeom>
            <a:solidFill>
              <a:srgbClr val="FF20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Graphic 38" descr="Open hand with plant outline">
              <a:extLst>
                <a:ext uri="{FF2B5EF4-FFF2-40B4-BE49-F238E27FC236}">
                  <a16:creationId xmlns:a16="http://schemas.microsoft.com/office/drawing/2014/main" id="{DC0719E1-FCE2-D773-0FA8-65D1FFFA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74356" y="2104697"/>
              <a:ext cx="771194" cy="791880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46D94097-65E4-4C2A-68FF-55326A80622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-1" b="445"/>
          <a:stretch/>
        </p:blipFill>
        <p:spPr>
          <a:xfrm>
            <a:off x="9540389" y="2926904"/>
            <a:ext cx="2038565" cy="1069781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7DF37C5-0A5F-347E-EFF3-893CBF7AD05F}"/>
              </a:ext>
            </a:extLst>
          </p:cNvPr>
          <p:cNvSpPr/>
          <p:nvPr/>
        </p:nvSpPr>
        <p:spPr>
          <a:xfrm>
            <a:off x="9242410" y="4120314"/>
            <a:ext cx="2820400" cy="537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Toolkit supporting co-creation of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user-focused data services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1C38B1-1A1E-7188-F0B6-60DA4AC02601}"/>
              </a:ext>
            </a:extLst>
          </p:cNvPr>
          <p:cNvSpPr/>
          <p:nvPr/>
        </p:nvSpPr>
        <p:spPr>
          <a:xfrm>
            <a:off x="6013218" y="1262312"/>
            <a:ext cx="2820400" cy="537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‘Persistent Identifier’ service to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label digital objects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2703544-5561-0315-2123-FCE7860176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42277" y="1771423"/>
            <a:ext cx="2162282" cy="107316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D2743D0-BA41-9323-CC10-F6346785CE52}"/>
              </a:ext>
            </a:extLst>
          </p:cNvPr>
          <p:cNvSpPr/>
          <p:nvPr/>
        </p:nvSpPr>
        <p:spPr>
          <a:xfrm>
            <a:off x="7152752" y="3357036"/>
            <a:ext cx="1928093" cy="67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Modular genomics workflow framework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6DEF28C-49CF-2E80-1E26-9ACE60F0C3B9}"/>
              </a:ext>
            </a:extLst>
          </p:cNvPr>
          <p:cNvSpPr/>
          <p:nvPr/>
        </p:nvSpPr>
        <p:spPr>
          <a:xfrm>
            <a:off x="9946317" y="1694225"/>
            <a:ext cx="1790975" cy="1043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Exploring piloting geospatial software in TREs</a:t>
            </a:r>
            <a:endParaRPr kumimoji="0" lang="en-GB" sz="1200" b="1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74" name="Graphic 73" descr="World outline">
            <a:extLst>
              <a:ext uri="{FF2B5EF4-FFF2-40B4-BE49-F238E27FC236}">
                <a16:creationId xmlns:a16="http://schemas.microsoft.com/office/drawing/2014/main" id="{42F93AE0-2E3E-C647-59CE-12E8926736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31917" y="1522786"/>
            <a:ext cx="914400" cy="914400"/>
          </a:xfrm>
          <a:prstGeom prst="rect">
            <a:avLst/>
          </a:prstGeom>
        </p:spPr>
      </p:pic>
      <p:pic>
        <p:nvPicPr>
          <p:cNvPr id="76" name="Graphic 75" descr="Building Brick Wall outline">
            <a:extLst>
              <a:ext uri="{FF2B5EF4-FFF2-40B4-BE49-F238E27FC236}">
                <a16:creationId xmlns:a16="http://schemas.microsoft.com/office/drawing/2014/main" id="{EFB707EC-389A-F3BE-F394-14B21D6C36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21124" y="3764884"/>
            <a:ext cx="914400" cy="9144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92318606-46C8-77B1-59C3-187BDDBCBCBF}"/>
              </a:ext>
            </a:extLst>
          </p:cNvPr>
          <p:cNvSpPr/>
          <p:nvPr/>
        </p:nvSpPr>
        <p:spPr>
          <a:xfrm>
            <a:off x="8566631" y="5325983"/>
            <a:ext cx="2205564" cy="1013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Review to improve interoperation between platforms</a:t>
            </a:r>
            <a:endParaRPr kumimoji="0" lang="en-GB" sz="1200" b="1" i="1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79" name="Graphic 78" descr="Server outline">
            <a:extLst>
              <a:ext uri="{FF2B5EF4-FFF2-40B4-BE49-F238E27FC236}">
                <a16:creationId xmlns:a16="http://schemas.microsoft.com/office/drawing/2014/main" id="{26829AC6-8231-BC28-0E20-7D015C3054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49965" y="5230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284A4-AD91-633A-8DB7-D1009ADF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A53AEF8-AFAE-7A5E-1D2C-4FA3F1385057}"/>
              </a:ext>
            </a:extLst>
          </p:cNvPr>
          <p:cNvGrpSpPr/>
          <p:nvPr/>
        </p:nvGrpSpPr>
        <p:grpSpPr>
          <a:xfrm>
            <a:off x="-83515" y="-185723"/>
            <a:ext cx="1781313" cy="1303740"/>
            <a:chOff x="-140077" y="-266791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44DEDAC3-9796-726C-F141-A70C1EAC5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6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AE518DBA-B287-883A-BBF6-A1797F55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6" cy="158292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BC2CD016-9A05-04DD-EC06-C0EA3763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9"/>
              <a:ext cx="1593269" cy="173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97D1D9EF-9DED-D667-DC20-51C1AAE49D37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lor sit amet, consectetur adipiscing elit sed do eiusmod">
            <a:extLst>
              <a:ext uri="{FF2B5EF4-FFF2-40B4-BE49-F238E27FC236}">
                <a16:creationId xmlns:a16="http://schemas.microsoft.com/office/drawing/2014/main" id="{4D1EBEA0-34E0-5D74-9E57-5D1F39D7CAEB}"/>
              </a:ext>
            </a:extLst>
          </p:cNvPr>
          <p:cNvSpPr txBox="1"/>
          <p:nvPr/>
        </p:nvSpPr>
        <p:spPr>
          <a:xfrm>
            <a:off x="1401173" y="319043"/>
            <a:ext cx="7113099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BOOST-EDS: Headlines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4C5AD6-91BC-1539-A24B-47C6038F7314}"/>
              </a:ext>
            </a:extLst>
          </p:cNvPr>
          <p:cNvGrpSpPr/>
          <p:nvPr/>
        </p:nvGrpSpPr>
        <p:grpSpPr>
          <a:xfrm>
            <a:off x="9946317" y="327000"/>
            <a:ext cx="469730" cy="469730"/>
            <a:chOff x="9224108" y="327000"/>
            <a:chExt cx="469730" cy="46973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D1AD98-9099-29AE-300E-E4287C1C081E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Shield Tick outline">
              <a:extLst>
                <a:ext uri="{FF2B5EF4-FFF2-40B4-BE49-F238E27FC236}">
                  <a16:creationId xmlns:a16="http://schemas.microsoft.com/office/drawing/2014/main" id="{3D20598B-C414-66EF-515E-294F533D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6E8C40-29D4-3EC9-CF37-BB0C926B462E}"/>
              </a:ext>
            </a:extLst>
          </p:cNvPr>
          <p:cNvGrpSpPr/>
          <p:nvPr/>
        </p:nvGrpSpPr>
        <p:grpSpPr>
          <a:xfrm>
            <a:off x="10417745" y="334432"/>
            <a:ext cx="469730" cy="469730"/>
            <a:chOff x="9609038" y="334432"/>
            <a:chExt cx="469730" cy="46973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2CDB150-50AE-8CF9-D890-B3E4AB41162E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9" descr="Cycle with people outline">
              <a:extLst>
                <a:ext uri="{FF2B5EF4-FFF2-40B4-BE49-F238E27FC236}">
                  <a16:creationId xmlns:a16="http://schemas.microsoft.com/office/drawing/2014/main" id="{CDB2A521-31BE-1A9A-6A3B-93719E690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79046-34BA-1508-2825-2635655BBEAD}"/>
              </a:ext>
            </a:extLst>
          </p:cNvPr>
          <p:cNvGrpSpPr/>
          <p:nvPr/>
        </p:nvGrpSpPr>
        <p:grpSpPr>
          <a:xfrm>
            <a:off x="10889173" y="334432"/>
            <a:ext cx="469730" cy="469730"/>
            <a:chOff x="10012050" y="334432"/>
            <a:chExt cx="469730" cy="4697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225EF9-935A-1B66-51FC-4DEB8642FA4A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Graphic 32" descr="Streetlight outline">
              <a:extLst>
                <a:ext uri="{FF2B5EF4-FFF2-40B4-BE49-F238E27FC236}">
                  <a16:creationId xmlns:a16="http://schemas.microsoft.com/office/drawing/2014/main" id="{08DC31DA-B88B-6E4F-F92C-02E281C6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9AFFD7-EB84-2DC9-7D7B-A03B6C95A9DB}"/>
              </a:ext>
            </a:extLst>
          </p:cNvPr>
          <p:cNvGrpSpPr/>
          <p:nvPr/>
        </p:nvGrpSpPr>
        <p:grpSpPr>
          <a:xfrm>
            <a:off x="11360601" y="334432"/>
            <a:ext cx="469730" cy="469730"/>
            <a:chOff x="10415062" y="334432"/>
            <a:chExt cx="469730" cy="46973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FC6E9E6-7D12-C759-C46D-971778D60D9D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Graphic 35" descr="Open hand with plant outline">
              <a:extLst>
                <a:ext uri="{FF2B5EF4-FFF2-40B4-BE49-F238E27FC236}">
                  <a16:creationId xmlns:a16="http://schemas.microsoft.com/office/drawing/2014/main" id="{82627F9A-5AC6-8756-A1E6-9FAC6E8E1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7CDE03E-CDDF-0A13-B522-05F152AF7F57}"/>
              </a:ext>
            </a:extLst>
          </p:cNvPr>
          <p:cNvSpPr/>
          <p:nvPr/>
        </p:nvSpPr>
        <p:spPr>
          <a:xfrm>
            <a:off x="770857" y="2200845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solidFill>
                  <a:srgbClr val="FF20C9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Technology can solve </a:t>
            </a:r>
            <a:r>
              <a:rPr lang="en-GB" sz="1400" b="1">
                <a:solidFill>
                  <a:srgbClr val="FF20C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the </a:t>
            </a:r>
          </a:p>
          <a:p>
            <a:pPr algn="ctr" defTabSz="825500" hangingPunct="0"/>
            <a:r>
              <a:rPr lang="en-GB" sz="1400" b="1">
                <a:solidFill>
                  <a:srgbClr val="FF20C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sharing incentive problem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20C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42" name="Graphic 41" descr="Badge 1 with solid fill">
            <a:extLst>
              <a:ext uri="{FF2B5EF4-FFF2-40B4-BE49-F238E27FC236}">
                <a16:creationId xmlns:a16="http://schemas.microsoft.com/office/drawing/2014/main" id="{4E612CA5-A2F2-749B-8E71-D1A1B798E6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0036" y="1698311"/>
            <a:ext cx="523781" cy="523781"/>
          </a:xfrm>
          <a:prstGeom prst="rect">
            <a:avLst/>
          </a:prstGeom>
        </p:spPr>
      </p:pic>
      <p:pic>
        <p:nvPicPr>
          <p:cNvPr id="43" name="Graphic 42" descr="Badge with solid fill">
            <a:extLst>
              <a:ext uri="{FF2B5EF4-FFF2-40B4-BE49-F238E27FC236}">
                <a16:creationId xmlns:a16="http://schemas.microsoft.com/office/drawing/2014/main" id="{5F808D3D-76BB-2C1E-575E-08E01D3AB0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34109" y="1720678"/>
            <a:ext cx="523781" cy="523781"/>
          </a:xfrm>
          <a:prstGeom prst="rect">
            <a:avLst/>
          </a:prstGeom>
        </p:spPr>
      </p:pic>
      <p:pic>
        <p:nvPicPr>
          <p:cNvPr id="44" name="Graphic 43" descr="Badge 3 with solid fill">
            <a:extLst>
              <a:ext uri="{FF2B5EF4-FFF2-40B4-BE49-F238E27FC236}">
                <a16:creationId xmlns:a16="http://schemas.microsoft.com/office/drawing/2014/main" id="{5F44A62E-308A-1D0F-9A18-1157CB1EC8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8180" y="1698310"/>
            <a:ext cx="523781" cy="52378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A116EA6-B86A-F99B-363A-F51408EE9C38}"/>
              </a:ext>
            </a:extLst>
          </p:cNvPr>
          <p:cNvSpPr/>
          <p:nvPr/>
        </p:nvSpPr>
        <p:spPr>
          <a:xfrm>
            <a:off x="4359484" y="2200845"/>
            <a:ext cx="3473028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20C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Infrastructure is </a:t>
            </a:r>
          </a:p>
          <a:p>
            <a:pPr algn="ctr" defTabSz="825500" hangingPunct="0"/>
            <a:r>
              <a:rPr lang="en-GB" sz="1400" b="1">
                <a:solidFill>
                  <a:srgbClr val="FF20C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about people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20C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77498E-5558-6C90-9E9C-32C5B101572E}"/>
              </a:ext>
            </a:extLst>
          </p:cNvPr>
          <p:cNvSpPr/>
          <p:nvPr/>
        </p:nvSpPr>
        <p:spPr>
          <a:xfrm>
            <a:off x="8058999" y="2200845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20C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Multidisciplinary research is in demand, but difficult to deliver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06331B-6565-D2B6-4408-DDEBAFD60C8E}"/>
              </a:ext>
            </a:extLst>
          </p:cNvPr>
          <p:cNvSpPr/>
          <p:nvPr/>
        </p:nvSpPr>
        <p:spPr>
          <a:xfrm>
            <a:off x="1012517" y="3551037"/>
            <a:ext cx="2757600" cy="162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Digital citations (including authorship) can be attached to data. They can be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tracked,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so whenever data is reused (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)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authors get credit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, and (ii) funders can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measure data’s use, impact &amp; derived value in the long-term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.</a:t>
            </a:r>
            <a:endParaRPr kumimoji="0" lang="en-GB" sz="1400" b="1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2B0711-6AD8-1CD1-C366-E3F94F0696AE}"/>
              </a:ext>
            </a:extLst>
          </p:cNvPr>
          <p:cNvSpPr/>
          <p:nvPr/>
        </p:nvSpPr>
        <p:spPr>
          <a:xfrm>
            <a:off x="4717198" y="3551037"/>
            <a:ext cx="2757600" cy="162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Good data infrastructure enables access. But it doesn’t operate properly without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knowledge sharing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, including (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)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networks of specialists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(e.g.: TRE experts) and (ii)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training to help users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use the technology.</a:t>
            </a: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9B7D28-31BD-29FD-07F4-604986BCF9D6}"/>
              </a:ext>
            </a:extLst>
          </p:cNvPr>
          <p:cNvSpPr/>
          <p:nvPr/>
        </p:nvSpPr>
        <p:spPr>
          <a:xfrm>
            <a:off x="8354054" y="3551037"/>
            <a:ext cx="2757600" cy="162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Research disciplines are increasingly specialised, including their data use. </a:t>
            </a:r>
            <a:r>
              <a:rPr kumimoji="0" lang="en-GB" sz="1400" b="1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Shared vocabularies </a:t>
            </a:r>
            <a:r>
              <a:rPr kumimoji="0" lang="en-GB" sz="140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to bridge gaps need to be in place, to tackle x-cutting issues (e.g.: climate change) that draw on multiple disciplines’ data.</a:t>
            </a:r>
          </a:p>
        </p:txBody>
      </p:sp>
      <p:pic>
        <p:nvPicPr>
          <p:cNvPr id="63" name="Graphic 62" descr="Diamond with solid fill">
            <a:extLst>
              <a:ext uri="{FF2B5EF4-FFF2-40B4-BE49-F238E27FC236}">
                <a16:creationId xmlns:a16="http://schemas.microsoft.com/office/drawing/2014/main" id="{313E2FA3-A464-2E70-B67B-1651FD6914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29231" y="2960018"/>
            <a:ext cx="645390" cy="645390"/>
          </a:xfrm>
          <a:prstGeom prst="rect">
            <a:avLst/>
          </a:prstGeom>
        </p:spPr>
      </p:pic>
      <p:pic>
        <p:nvPicPr>
          <p:cNvPr id="453" name="Graphic 452" descr="Users with solid fill">
            <a:extLst>
              <a:ext uri="{FF2B5EF4-FFF2-40B4-BE49-F238E27FC236}">
                <a16:creationId xmlns:a16="http://schemas.microsoft.com/office/drawing/2014/main" id="{FA44148A-4892-5203-ABC8-A6A484FCA4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48239" y="2889689"/>
            <a:ext cx="717890" cy="717890"/>
          </a:xfrm>
          <a:prstGeom prst="rect">
            <a:avLst/>
          </a:prstGeom>
        </p:spPr>
      </p:pic>
      <p:pic>
        <p:nvPicPr>
          <p:cNvPr id="454" name="Graphic 453" descr="Good Idea with solid fill">
            <a:extLst>
              <a:ext uri="{FF2B5EF4-FFF2-40B4-BE49-F238E27FC236}">
                <a16:creationId xmlns:a16="http://schemas.microsoft.com/office/drawing/2014/main" id="{C9C98DAA-ED1F-BC0C-3AEC-25B516EC9DA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17374" y="2960018"/>
            <a:ext cx="645390" cy="6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05D8-61C9-E673-D2D4-E12D198E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Net_Standalone_2.png" descr="Net_Standalone_2.png">
            <a:extLst>
              <a:ext uri="{FF2B5EF4-FFF2-40B4-BE49-F238E27FC236}">
                <a16:creationId xmlns:a16="http://schemas.microsoft.com/office/drawing/2014/main" id="{DBA74781-B2A2-0CD3-B81A-0BA19E551F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961178">
            <a:off x="-2700387" y="-392787"/>
            <a:ext cx="9349473" cy="5995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11"/>
                </a:moveTo>
                <a:lnTo>
                  <a:pt x="3422" y="21600"/>
                </a:lnTo>
                <a:lnTo>
                  <a:pt x="21600" y="21600"/>
                </a:lnTo>
                <a:lnTo>
                  <a:pt x="13810" y="0"/>
                </a:lnTo>
                <a:lnTo>
                  <a:pt x="0" y="1211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1" name="Crisps_2.png" descr="Crisps_2.png">
            <a:extLst>
              <a:ext uri="{FF2B5EF4-FFF2-40B4-BE49-F238E27FC236}">
                <a16:creationId xmlns:a16="http://schemas.microsoft.com/office/drawing/2014/main" id="{FB57E263-5C2E-25D1-FEA6-2A0A3D4C8F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"/>
          <a:stretch>
            <a:fillRect/>
          </a:stretch>
        </p:blipFill>
        <p:spPr>
          <a:xfrm rot="10669113">
            <a:off x="189256" y="1834303"/>
            <a:ext cx="4334578" cy="4326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9" y="21600"/>
                </a:moveTo>
                <a:lnTo>
                  <a:pt x="21600" y="0"/>
                </a:lnTo>
                <a:lnTo>
                  <a:pt x="754" y="1"/>
                </a:lnTo>
                <a:lnTo>
                  <a:pt x="0" y="19845"/>
                </a:lnTo>
                <a:lnTo>
                  <a:pt x="0" y="20776"/>
                </a:lnTo>
                <a:lnTo>
                  <a:pt x="21599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2" name="DSTI_Black_Digital-01.png" descr="DSTI_Black_Digital-01.png">
            <a:extLst>
              <a:ext uri="{FF2B5EF4-FFF2-40B4-BE49-F238E27FC236}">
                <a16:creationId xmlns:a16="http://schemas.microsoft.com/office/drawing/2014/main" id="{EEA8BE27-AF0F-0725-1C5C-4F8937983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4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Crisps_2.png" descr="Crisps_2.png">
            <a:extLst>
              <a:ext uri="{FF2B5EF4-FFF2-40B4-BE49-F238E27FC236}">
                <a16:creationId xmlns:a16="http://schemas.microsoft.com/office/drawing/2014/main" id="{F1B4E7A2-2164-4F7B-D26E-3BA47AEA85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80294" y="2449605"/>
            <a:ext cx="3314914" cy="331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226D2-F668-651F-54F6-DDF313BCC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9438-18F9-46BA-95FA-E23A9B4276B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BEF0B-709C-6841-EFCC-A00F52D13F70}"/>
              </a:ext>
            </a:extLst>
          </p:cNvPr>
          <p:cNvSpPr txBox="1"/>
          <p:nvPr/>
        </p:nvSpPr>
        <p:spPr>
          <a:xfrm>
            <a:off x="5070964" y="2919047"/>
            <a:ext cx="6097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3. Conclusions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E1CE7-D458-8D4F-3590-33CE5525D946}"/>
              </a:ext>
            </a:extLst>
          </p:cNvPr>
          <p:cNvGrpSpPr/>
          <p:nvPr/>
        </p:nvGrpSpPr>
        <p:grpSpPr>
          <a:xfrm>
            <a:off x="8728465" y="5724658"/>
            <a:ext cx="2983241" cy="755562"/>
            <a:chOff x="360066" y="5819229"/>
            <a:chExt cx="1884014" cy="4771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5909BF-4D44-B499-D08A-153BEB268E3E}"/>
                </a:ext>
              </a:extLst>
            </p:cNvPr>
            <p:cNvGrpSpPr/>
            <p:nvPr/>
          </p:nvGrpSpPr>
          <p:grpSpPr>
            <a:xfrm>
              <a:off x="360066" y="5819229"/>
              <a:ext cx="469730" cy="469730"/>
              <a:chOff x="9224108" y="327000"/>
              <a:chExt cx="469730" cy="46973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44BE0E1-89B8-7BEF-5F06-21C0F4B93A23}"/>
                  </a:ext>
                </a:extLst>
              </p:cNvPr>
              <p:cNvSpPr/>
              <p:nvPr/>
            </p:nvSpPr>
            <p:spPr>
              <a:xfrm>
                <a:off x="9224108" y="327000"/>
                <a:ext cx="469730" cy="469730"/>
              </a:xfrm>
              <a:prstGeom prst="ellipse">
                <a:avLst/>
              </a:prstGeom>
              <a:solidFill>
                <a:srgbClr val="FF980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Graphic 20" descr="Shield Tick outline">
                <a:extLst>
                  <a:ext uri="{FF2B5EF4-FFF2-40B4-BE49-F238E27FC236}">
                    <a16:creationId xmlns:a16="http://schemas.microsoft.com/office/drawing/2014/main" id="{3013155A-72D7-10F9-43B3-C3D7778C5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84954" y="400577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4A8C8E-7996-EDD5-BD1B-9A22C98EAB69}"/>
                </a:ext>
              </a:extLst>
            </p:cNvPr>
            <p:cNvGrpSpPr/>
            <p:nvPr/>
          </p:nvGrpSpPr>
          <p:grpSpPr>
            <a:xfrm>
              <a:off x="831494" y="5826661"/>
              <a:ext cx="469730" cy="469730"/>
              <a:chOff x="9609038" y="334432"/>
              <a:chExt cx="469730" cy="46973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E89A1F-8185-39A7-5E18-0EEFA0955837}"/>
                  </a:ext>
                </a:extLst>
              </p:cNvPr>
              <p:cNvSpPr/>
              <p:nvPr/>
            </p:nvSpPr>
            <p:spPr>
              <a:xfrm>
                <a:off x="9609038" y="334432"/>
                <a:ext cx="469730" cy="469730"/>
              </a:xfrm>
              <a:prstGeom prst="ellipse">
                <a:avLst/>
              </a:prstGeom>
              <a:solidFill>
                <a:srgbClr val="FF7D2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Graphic 13" descr="Cycle with people outline">
                <a:extLst>
                  <a:ext uri="{FF2B5EF4-FFF2-40B4-BE49-F238E27FC236}">
                    <a16:creationId xmlns:a16="http://schemas.microsoft.com/office/drawing/2014/main" id="{140296CD-2757-0B74-0259-2AB79AFA0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80000" y="410204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ED2F7B-A219-66E9-1ED5-1324BB6646AF}"/>
                </a:ext>
              </a:extLst>
            </p:cNvPr>
            <p:cNvGrpSpPr/>
            <p:nvPr/>
          </p:nvGrpSpPr>
          <p:grpSpPr>
            <a:xfrm>
              <a:off x="1302922" y="5826661"/>
              <a:ext cx="469730" cy="469730"/>
              <a:chOff x="10012050" y="334432"/>
              <a:chExt cx="469730" cy="4697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3EADBE-C55A-425E-0AFD-D836D052F33A}"/>
                  </a:ext>
                </a:extLst>
              </p:cNvPr>
              <p:cNvSpPr/>
              <p:nvPr/>
            </p:nvSpPr>
            <p:spPr>
              <a:xfrm>
                <a:off x="10012050" y="334432"/>
                <a:ext cx="469730" cy="469730"/>
              </a:xfrm>
              <a:prstGeom prst="ellipse">
                <a:avLst/>
              </a:prstGeom>
              <a:solidFill>
                <a:srgbClr val="FF5C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 descr="Streetlight outline">
                <a:extLst>
                  <a:ext uri="{FF2B5EF4-FFF2-40B4-BE49-F238E27FC236}">
                    <a16:creationId xmlns:a16="http://schemas.microsoft.com/office/drawing/2014/main" id="{5ECDF6BD-08F3-E2D0-B895-182F2F297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32078" y="468395"/>
                <a:ext cx="248198" cy="254855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7BFAB5-0D56-5185-46C6-8D3B7F973EE0}"/>
                </a:ext>
              </a:extLst>
            </p:cNvPr>
            <p:cNvGrpSpPr/>
            <p:nvPr/>
          </p:nvGrpSpPr>
          <p:grpSpPr>
            <a:xfrm>
              <a:off x="1774350" y="5826661"/>
              <a:ext cx="469730" cy="469730"/>
              <a:chOff x="10415062" y="334432"/>
              <a:chExt cx="469730" cy="46973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3450AB6-CA92-5522-A7BE-88A73576BB1C}"/>
                  </a:ext>
                </a:extLst>
              </p:cNvPr>
              <p:cNvSpPr/>
              <p:nvPr/>
            </p:nvSpPr>
            <p:spPr>
              <a:xfrm>
                <a:off x="10415062" y="334432"/>
                <a:ext cx="469730" cy="469730"/>
              </a:xfrm>
              <a:prstGeom prst="ellipse">
                <a:avLst/>
              </a:prstGeom>
              <a:solidFill>
                <a:srgbClr val="FF20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Graphic 9" descr="Open hand with plant outline">
                <a:extLst>
                  <a:ext uri="{FF2B5EF4-FFF2-40B4-BE49-F238E27FC236}">
                    <a16:creationId xmlns:a16="http://schemas.microsoft.com/office/drawing/2014/main" id="{C46332F6-8750-4704-1D7D-3811C3FB5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519415" y="453119"/>
                <a:ext cx="272338" cy="2796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8771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B9D2A-D513-9FF0-3E69-654B6F57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1B53322A-2634-4530-F45E-509DCFD800DE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0B24EEEF-EAB4-E920-500F-A48ADA2A02AE}"/>
              </a:ext>
            </a:extLst>
          </p:cNvPr>
          <p:cNvSpPr txBox="1"/>
          <p:nvPr/>
        </p:nvSpPr>
        <p:spPr>
          <a:xfrm>
            <a:off x="1401173" y="319043"/>
            <a:ext cx="1037281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/>
                <a:cs typeface="Arial"/>
              </a:rPr>
              <a:t>Data access &amp; sharing can be broken down to 3 themes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557894-309B-920A-6C44-85F7DA58ADFD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EB9E33D0-38EB-319B-7610-D4AF439AD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9E058F04-F358-4D21-F091-5B3FC1859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9FEBB080-85B1-953F-9257-C22151B6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2A26-E124-A94D-85A8-143B9A6DB004}"/>
              </a:ext>
            </a:extLst>
          </p:cNvPr>
          <p:cNvSpPr/>
          <p:nvPr/>
        </p:nvSpPr>
        <p:spPr>
          <a:xfrm>
            <a:off x="1294169" y="2441411"/>
            <a:ext cx="2520000" cy="495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Culture &amp; </a:t>
            </a:r>
          </a:p>
          <a:p>
            <a:pPr algn="ctr" defTabSz="825500" hangingPunct="0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co-ordination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6A1206-6A9A-0987-D696-B618D2140220}"/>
              </a:ext>
            </a:extLst>
          </p:cNvPr>
          <p:cNvSpPr/>
          <p:nvPr/>
        </p:nvSpPr>
        <p:spPr>
          <a:xfrm>
            <a:off x="4805701" y="2441411"/>
            <a:ext cx="2520000" cy="495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ctr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</a:p>
          <a:p>
            <a:pPr algn="ctr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defTabSz="825500" hangingPunct="0"/>
            <a:endParaRPr kumimoji="0" lang="en-GB" sz="140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2EFEA-EFF8-D1C6-9913-7DD5CD66AA5C}"/>
              </a:ext>
            </a:extLst>
          </p:cNvPr>
          <p:cNvSpPr/>
          <p:nvPr/>
        </p:nvSpPr>
        <p:spPr>
          <a:xfrm>
            <a:off x="8321430" y="2441411"/>
            <a:ext cx="2520000" cy="495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Frameworks &amp; 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defTabSz="825500" hangingPunct="0"/>
            <a:endParaRPr kumimoji="0" lang="en-GB" sz="1400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1C85757-46A8-F6C5-1B81-396D7B0ED033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29007E-77C0-D631-C148-9928F402563B}"/>
              </a:ext>
            </a:extLst>
          </p:cNvPr>
          <p:cNvGrpSpPr/>
          <p:nvPr/>
        </p:nvGrpSpPr>
        <p:grpSpPr>
          <a:xfrm>
            <a:off x="2170514" y="1460737"/>
            <a:ext cx="821605" cy="821605"/>
            <a:chOff x="2094543" y="1645920"/>
            <a:chExt cx="875899" cy="87589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FC9849-8763-91DE-96DB-EFBFFA0FC49A}"/>
                </a:ext>
              </a:extLst>
            </p:cNvPr>
            <p:cNvSpPr/>
            <p:nvPr/>
          </p:nvSpPr>
          <p:spPr>
            <a:xfrm>
              <a:off x="2094543" y="1645920"/>
              <a:ext cx="875899" cy="875899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14" name="Graphic 13" descr="Connections with solid fill">
              <a:extLst>
                <a:ext uri="{FF2B5EF4-FFF2-40B4-BE49-F238E27FC236}">
                  <a16:creationId xmlns:a16="http://schemas.microsoft.com/office/drawing/2014/main" id="{42F72348-4C4E-7D02-A8E4-501529E9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487" y="1782691"/>
              <a:ext cx="644010" cy="64401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11CFD4-DA3C-1661-0C88-B6B259CEBC28}"/>
              </a:ext>
            </a:extLst>
          </p:cNvPr>
          <p:cNvGrpSpPr/>
          <p:nvPr/>
        </p:nvGrpSpPr>
        <p:grpSpPr>
          <a:xfrm>
            <a:off x="5654899" y="1460737"/>
            <a:ext cx="821605" cy="821605"/>
            <a:chOff x="5485719" y="1645920"/>
            <a:chExt cx="875899" cy="8758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C294E6-FF87-0EA1-D648-5D3C13E87C5D}"/>
                </a:ext>
              </a:extLst>
            </p:cNvPr>
            <p:cNvSpPr/>
            <p:nvPr/>
          </p:nvSpPr>
          <p:spPr>
            <a:xfrm>
              <a:off x="5485719" y="1645920"/>
              <a:ext cx="875899" cy="875899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16" name="Graphic 15" descr="Database with solid fill">
              <a:extLst>
                <a:ext uri="{FF2B5EF4-FFF2-40B4-BE49-F238E27FC236}">
                  <a16:creationId xmlns:a16="http://schemas.microsoft.com/office/drawing/2014/main" id="{9C273953-7A09-2D42-F0E4-61C74CCE0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44788" y="1804989"/>
              <a:ext cx="557761" cy="55776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427749-2319-FA3A-3BB5-AD3A17348F60}"/>
              </a:ext>
            </a:extLst>
          </p:cNvPr>
          <p:cNvGrpSpPr/>
          <p:nvPr/>
        </p:nvGrpSpPr>
        <p:grpSpPr>
          <a:xfrm>
            <a:off x="9170627" y="1460737"/>
            <a:ext cx="821605" cy="821605"/>
            <a:chOff x="9121804" y="1645920"/>
            <a:chExt cx="875899" cy="8758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48B70C-B210-7448-A7A3-EE65BB52FCE2}"/>
                </a:ext>
              </a:extLst>
            </p:cNvPr>
            <p:cNvSpPr/>
            <p:nvPr/>
          </p:nvSpPr>
          <p:spPr>
            <a:xfrm>
              <a:off x="9121804" y="1645920"/>
              <a:ext cx="875899" cy="875899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21" name="Graphic 20" descr="Bank with solid fill">
              <a:extLst>
                <a:ext uri="{FF2B5EF4-FFF2-40B4-BE49-F238E27FC236}">
                  <a16:creationId xmlns:a16="http://schemas.microsoft.com/office/drawing/2014/main" id="{E7851276-7E06-97AD-11E8-D6B2CF528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80873" y="1804989"/>
              <a:ext cx="557761" cy="55776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954E4E1-4276-189B-6B94-6BC20F94891A}"/>
              </a:ext>
            </a:extLst>
          </p:cNvPr>
          <p:cNvSpPr/>
          <p:nvPr/>
        </p:nvSpPr>
        <p:spPr>
          <a:xfrm>
            <a:off x="1456690" y="3028597"/>
            <a:ext cx="2304000" cy="107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ctr" defTabSz="825500" hangingPunct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Systematic practices and perceptions that underpin data coordination practices  </a:t>
            </a:r>
            <a:endParaRPr kumimoji="0" lang="en-GB" sz="140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D40E3D-8C51-A83E-D043-7D40D931B407}"/>
              </a:ext>
            </a:extLst>
          </p:cNvPr>
          <p:cNvSpPr/>
          <p:nvPr/>
        </p:nvSpPr>
        <p:spPr>
          <a:xfrm>
            <a:off x="4913701" y="3028597"/>
            <a:ext cx="2304000" cy="107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Structural characteristics of the data being accessed and shared</a:t>
            </a:r>
            <a:endParaRPr kumimoji="0" lang="en-GB" sz="140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1C166E-A5B2-FBF1-8056-C6E534D2A3FE}"/>
              </a:ext>
            </a:extLst>
          </p:cNvPr>
          <p:cNvSpPr/>
          <p:nvPr/>
        </p:nvSpPr>
        <p:spPr>
          <a:xfrm>
            <a:off x="8445895" y="3028597"/>
            <a:ext cx="2404909" cy="107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Legal, financial, infrastructure &amp; skill factors underpinning data coordination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AD17D7-DA80-E0CE-7FE3-70BB9850A5F0}"/>
              </a:ext>
            </a:extLst>
          </p:cNvPr>
          <p:cNvSpPr/>
          <p:nvPr/>
        </p:nvSpPr>
        <p:spPr>
          <a:xfrm>
            <a:off x="1270546" y="5056891"/>
            <a:ext cx="2621540" cy="107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Organisational guidelines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Incentives 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Trust (public, stakeholder)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endParaRPr kumimoji="0" lang="en-GB" sz="1400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6B9501-23B4-C824-405A-154306B568D2}"/>
              </a:ext>
            </a:extLst>
          </p:cNvPr>
          <p:cNvCxnSpPr>
            <a:cxnSpLocks/>
          </p:cNvCxnSpPr>
          <p:nvPr/>
        </p:nvCxnSpPr>
        <p:spPr>
          <a:xfrm>
            <a:off x="9648351" y="3920037"/>
            <a:ext cx="0" cy="917135"/>
          </a:xfrm>
          <a:prstGeom prst="straightConnector1">
            <a:avLst/>
          </a:prstGeom>
          <a:ln>
            <a:solidFill>
              <a:srgbClr val="A657F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E8252B9-ED44-5B79-482C-B03D9312A209}"/>
              </a:ext>
            </a:extLst>
          </p:cNvPr>
          <p:cNvSpPr/>
          <p:nvPr/>
        </p:nvSpPr>
        <p:spPr>
          <a:xfrm>
            <a:off x="8937847" y="4197768"/>
            <a:ext cx="1421008" cy="308419"/>
          </a:xfrm>
          <a:prstGeom prst="rect">
            <a:avLst/>
          </a:prstGeom>
          <a:solidFill>
            <a:schemeClr val="bg1"/>
          </a:solidFill>
          <a:ln>
            <a:solidFill>
              <a:srgbClr val="A657F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noAutofit/>
          </a:bodyPr>
          <a:lstStyle/>
          <a:p>
            <a:pPr algn="ctr" defTabSz="825500" hangingPunct="0"/>
            <a:r>
              <a:rPr kumimoji="0" lang="en-GB" sz="1400" i="1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for </a:t>
            </a:r>
            <a:r>
              <a:rPr kumimoji="0" lang="en-GB" sz="1400" i="1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example: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CABFCA9-2AA7-33BF-948C-30A97A94A82E}"/>
              </a:ext>
            </a:extLst>
          </p:cNvPr>
          <p:cNvCxnSpPr>
            <a:cxnSpLocks/>
          </p:cNvCxnSpPr>
          <p:nvPr/>
        </p:nvCxnSpPr>
        <p:spPr>
          <a:xfrm>
            <a:off x="6065701" y="3920037"/>
            <a:ext cx="0" cy="917135"/>
          </a:xfrm>
          <a:prstGeom prst="straightConnector1">
            <a:avLst/>
          </a:prstGeom>
          <a:ln>
            <a:solidFill>
              <a:srgbClr val="A657F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7C2D98C-54B2-5667-8921-F3667C2D21A2}"/>
              </a:ext>
            </a:extLst>
          </p:cNvPr>
          <p:cNvSpPr/>
          <p:nvPr/>
        </p:nvSpPr>
        <p:spPr>
          <a:xfrm>
            <a:off x="5355197" y="4197768"/>
            <a:ext cx="1421008" cy="308419"/>
          </a:xfrm>
          <a:prstGeom prst="rect">
            <a:avLst/>
          </a:prstGeom>
          <a:solidFill>
            <a:schemeClr val="bg1"/>
          </a:solidFill>
          <a:ln>
            <a:solidFill>
              <a:srgbClr val="A657F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noAutofit/>
          </a:bodyPr>
          <a:lstStyle/>
          <a:p>
            <a:pPr algn="ctr" defTabSz="825500" hangingPunct="0"/>
            <a:r>
              <a:rPr kumimoji="0" lang="en-GB" sz="1400" i="1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for example: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1887CC9-C122-0144-6E3E-4813E111AD14}"/>
              </a:ext>
            </a:extLst>
          </p:cNvPr>
          <p:cNvCxnSpPr>
            <a:cxnSpLocks/>
          </p:cNvCxnSpPr>
          <p:nvPr/>
        </p:nvCxnSpPr>
        <p:spPr>
          <a:xfrm>
            <a:off x="2586639" y="3920037"/>
            <a:ext cx="0" cy="917135"/>
          </a:xfrm>
          <a:prstGeom prst="straightConnector1">
            <a:avLst/>
          </a:prstGeom>
          <a:ln>
            <a:solidFill>
              <a:srgbClr val="A657F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786BC3C-9080-0B74-949B-13DF25D76587}"/>
              </a:ext>
            </a:extLst>
          </p:cNvPr>
          <p:cNvSpPr/>
          <p:nvPr/>
        </p:nvSpPr>
        <p:spPr>
          <a:xfrm>
            <a:off x="1876135" y="4197768"/>
            <a:ext cx="1421008" cy="308419"/>
          </a:xfrm>
          <a:prstGeom prst="rect">
            <a:avLst/>
          </a:prstGeom>
          <a:solidFill>
            <a:schemeClr val="bg1"/>
          </a:solidFill>
          <a:ln>
            <a:solidFill>
              <a:srgbClr val="A657FD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noAutofit/>
          </a:bodyPr>
          <a:lstStyle/>
          <a:p>
            <a:pPr algn="ctr" defTabSz="825500" hangingPunct="0"/>
            <a:r>
              <a:rPr kumimoji="0" lang="en-GB" sz="1400" i="1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for example: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C9B786D-419A-8879-0D22-C6272AC3FD5A}"/>
              </a:ext>
            </a:extLst>
          </p:cNvPr>
          <p:cNvSpPr/>
          <p:nvPr/>
        </p:nvSpPr>
        <p:spPr>
          <a:xfrm>
            <a:off x="4754931" y="5056891"/>
            <a:ext cx="2621540" cy="107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Quality (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indability, 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ccessibility, 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nteroperability, 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eusability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endParaRPr kumimoji="0" lang="en-GB" sz="1400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71B4F9-69EE-4C6B-46DE-A7BCD66CFA86}"/>
              </a:ext>
            </a:extLst>
          </p:cNvPr>
          <p:cNvSpPr/>
          <p:nvPr/>
        </p:nvSpPr>
        <p:spPr>
          <a:xfrm>
            <a:off x="8141760" y="5056891"/>
            <a:ext cx="3013181" cy="1077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Legal regulations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Technical infrastructure &amp; investment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Data-related skills &amp; knowledge</a:t>
            </a:r>
          </a:p>
          <a:p>
            <a:pPr marL="271463" indent="-271463" defTabSz="825500" hangingPunct="0">
              <a:spcAft>
                <a:spcPts val="600"/>
              </a:spcAft>
              <a:buClr>
                <a:srgbClr val="A657FD"/>
              </a:buClr>
              <a:buFont typeface="Arial" panose="020B0604020202020204" pitchFamily="34" charset="0"/>
              <a:buChar char="►"/>
            </a:pPr>
            <a:endParaRPr kumimoji="0" lang="en-GB" sz="1400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777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F981-55A6-3C7A-4EB6-C561EC58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13CFF5A9-6D1F-80F8-03DE-9021A2025B32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25B88D14-9BF9-66F4-843C-094674766355}"/>
              </a:ext>
            </a:extLst>
          </p:cNvPr>
          <p:cNvSpPr txBox="1"/>
          <p:nvPr/>
        </p:nvSpPr>
        <p:spPr>
          <a:xfrm>
            <a:off x="1401173" y="319043"/>
            <a:ext cx="1037281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>
                <a:latin typeface="Arial"/>
                <a:cs typeface="Arial"/>
              </a:rPr>
              <a:t>DSIT &amp; the pilots discussed the programme format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9C8264-231B-3063-276A-1CF964263C23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1960E746-B894-1DD4-4DA3-242FB2DD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217ECF24-E096-0E8E-9A0A-45399C853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4F89AB30-4544-647C-C3FF-47EA8B6A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482EBF57-11E8-7970-3CA5-A62CD124D847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047015-1837-3AAB-0044-F543920A6623}"/>
              </a:ext>
            </a:extLst>
          </p:cNvPr>
          <p:cNvGrpSpPr/>
          <p:nvPr/>
        </p:nvGrpSpPr>
        <p:grpSpPr>
          <a:xfrm>
            <a:off x="7708490" y="2635204"/>
            <a:ext cx="440619" cy="440619"/>
            <a:chOff x="7648560" y="1431121"/>
            <a:chExt cx="691200" cy="691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A38555-3BD8-B26A-3C70-C1670CD0B4B3}"/>
                </a:ext>
              </a:extLst>
            </p:cNvPr>
            <p:cNvSpPr/>
            <p:nvPr/>
          </p:nvSpPr>
          <p:spPr>
            <a:xfrm>
              <a:off x="7648560" y="1431121"/>
              <a:ext cx="691200" cy="691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1" name="Graphic 10" descr="Question Mark with solid fill">
              <a:extLst>
                <a:ext uri="{FF2B5EF4-FFF2-40B4-BE49-F238E27FC236}">
                  <a16:creationId xmlns:a16="http://schemas.microsoft.com/office/drawing/2014/main" id="{71A48BAD-76FB-FC11-883A-D7F7F1A92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6537" y="1529098"/>
              <a:ext cx="495245" cy="49524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966109-3673-CA17-9D23-47AB1C9285A2}"/>
              </a:ext>
            </a:extLst>
          </p:cNvPr>
          <p:cNvGrpSpPr/>
          <p:nvPr/>
        </p:nvGrpSpPr>
        <p:grpSpPr>
          <a:xfrm>
            <a:off x="2113631" y="2610526"/>
            <a:ext cx="440619" cy="440619"/>
            <a:chOff x="2631083" y="1406443"/>
            <a:chExt cx="691200" cy="69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457BAA-3B7D-1DDE-9304-82317B37E0BD}"/>
                </a:ext>
              </a:extLst>
            </p:cNvPr>
            <p:cNvSpPr/>
            <p:nvPr/>
          </p:nvSpPr>
          <p:spPr>
            <a:xfrm>
              <a:off x="2631083" y="1406443"/>
              <a:ext cx="691200" cy="691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5" name="Graphic 14" descr="Tick with solid fill">
              <a:extLst>
                <a:ext uri="{FF2B5EF4-FFF2-40B4-BE49-F238E27FC236}">
                  <a16:creationId xmlns:a16="http://schemas.microsoft.com/office/drawing/2014/main" id="{F2FA96B8-9CAF-B72D-4DA2-90D940813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0271" y="1540309"/>
              <a:ext cx="472825" cy="47282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4709412-E42A-90E6-C701-CCFF5A073DF2}"/>
              </a:ext>
            </a:extLst>
          </p:cNvPr>
          <p:cNvSpPr/>
          <p:nvPr/>
        </p:nvSpPr>
        <p:spPr>
          <a:xfrm>
            <a:off x="1660932" y="2617413"/>
            <a:ext cx="3167268" cy="451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Strengths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3926BE-DAD7-6AAD-357B-A496B1BABEF9}"/>
              </a:ext>
            </a:extLst>
          </p:cNvPr>
          <p:cNvSpPr/>
          <p:nvPr/>
        </p:nvSpPr>
        <p:spPr>
          <a:xfrm>
            <a:off x="7255791" y="2617413"/>
            <a:ext cx="3167268" cy="451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Challenges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DB39BB-6FE9-5E2D-6191-99DF966ECDF8}"/>
              </a:ext>
            </a:extLst>
          </p:cNvPr>
          <p:cNvGrpSpPr/>
          <p:nvPr/>
        </p:nvGrpSpPr>
        <p:grpSpPr>
          <a:xfrm>
            <a:off x="1012517" y="3297633"/>
            <a:ext cx="4464099" cy="3005883"/>
            <a:chOff x="880714" y="3118653"/>
            <a:chExt cx="4464099" cy="300588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D0950B-88AB-72FD-F5BE-771F8D58E52C}"/>
                </a:ext>
              </a:extLst>
            </p:cNvPr>
            <p:cNvSpPr/>
            <p:nvPr/>
          </p:nvSpPr>
          <p:spPr>
            <a:xfrm>
              <a:off x="1038623" y="3134272"/>
              <a:ext cx="4306190" cy="2990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285750" indent="-2857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Improvements now: </a:t>
              </a:r>
              <a:r>
                <a:rPr lang="en-GB" sz="14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programme saw the beginnings of FAIR data sharing, and delivery of real tangible outputs </a:t>
              </a:r>
            </a:p>
            <a:p>
              <a:pPr marL="285750" indent="-2857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 Medium"/>
                </a:rPr>
                <a:t>Convening: </a:t>
              </a:r>
              <a:r>
                <a:rPr lang="en-GB" sz="1400" b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 Medium"/>
                </a:rPr>
                <a:t>range of projects offered the opportunity to identify common challenges &amp; issues; and created the foundations of a community with shared interests</a:t>
              </a:r>
            </a:p>
            <a:p>
              <a:pPr marL="285750" indent="-285750" algn="l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 Medium"/>
                </a:rPr>
                <a:t>Foundation for future work: </a:t>
              </a:r>
              <a:r>
                <a:rPr lang="en-GB" sz="1400" b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 Medium"/>
                </a:rPr>
                <a:t>data</a:t>
              </a:r>
              <a:r>
                <a:rPr lang="en-GB" sz="1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 Medium"/>
                </a:rPr>
                <a:t> </a:t>
              </a:r>
              <a:r>
                <a:rPr lang="en-GB" sz="1400" b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 Medium"/>
                </a:rPr>
                <a:t>quality and interoperability issues persist, but these pilots are creating the technical and community infrastructure to tackle them </a:t>
              </a:r>
              <a:endPara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04AB34-622D-A107-8676-BEF9E4A6AC91}"/>
                </a:ext>
              </a:extLst>
            </p:cNvPr>
            <p:cNvGrpSpPr/>
            <p:nvPr/>
          </p:nvGrpSpPr>
          <p:grpSpPr>
            <a:xfrm>
              <a:off x="880714" y="3118653"/>
              <a:ext cx="315815" cy="315815"/>
              <a:chOff x="2631083" y="1406443"/>
              <a:chExt cx="691200" cy="6912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D9FE6AD-672E-AC90-0A18-714F2B404243}"/>
                  </a:ext>
                </a:extLst>
              </p:cNvPr>
              <p:cNvSpPr/>
              <p:nvPr/>
            </p:nvSpPr>
            <p:spPr>
              <a:xfrm>
                <a:off x="2631083" y="1406443"/>
                <a:ext cx="691200" cy="691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Graphic 24" descr="Tick with solid fill">
                <a:extLst>
                  <a:ext uri="{FF2B5EF4-FFF2-40B4-BE49-F238E27FC236}">
                    <a16:creationId xmlns:a16="http://schemas.microsoft.com/office/drawing/2014/main" id="{8B790AB8-9DBB-A0F4-0F59-402484246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40271" y="1540309"/>
                <a:ext cx="472825" cy="47282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1977A0-FA67-79D3-7E23-258BC97668A2}"/>
                </a:ext>
              </a:extLst>
            </p:cNvPr>
            <p:cNvGrpSpPr/>
            <p:nvPr/>
          </p:nvGrpSpPr>
          <p:grpSpPr>
            <a:xfrm>
              <a:off x="880714" y="3924675"/>
              <a:ext cx="315815" cy="315815"/>
              <a:chOff x="2631083" y="1406443"/>
              <a:chExt cx="691200" cy="6912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8F7250-798C-FF87-C448-947555F7D5B4}"/>
                  </a:ext>
                </a:extLst>
              </p:cNvPr>
              <p:cNvSpPr/>
              <p:nvPr/>
            </p:nvSpPr>
            <p:spPr>
              <a:xfrm>
                <a:off x="2631083" y="1406443"/>
                <a:ext cx="691200" cy="691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Graphic 33" descr="Tick with solid fill">
                <a:extLst>
                  <a:ext uri="{FF2B5EF4-FFF2-40B4-BE49-F238E27FC236}">
                    <a16:creationId xmlns:a16="http://schemas.microsoft.com/office/drawing/2014/main" id="{E007DBBE-1F4A-FDB1-C4DC-0743C5519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40271" y="1540309"/>
                <a:ext cx="472825" cy="47282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059FDA0-E513-6A4F-4301-EDA271E55BC8}"/>
                </a:ext>
              </a:extLst>
            </p:cNvPr>
            <p:cNvGrpSpPr/>
            <p:nvPr/>
          </p:nvGrpSpPr>
          <p:grpSpPr>
            <a:xfrm>
              <a:off x="880714" y="4881933"/>
              <a:ext cx="315815" cy="315815"/>
              <a:chOff x="2631083" y="1406443"/>
              <a:chExt cx="691200" cy="6912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B0EFFC4-2DE7-212A-6D8B-6CC402D270DE}"/>
                  </a:ext>
                </a:extLst>
              </p:cNvPr>
              <p:cNvSpPr/>
              <p:nvPr/>
            </p:nvSpPr>
            <p:spPr>
              <a:xfrm>
                <a:off x="2631083" y="1406443"/>
                <a:ext cx="691200" cy="691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Graphic 36" descr="Tick with solid fill">
                <a:extLst>
                  <a:ext uri="{FF2B5EF4-FFF2-40B4-BE49-F238E27FC236}">
                    <a16:creationId xmlns:a16="http://schemas.microsoft.com/office/drawing/2014/main" id="{24C7BFF2-8671-3240-1B39-8B584840D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40271" y="1540309"/>
                <a:ext cx="472825" cy="472825"/>
              </a:xfrm>
              <a:prstGeom prst="rect">
                <a:avLst/>
              </a:prstGeom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8D6DA67-F3D8-72D5-0DE0-589C8E9B59B1}"/>
              </a:ext>
            </a:extLst>
          </p:cNvPr>
          <p:cNvSpPr/>
          <p:nvPr/>
        </p:nvSpPr>
        <p:spPr>
          <a:xfrm>
            <a:off x="6765580" y="3313253"/>
            <a:ext cx="4305600" cy="3225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Data access barriers: </a:t>
            </a:r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legal complications and a lack of shared data standards made delivering the pilots difficult at times</a:t>
            </a:r>
            <a:endParaRPr lang="en-GB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Financial: </a:t>
            </a:r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the pilots had a relatively small budget that needed to be spent quickly, which could be challenging to manage </a:t>
            </a:r>
          </a:p>
          <a:p>
            <a:pPr marL="809625" lvl="1" indent="-2730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(but became a good stress of what was possible) </a:t>
            </a:r>
            <a:r>
              <a:rPr lang="en-GB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 </a:t>
            </a:r>
            <a:endPara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Next steps: </a:t>
            </a:r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considering how to use these short-term projects to make longer-term, or permanent, progress / changes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4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3F145B-812E-E05F-8240-905839CEFBF3}"/>
              </a:ext>
            </a:extLst>
          </p:cNvPr>
          <p:cNvGrpSpPr/>
          <p:nvPr/>
        </p:nvGrpSpPr>
        <p:grpSpPr>
          <a:xfrm>
            <a:off x="6607671" y="3296050"/>
            <a:ext cx="315815" cy="315815"/>
            <a:chOff x="7648560" y="1431121"/>
            <a:chExt cx="691200" cy="691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82E5EA0-7257-51F0-3784-78401C96783E}"/>
                </a:ext>
              </a:extLst>
            </p:cNvPr>
            <p:cNvSpPr/>
            <p:nvPr/>
          </p:nvSpPr>
          <p:spPr>
            <a:xfrm>
              <a:off x="7648560" y="1431121"/>
              <a:ext cx="691200" cy="691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28" name="Graphic 27" descr="Question Mark with solid fill">
              <a:extLst>
                <a:ext uri="{FF2B5EF4-FFF2-40B4-BE49-F238E27FC236}">
                  <a16:creationId xmlns:a16="http://schemas.microsoft.com/office/drawing/2014/main" id="{8EDDC99A-E90B-A572-FD6B-0B25ACE5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6537" y="1529098"/>
              <a:ext cx="495245" cy="49524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5BE96F-0984-559F-4202-1D1BAB23FE08}"/>
              </a:ext>
            </a:extLst>
          </p:cNvPr>
          <p:cNvGrpSpPr/>
          <p:nvPr/>
        </p:nvGrpSpPr>
        <p:grpSpPr>
          <a:xfrm>
            <a:off x="6607671" y="4103654"/>
            <a:ext cx="315815" cy="315815"/>
            <a:chOff x="7648560" y="1431121"/>
            <a:chExt cx="691200" cy="6912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B0E8C8-8A15-2895-C76D-DE4884CD0351}"/>
                </a:ext>
              </a:extLst>
            </p:cNvPr>
            <p:cNvSpPr/>
            <p:nvPr/>
          </p:nvSpPr>
          <p:spPr>
            <a:xfrm>
              <a:off x="7648560" y="1431121"/>
              <a:ext cx="691200" cy="691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3" name="Graphic 42" descr="Question Mark with solid fill">
              <a:extLst>
                <a:ext uri="{FF2B5EF4-FFF2-40B4-BE49-F238E27FC236}">
                  <a16:creationId xmlns:a16="http://schemas.microsoft.com/office/drawing/2014/main" id="{0400091E-5FA5-369D-BFF0-ADC7B21C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6537" y="1529098"/>
              <a:ext cx="495245" cy="49524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00A5DD-8958-3F4D-9808-34F0C41BC4F5}"/>
              </a:ext>
            </a:extLst>
          </p:cNvPr>
          <p:cNvGrpSpPr/>
          <p:nvPr/>
        </p:nvGrpSpPr>
        <p:grpSpPr>
          <a:xfrm>
            <a:off x="6607671" y="5403440"/>
            <a:ext cx="315815" cy="315815"/>
            <a:chOff x="7648560" y="1431121"/>
            <a:chExt cx="691200" cy="6912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7DB71B1-7B69-3CE1-790D-D17E52F0C27C}"/>
                </a:ext>
              </a:extLst>
            </p:cNvPr>
            <p:cNvSpPr/>
            <p:nvPr/>
          </p:nvSpPr>
          <p:spPr>
            <a:xfrm>
              <a:off x="7648560" y="1431121"/>
              <a:ext cx="691200" cy="691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6" name="Graphic 45" descr="Question Mark with solid fill">
              <a:extLst>
                <a:ext uri="{FF2B5EF4-FFF2-40B4-BE49-F238E27FC236}">
                  <a16:creationId xmlns:a16="http://schemas.microsoft.com/office/drawing/2014/main" id="{42E59F61-42EA-EE57-6EAA-B50598FE4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6538" y="1529099"/>
              <a:ext cx="495246" cy="49524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710FD4-B446-995C-3383-B36FA47DD177}"/>
              </a:ext>
            </a:extLst>
          </p:cNvPr>
          <p:cNvGrpSpPr/>
          <p:nvPr/>
        </p:nvGrpSpPr>
        <p:grpSpPr>
          <a:xfrm>
            <a:off x="7160615" y="4850916"/>
            <a:ext cx="315815" cy="315815"/>
            <a:chOff x="2631083" y="1406443"/>
            <a:chExt cx="691200" cy="6912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C66FD4-614E-985D-9831-F0C967EF3B1B}"/>
                </a:ext>
              </a:extLst>
            </p:cNvPr>
            <p:cNvSpPr/>
            <p:nvPr/>
          </p:nvSpPr>
          <p:spPr>
            <a:xfrm>
              <a:off x="2631083" y="1406443"/>
              <a:ext cx="691200" cy="691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52" name="Graphic 51" descr="Tick with solid fill">
              <a:extLst>
                <a:ext uri="{FF2B5EF4-FFF2-40B4-BE49-F238E27FC236}">
                  <a16:creationId xmlns:a16="http://schemas.microsoft.com/office/drawing/2014/main" id="{A7D0BAEF-0690-FB16-F63E-9BCD12FB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0271" y="1540309"/>
              <a:ext cx="472825" cy="47282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61CA67-25FF-AA2A-638E-370535B3BCAC}"/>
              </a:ext>
            </a:extLst>
          </p:cNvPr>
          <p:cNvGrpSpPr/>
          <p:nvPr/>
        </p:nvGrpSpPr>
        <p:grpSpPr>
          <a:xfrm>
            <a:off x="711875" y="1475599"/>
            <a:ext cx="559127" cy="559127"/>
            <a:chOff x="1942756" y="1771320"/>
            <a:chExt cx="424137" cy="4241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57B88B-C0D6-BA02-BA7E-D88852D4B3A1}"/>
                </a:ext>
              </a:extLst>
            </p:cNvPr>
            <p:cNvSpPr/>
            <p:nvPr/>
          </p:nvSpPr>
          <p:spPr>
            <a:xfrm>
              <a:off x="1942756" y="1771320"/>
              <a:ext cx="424137" cy="424137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0" name="Graphic 9" descr="Aeroplane with solid fill">
              <a:extLst>
                <a:ext uri="{FF2B5EF4-FFF2-40B4-BE49-F238E27FC236}">
                  <a16:creationId xmlns:a16="http://schemas.microsoft.com/office/drawing/2014/main" id="{C0735D41-ACA3-CA13-2693-D6662DB31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13365" y="1841928"/>
              <a:ext cx="282918" cy="28291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B90ED2-5C48-DB59-1610-45596D30F8F0}"/>
              </a:ext>
            </a:extLst>
          </p:cNvPr>
          <p:cNvSpPr txBox="1"/>
          <p:nvPr/>
        </p:nvSpPr>
        <p:spPr>
          <a:xfrm>
            <a:off x="1517427" y="1424955"/>
            <a:ext cx="9783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relatively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amount of funding can build momentum for broader change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by creating tangible examples of ‘what works’ (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challenges persist in turning pilots into operational services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577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C147D-7391-F0FF-3667-95C76F7E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56ECEE65-DB79-AAAF-42BF-47688B61F5FE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C379F916-5886-46F3-6BE2-2EB02CF2AA6D}"/>
              </a:ext>
            </a:extLst>
          </p:cNvPr>
          <p:cNvSpPr txBox="1"/>
          <p:nvPr/>
        </p:nvSpPr>
        <p:spPr>
          <a:xfrm>
            <a:off x="1401173" y="319043"/>
            <a:ext cx="1037281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>
                <a:latin typeface="Arial"/>
                <a:cs typeface="Arial"/>
              </a:rPr>
              <a:t>DSIT reflected on the programme’s findings as a whole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DBE79B-CDF3-A173-5C68-C98448EA2886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7CA0FA25-496C-47B1-9854-1AD882282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A13EA87F-C891-293C-EB44-7CE880FB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9B824756-39AC-3CBE-52D9-D1B3ED07F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3" name="Rectangle">
            <a:extLst>
              <a:ext uri="{FF2B5EF4-FFF2-40B4-BE49-F238E27FC236}">
                <a16:creationId xmlns:a16="http://schemas.microsoft.com/office/drawing/2014/main" id="{053768F1-23D8-3E3A-DCA5-D69850D29FEB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5A1D1-D894-9B98-917F-912D75DB7BAE}"/>
              </a:ext>
            </a:extLst>
          </p:cNvPr>
          <p:cNvSpPr/>
          <p:nvPr/>
        </p:nvSpPr>
        <p:spPr>
          <a:xfrm>
            <a:off x="977549" y="3080935"/>
            <a:ext cx="2520000" cy="4958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pPr algn="r" defTabSz="825500" hangingPunct="0"/>
            <a:r>
              <a:rPr lang="en-GB" sz="1400" b="1">
                <a:solidFill>
                  <a:srgbClr val="A657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&amp; co-ordination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5AC77F-7AE2-F831-421D-4839B3275B79}"/>
              </a:ext>
            </a:extLst>
          </p:cNvPr>
          <p:cNvSpPr/>
          <p:nvPr/>
        </p:nvSpPr>
        <p:spPr>
          <a:xfrm>
            <a:off x="8069778" y="4482957"/>
            <a:ext cx="2520000" cy="495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r>
              <a:rPr lang="en-GB" sz="1400" b="1">
                <a:solidFill>
                  <a:srgbClr val="A657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characteristics</a:t>
            </a:r>
          </a:p>
          <a:p>
            <a:pPr defTabSz="825500" hangingPunct="0"/>
            <a:endParaRPr kumimoji="0" lang="en-GB" sz="140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ED7131-BC82-73DB-B755-8E105E541B65}"/>
              </a:ext>
            </a:extLst>
          </p:cNvPr>
          <p:cNvSpPr/>
          <p:nvPr/>
        </p:nvSpPr>
        <p:spPr>
          <a:xfrm>
            <a:off x="7826816" y="1637682"/>
            <a:ext cx="2520000" cy="495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200" tIns="25200" rIns="25200" bIns="25200" numCol="1" spcCol="38100" rtlCol="0" anchor="t">
            <a:noAutofit/>
          </a:bodyPr>
          <a:lstStyle/>
          <a:p>
            <a:r>
              <a:rPr lang="en-GB" sz="1400" b="1" dirty="0">
                <a:solidFill>
                  <a:srgbClr val="A657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 &amp; resources</a:t>
            </a:r>
          </a:p>
          <a:p>
            <a:pPr defTabSz="825500" hangingPunct="0"/>
            <a:endParaRPr kumimoji="0" lang="en-GB" sz="1400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03B95558-80D8-B54A-A91C-E21B5A51031E}"/>
              </a:ext>
            </a:extLst>
          </p:cNvPr>
          <p:cNvSpPr/>
          <p:nvPr/>
        </p:nvSpPr>
        <p:spPr>
          <a:xfrm>
            <a:off x="4341113" y="1946179"/>
            <a:ext cx="3430598" cy="3430599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3470D6-76FC-AF48-B72D-9ACF5FAC2F52}"/>
              </a:ext>
            </a:extLst>
          </p:cNvPr>
          <p:cNvGrpSpPr/>
          <p:nvPr/>
        </p:nvGrpSpPr>
        <p:grpSpPr>
          <a:xfrm>
            <a:off x="3887539" y="3243724"/>
            <a:ext cx="907146" cy="907146"/>
            <a:chOff x="2094543" y="1645920"/>
            <a:chExt cx="875899" cy="87589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B38289-B68A-B812-A9E9-A40A052E69A2}"/>
                </a:ext>
              </a:extLst>
            </p:cNvPr>
            <p:cNvSpPr/>
            <p:nvPr/>
          </p:nvSpPr>
          <p:spPr>
            <a:xfrm>
              <a:off x="2094543" y="1645920"/>
              <a:ext cx="875899" cy="875899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16" name="Graphic 15" descr="Connections with solid fill">
              <a:extLst>
                <a:ext uri="{FF2B5EF4-FFF2-40B4-BE49-F238E27FC236}">
                  <a16:creationId xmlns:a16="http://schemas.microsoft.com/office/drawing/2014/main" id="{B54CA518-32A5-6F63-0248-D0922CE9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487" y="1782691"/>
              <a:ext cx="644010" cy="64401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A51B81-0D10-D456-CA3E-0506745D158D}"/>
              </a:ext>
            </a:extLst>
          </p:cNvPr>
          <p:cNvGrpSpPr/>
          <p:nvPr/>
        </p:nvGrpSpPr>
        <p:grpSpPr>
          <a:xfrm>
            <a:off x="6699175" y="4469632"/>
            <a:ext cx="907146" cy="907146"/>
            <a:chOff x="5485719" y="1645920"/>
            <a:chExt cx="875899" cy="8758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A898AD-5586-0948-E787-125B9F89A203}"/>
                </a:ext>
              </a:extLst>
            </p:cNvPr>
            <p:cNvSpPr/>
            <p:nvPr/>
          </p:nvSpPr>
          <p:spPr>
            <a:xfrm>
              <a:off x="5485719" y="1645920"/>
              <a:ext cx="875899" cy="875899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12F55507-21DA-1D5C-6CF3-AEE314E4B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44788" y="1804989"/>
              <a:ext cx="557761" cy="55776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D56395-7F07-3488-02A0-BC1D4DF5D973}"/>
              </a:ext>
            </a:extLst>
          </p:cNvPr>
          <p:cNvGrpSpPr/>
          <p:nvPr/>
        </p:nvGrpSpPr>
        <p:grpSpPr>
          <a:xfrm>
            <a:off x="6530302" y="1711766"/>
            <a:ext cx="907146" cy="907146"/>
            <a:chOff x="9121804" y="1645920"/>
            <a:chExt cx="875899" cy="8758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305D866-DD76-8017-CF0F-88ADCE099B3E}"/>
                </a:ext>
              </a:extLst>
            </p:cNvPr>
            <p:cNvSpPr/>
            <p:nvPr/>
          </p:nvSpPr>
          <p:spPr>
            <a:xfrm>
              <a:off x="9121804" y="1645920"/>
              <a:ext cx="875899" cy="875899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24" name="Graphic 23" descr="Bank with solid fill">
              <a:extLst>
                <a:ext uri="{FF2B5EF4-FFF2-40B4-BE49-F238E27FC236}">
                  <a16:creationId xmlns:a16="http://schemas.microsoft.com/office/drawing/2014/main" id="{0D999DCE-9A3B-DC2D-5A8E-DD8F1AC5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80873" y="1804989"/>
              <a:ext cx="557761" cy="557761"/>
            </a:xfrm>
            <a:prstGeom prst="rect">
              <a:avLst/>
            </a:prstGeom>
          </p:spPr>
        </p:pic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75545D7-2617-3FFA-CB7A-8C431C37B51A}"/>
              </a:ext>
            </a:extLst>
          </p:cNvPr>
          <p:cNvSpPr/>
          <p:nvPr/>
        </p:nvSpPr>
        <p:spPr>
          <a:xfrm rot="20359214">
            <a:off x="4341170" y="4134956"/>
            <a:ext cx="230398" cy="198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06312A41-5ABC-A1FE-AFCD-596AA96D30FF}"/>
              </a:ext>
            </a:extLst>
          </p:cNvPr>
          <p:cNvSpPr/>
          <p:nvPr/>
        </p:nvSpPr>
        <p:spPr>
          <a:xfrm rot="3844592">
            <a:off x="6581974" y="5149964"/>
            <a:ext cx="230398" cy="198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41E520F-9D4F-6D43-0DA7-A4FE01146FD6}"/>
              </a:ext>
            </a:extLst>
          </p:cNvPr>
          <p:cNvSpPr/>
          <p:nvPr/>
        </p:nvSpPr>
        <p:spPr>
          <a:xfrm rot="12750957" flipH="1">
            <a:off x="7422972" y="4436029"/>
            <a:ext cx="230398" cy="198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DB1B900-9FE6-2D77-30BA-0ABA5B33F90D}"/>
              </a:ext>
            </a:extLst>
          </p:cNvPr>
          <p:cNvSpPr/>
          <p:nvPr/>
        </p:nvSpPr>
        <p:spPr>
          <a:xfrm rot="12002569">
            <a:off x="4313067" y="3054777"/>
            <a:ext cx="230398" cy="198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B2F9A5C-8EF2-673C-352D-3AA63E886A94}"/>
              </a:ext>
            </a:extLst>
          </p:cNvPr>
          <p:cNvSpPr/>
          <p:nvPr/>
        </p:nvSpPr>
        <p:spPr>
          <a:xfrm rot="6768720">
            <a:off x="6353061" y="1886488"/>
            <a:ext cx="230398" cy="198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267D42A-2FE1-9566-391A-CC41F5A22E11}"/>
              </a:ext>
            </a:extLst>
          </p:cNvPr>
          <p:cNvSpPr/>
          <p:nvPr/>
        </p:nvSpPr>
        <p:spPr>
          <a:xfrm rot="19339609">
            <a:off x="7252745" y="2465300"/>
            <a:ext cx="230398" cy="19861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CF648C-7F78-B7FF-9659-511959727394}"/>
              </a:ext>
            </a:extLst>
          </p:cNvPr>
          <p:cNvSpPr txBox="1"/>
          <p:nvPr/>
        </p:nvSpPr>
        <p:spPr>
          <a:xfrm>
            <a:off x="8035226" y="4923205"/>
            <a:ext cx="3738763" cy="180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Clear communications, aided by development of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common vocabularies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technical &amp; non-technical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 to describe data and its application can enable better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research outputs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better sharing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cultures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and better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investment decisions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4C1D9C-4666-7F96-F10F-68C26425B493}"/>
              </a:ext>
            </a:extLst>
          </p:cNvPr>
          <p:cNvSpPr txBox="1"/>
          <p:nvPr/>
        </p:nvSpPr>
        <p:spPr>
          <a:xfrm>
            <a:off x="7826816" y="2038367"/>
            <a:ext cx="3657261" cy="180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Open governance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mechanisms can have both a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social impact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(building trust, buy-in to the importance of FAIR data practices) &amp;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technical impact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(more efficient access processes)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8C4827-8F7E-10E8-6A85-2D5137C48A11}"/>
              </a:ext>
            </a:extLst>
          </p:cNvPr>
          <p:cNvSpPr txBox="1"/>
          <p:nvPr/>
        </p:nvSpPr>
        <p:spPr>
          <a:xfrm>
            <a:off x="383459" y="3489673"/>
            <a:ext cx="3192216" cy="180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Good data access &amp; use depends on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connecting people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often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diverse areas &amp;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different skillsets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e.g.: public / private sectors, different research disciplines, experts / non-experts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95011E-99DF-608A-2B7E-56F4DA536DE9}"/>
              </a:ext>
            </a:extLst>
          </p:cNvPr>
          <p:cNvSpPr txBox="1"/>
          <p:nvPr/>
        </p:nvSpPr>
        <p:spPr>
          <a:xfrm>
            <a:off x="4877119" y="2887479"/>
            <a:ext cx="2400811" cy="1392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It’s important to </a:t>
            </a:r>
            <a:r>
              <a:rPr lang="en-GB" sz="1600" b="1" dirty="0">
                <a:solidFill>
                  <a:srgbClr val="A657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‘the whole system’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improving data access: </a:t>
            </a:r>
            <a:r>
              <a:rPr lang="en-GB" sz="1600" b="1" dirty="0">
                <a:solidFill>
                  <a:srgbClr val="A657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elements are mutually dependent</a:t>
            </a:r>
            <a:endParaRPr lang="en-GB" sz="1600" i="1" dirty="0">
              <a:solidFill>
                <a:srgbClr val="A657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5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3C23-4306-A46F-4560-CCC9E0D9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Net_Standalone_2.png" descr="Net_Standalone_2.png">
            <a:extLst>
              <a:ext uri="{FF2B5EF4-FFF2-40B4-BE49-F238E27FC236}">
                <a16:creationId xmlns:a16="http://schemas.microsoft.com/office/drawing/2014/main" id="{738E33FF-A1C0-7F3F-FB50-DE1164C5E2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961178">
            <a:off x="-2700387" y="-392787"/>
            <a:ext cx="9349473" cy="5995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11"/>
                </a:moveTo>
                <a:lnTo>
                  <a:pt x="3422" y="21600"/>
                </a:lnTo>
                <a:lnTo>
                  <a:pt x="21600" y="21600"/>
                </a:lnTo>
                <a:lnTo>
                  <a:pt x="13810" y="0"/>
                </a:lnTo>
                <a:lnTo>
                  <a:pt x="0" y="1211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1" name="Crisps_2.png" descr="Crisps_2.png">
            <a:extLst>
              <a:ext uri="{FF2B5EF4-FFF2-40B4-BE49-F238E27FC236}">
                <a16:creationId xmlns:a16="http://schemas.microsoft.com/office/drawing/2014/main" id="{52B39562-5F54-6ED2-767F-3F5157CC2C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"/>
          <a:stretch>
            <a:fillRect/>
          </a:stretch>
        </p:blipFill>
        <p:spPr>
          <a:xfrm rot="10669113">
            <a:off x="189256" y="1834303"/>
            <a:ext cx="4334578" cy="4326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9" y="21600"/>
                </a:moveTo>
                <a:lnTo>
                  <a:pt x="21600" y="0"/>
                </a:lnTo>
                <a:lnTo>
                  <a:pt x="754" y="1"/>
                </a:lnTo>
                <a:lnTo>
                  <a:pt x="0" y="19845"/>
                </a:lnTo>
                <a:lnTo>
                  <a:pt x="0" y="20776"/>
                </a:lnTo>
                <a:lnTo>
                  <a:pt x="21599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2" name="DSTI_Black_Digital-01.png" descr="DSTI_Black_Digital-01.png">
            <a:extLst>
              <a:ext uri="{FF2B5EF4-FFF2-40B4-BE49-F238E27FC236}">
                <a16:creationId xmlns:a16="http://schemas.microsoft.com/office/drawing/2014/main" id="{EAF417B8-4255-B5E3-9389-0DAB48BB48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4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Crisps_2.png" descr="Crisps_2.png">
            <a:extLst>
              <a:ext uri="{FF2B5EF4-FFF2-40B4-BE49-F238E27FC236}">
                <a16:creationId xmlns:a16="http://schemas.microsoft.com/office/drawing/2014/main" id="{E5250BA0-171B-9156-D5FF-E0BEB57027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80294" y="2449605"/>
            <a:ext cx="3314914" cy="331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696F0-0A04-93E5-E1AA-82D19BB2C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9438-18F9-46BA-95FA-E23A9B4276B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50541-FB93-63CC-A8CE-66C0143BDFC6}"/>
              </a:ext>
            </a:extLst>
          </p:cNvPr>
          <p:cNvSpPr txBox="1"/>
          <p:nvPr/>
        </p:nvSpPr>
        <p:spPr>
          <a:xfrm>
            <a:off x="5070964" y="2919047"/>
            <a:ext cx="6097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1. Overview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CD056-E2E5-D913-292B-33A7F9C5F9B2}"/>
              </a:ext>
            </a:extLst>
          </p:cNvPr>
          <p:cNvGrpSpPr/>
          <p:nvPr/>
        </p:nvGrpSpPr>
        <p:grpSpPr>
          <a:xfrm>
            <a:off x="8728465" y="5724658"/>
            <a:ext cx="2983241" cy="755562"/>
            <a:chOff x="360066" y="5819229"/>
            <a:chExt cx="1884014" cy="4771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66AC7B-6884-53EF-E9B3-C35836197CBC}"/>
                </a:ext>
              </a:extLst>
            </p:cNvPr>
            <p:cNvGrpSpPr/>
            <p:nvPr/>
          </p:nvGrpSpPr>
          <p:grpSpPr>
            <a:xfrm>
              <a:off x="360066" y="5819229"/>
              <a:ext cx="469730" cy="469730"/>
              <a:chOff x="9224108" y="327000"/>
              <a:chExt cx="469730" cy="46973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43D5D7E-3206-16CB-5427-7ACD422F58D0}"/>
                  </a:ext>
                </a:extLst>
              </p:cNvPr>
              <p:cNvSpPr/>
              <p:nvPr/>
            </p:nvSpPr>
            <p:spPr>
              <a:xfrm>
                <a:off x="9224108" y="327000"/>
                <a:ext cx="469730" cy="469730"/>
              </a:xfrm>
              <a:prstGeom prst="ellipse">
                <a:avLst/>
              </a:prstGeom>
              <a:solidFill>
                <a:srgbClr val="FF980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Graphic 20" descr="Shield Tick outline">
                <a:extLst>
                  <a:ext uri="{FF2B5EF4-FFF2-40B4-BE49-F238E27FC236}">
                    <a16:creationId xmlns:a16="http://schemas.microsoft.com/office/drawing/2014/main" id="{AE73D5D2-ED45-54B9-A19F-5C42F97F6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84954" y="400577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D28268-2341-4A36-8888-61710E6C825B}"/>
                </a:ext>
              </a:extLst>
            </p:cNvPr>
            <p:cNvGrpSpPr/>
            <p:nvPr/>
          </p:nvGrpSpPr>
          <p:grpSpPr>
            <a:xfrm>
              <a:off x="831494" y="5826661"/>
              <a:ext cx="469730" cy="469730"/>
              <a:chOff x="9609038" y="334432"/>
              <a:chExt cx="469730" cy="46973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F35CF2-DBD2-CAE6-0839-937AD7F3BF6C}"/>
                  </a:ext>
                </a:extLst>
              </p:cNvPr>
              <p:cNvSpPr/>
              <p:nvPr/>
            </p:nvSpPr>
            <p:spPr>
              <a:xfrm>
                <a:off x="9609038" y="334432"/>
                <a:ext cx="469730" cy="469730"/>
              </a:xfrm>
              <a:prstGeom prst="ellipse">
                <a:avLst/>
              </a:prstGeom>
              <a:solidFill>
                <a:srgbClr val="FF7D2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Graphic 13" descr="Cycle with people outline">
                <a:extLst>
                  <a:ext uri="{FF2B5EF4-FFF2-40B4-BE49-F238E27FC236}">
                    <a16:creationId xmlns:a16="http://schemas.microsoft.com/office/drawing/2014/main" id="{64E28AD8-5854-6A4D-8A34-68860A91D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80000" y="410204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3CB855-E98F-3249-0477-D42CF6B9677A}"/>
                </a:ext>
              </a:extLst>
            </p:cNvPr>
            <p:cNvGrpSpPr/>
            <p:nvPr/>
          </p:nvGrpSpPr>
          <p:grpSpPr>
            <a:xfrm>
              <a:off x="1302922" y="5826661"/>
              <a:ext cx="469730" cy="469730"/>
              <a:chOff x="10012050" y="334432"/>
              <a:chExt cx="469730" cy="4697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1DE55C3-817F-DAD0-F566-73DA95F62701}"/>
                  </a:ext>
                </a:extLst>
              </p:cNvPr>
              <p:cNvSpPr/>
              <p:nvPr/>
            </p:nvSpPr>
            <p:spPr>
              <a:xfrm>
                <a:off x="10012050" y="334432"/>
                <a:ext cx="469730" cy="469730"/>
              </a:xfrm>
              <a:prstGeom prst="ellipse">
                <a:avLst/>
              </a:prstGeom>
              <a:solidFill>
                <a:srgbClr val="FF5C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 descr="Streetlight outline">
                <a:extLst>
                  <a:ext uri="{FF2B5EF4-FFF2-40B4-BE49-F238E27FC236}">
                    <a16:creationId xmlns:a16="http://schemas.microsoft.com/office/drawing/2014/main" id="{50E76717-0E38-404A-ECB4-EC7E107A3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32078" y="468395"/>
                <a:ext cx="248198" cy="254855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3D7814-E2D2-CB7D-6DDC-D99D0B7EAF2D}"/>
                </a:ext>
              </a:extLst>
            </p:cNvPr>
            <p:cNvGrpSpPr/>
            <p:nvPr/>
          </p:nvGrpSpPr>
          <p:grpSpPr>
            <a:xfrm>
              <a:off x="1774350" y="5826661"/>
              <a:ext cx="469730" cy="469730"/>
              <a:chOff x="10415062" y="334432"/>
              <a:chExt cx="469730" cy="46973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059CD64-1334-DD24-ACFD-0060A8A3AD31}"/>
                  </a:ext>
                </a:extLst>
              </p:cNvPr>
              <p:cNvSpPr/>
              <p:nvPr/>
            </p:nvSpPr>
            <p:spPr>
              <a:xfrm>
                <a:off x="10415062" y="334432"/>
                <a:ext cx="469730" cy="469730"/>
              </a:xfrm>
              <a:prstGeom prst="ellipse">
                <a:avLst/>
              </a:prstGeom>
              <a:solidFill>
                <a:srgbClr val="FF20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Graphic 9" descr="Open hand with plant outline">
                <a:extLst>
                  <a:ext uri="{FF2B5EF4-FFF2-40B4-BE49-F238E27FC236}">
                    <a16:creationId xmlns:a16="http://schemas.microsoft.com/office/drawing/2014/main" id="{4C703C8D-7266-36AA-5955-431F33E9A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519415" y="453119"/>
                <a:ext cx="272338" cy="2796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1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94335-C6A6-C2A8-3777-588C29B3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41ABA97C-EE42-D5C4-754C-C473F851F54F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3A820A5D-68E6-56A5-5C86-26B559ABA373}"/>
              </a:ext>
            </a:extLst>
          </p:cNvPr>
          <p:cNvSpPr txBox="1"/>
          <p:nvPr/>
        </p:nvSpPr>
        <p:spPr>
          <a:xfrm>
            <a:off x="1401173" y="319043"/>
            <a:ext cx="1037281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/>
                <a:cs typeface="Arial"/>
              </a:rPr>
              <a:t>Data access is not optimal in the UK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6AD01D-A2CA-0ABE-F37F-C8180D70D096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AC656954-D9E7-9CC1-33C3-8541AE4F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32F8A658-0E51-250F-09AE-53BB9ECD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BBB8AB7C-AD25-07EF-9D1C-AF9F36C8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20C9870F-C6EC-EB14-390C-A7C708958B19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 descr="Database outline">
            <a:extLst>
              <a:ext uri="{FF2B5EF4-FFF2-40B4-BE49-F238E27FC236}">
                <a16:creationId xmlns:a16="http://schemas.microsoft.com/office/drawing/2014/main" id="{D033A282-B6B4-827C-418F-C6B45AC12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118" y="2143083"/>
            <a:ext cx="675820" cy="6758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F09D72-F39D-28B4-A7AC-212B9296426D}"/>
              </a:ext>
            </a:extLst>
          </p:cNvPr>
          <p:cNvSpPr/>
          <p:nvPr/>
        </p:nvSpPr>
        <p:spPr>
          <a:xfrm>
            <a:off x="238474" y="3126881"/>
            <a:ext cx="1993107" cy="55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sym typeface="Helvetica Neue Medium"/>
              </a:rPr>
              <a:t>Data</a:t>
            </a:r>
          </a:p>
        </p:txBody>
      </p:sp>
      <p:pic>
        <p:nvPicPr>
          <p:cNvPr id="16" name="Graphic 15" descr="Research with solid fill">
            <a:extLst>
              <a:ext uri="{FF2B5EF4-FFF2-40B4-BE49-F238E27FC236}">
                <a16:creationId xmlns:a16="http://schemas.microsoft.com/office/drawing/2014/main" id="{65B1C6D8-E515-7B14-FB0D-EEF45D3A0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4176" y="2157112"/>
            <a:ext cx="614418" cy="6144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D392E2-3533-ABAF-3B3B-AD5899EDA2B1}"/>
              </a:ext>
            </a:extLst>
          </p:cNvPr>
          <p:cNvSpPr/>
          <p:nvPr/>
        </p:nvSpPr>
        <p:spPr>
          <a:xfrm>
            <a:off x="4095729" y="3126881"/>
            <a:ext cx="1993107" cy="55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sym typeface="Helvetica Neue Medium"/>
              </a:rPr>
              <a:t>Data use &amp; 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sym typeface="Helvetica Neue Medium"/>
              </a:rPr>
              <a:t>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A5552D-27EA-4CCD-3FD8-EEA5C809CC96}"/>
              </a:ext>
            </a:extLst>
          </p:cNvPr>
          <p:cNvSpPr/>
          <p:nvPr/>
        </p:nvSpPr>
        <p:spPr>
          <a:xfrm>
            <a:off x="6328061" y="3126881"/>
            <a:ext cx="1993107" cy="55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sym typeface="Helvetica Neue Medium"/>
              </a:rPr>
              <a:t>Insights &amp; 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sym typeface="Helvetica Neue Medium"/>
              </a:rPr>
              <a:t>innovations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B76F9C-912D-F9FC-EC69-B2A66FA43EEC}"/>
              </a:ext>
            </a:extLst>
          </p:cNvPr>
          <p:cNvGrpSpPr/>
          <p:nvPr/>
        </p:nvGrpSpPr>
        <p:grpSpPr>
          <a:xfrm>
            <a:off x="6727705" y="1888770"/>
            <a:ext cx="1201895" cy="1176389"/>
            <a:chOff x="6232773" y="3367331"/>
            <a:chExt cx="1022722" cy="1001019"/>
          </a:xfrm>
        </p:grpSpPr>
        <p:pic>
          <p:nvPicPr>
            <p:cNvPr id="21" name="Graphic 20" descr="Tax outline">
              <a:extLst>
                <a:ext uri="{FF2B5EF4-FFF2-40B4-BE49-F238E27FC236}">
                  <a16:creationId xmlns:a16="http://schemas.microsoft.com/office/drawing/2014/main" id="{5C315442-3A6D-6FEF-5AD1-DD8FDF27F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32773" y="3396193"/>
              <a:ext cx="443975" cy="443975"/>
            </a:xfrm>
            <a:prstGeom prst="rect">
              <a:avLst/>
            </a:prstGeom>
          </p:spPr>
        </p:pic>
        <p:pic>
          <p:nvPicPr>
            <p:cNvPr id="22" name="Graphic 21" descr="Power Plant outline">
              <a:extLst>
                <a:ext uri="{FF2B5EF4-FFF2-40B4-BE49-F238E27FC236}">
                  <a16:creationId xmlns:a16="http://schemas.microsoft.com/office/drawing/2014/main" id="{2B88E1DD-54BD-CB23-E240-1B4BEE606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20" y="3367331"/>
              <a:ext cx="443975" cy="443975"/>
            </a:xfrm>
            <a:prstGeom prst="rect">
              <a:avLst/>
            </a:prstGeom>
          </p:spPr>
        </p:pic>
        <p:pic>
          <p:nvPicPr>
            <p:cNvPr id="23" name="Graphic 22" descr="Heart with pulse with solid fill">
              <a:extLst>
                <a:ext uri="{FF2B5EF4-FFF2-40B4-BE49-F238E27FC236}">
                  <a16:creationId xmlns:a16="http://schemas.microsoft.com/office/drawing/2014/main" id="{0ACC674F-35F6-90EA-82F0-4F70EF2F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32774" y="3920785"/>
              <a:ext cx="443975" cy="443975"/>
            </a:xfrm>
            <a:prstGeom prst="rect">
              <a:avLst/>
            </a:prstGeom>
          </p:spPr>
        </p:pic>
        <p:pic>
          <p:nvPicPr>
            <p:cNvPr id="24" name="Graphic 23" descr="Cloud Computing outline">
              <a:extLst>
                <a:ext uri="{FF2B5EF4-FFF2-40B4-BE49-F238E27FC236}">
                  <a16:creationId xmlns:a16="http://schemas.microsoft.com/office/drawing/2014/main" id="{8B86EA82-2AC4-5303-D3EF-26C96B64B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11520" y="3924375"/>
              <a:ext cx="443975" cy="443975"/>
            </a:xfrm>
            <a:prstGeom prst="rect">
              <a:avLst/>
            </a:prstGeom>
          </p:spPr>
        </p:pic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CB6EB1-CDFF-7E3B-853A-4F787F712483}"/>
              </a:ext>
            </a:extLst>
          </p:cNvPr>
          <p:cNvCxnSpPr>
            <a:cxnSpLocks/>
          </p:cNvCxnSpPr>
          <p:nvPr/>
        </p:nvCxnSpPr>
        <p:spPr>
          <a:xfrm>
            <a:off x="2100449" y="2480993"/>
            <a:ext cx="1914089" cy="0"/>
          </a:xfrm>
          <a:prstGeom prst="straightConnector1">
            <a:avLst/>
          </a:prstGeom>
          <a:ln w="19050">
            <a:solidFill>
              <a:srgbClr val="A6A6A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50380F-D224-2C8B-2652-B12E1CE496F3}"/>
              </a:ext>
            </a:extLst>
          </p:cNvPr>
          <p:cNvCxnSpPr/>
          <p:nvPr/>
        </p:nvCxnSpPr>
        <p:spPr>
          <a:xfrm>
            <a:off x="5519058" y="2480993"/>
            <a:ext cx="904155" cy="0"/>
          </a:xfrm>
          <a:prstGeom prst="straightConnector1">
            <a:avLst/>
          </a:prstGeom>
          <a:ln w="1905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3B612B-E662-9A96-8BC5-FE746DE1ACDA}"/>
              </a:ext>
            </a:extLst>
          </p:cNvPr>
          <p:cNvGrpSpPr/>
          <p:nvPr/>
        </p:nvGrpSpPr>
        <p:grpSpPr>
          <a:xfrm>
            <a:off x="8345114" y="1779047"/>
            <a:ext cx="904155" cy="1409925"/>
            <a:chOff x="7656030" y="3106452"/>
            <a:chExt cx="1086165" cy="92280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C2B787-2BFE-BB33-8903-0452435E4F1A}"/>
                </a:ext>
              </a:extLst>
            </p:cNvPr>
            <p:cNvGrpSpPr/>
            <p:nvPr/>
          </p:nvGrpSpPr>
          <p:grpSpPr>
            <a:xfrm>
              <a:off x="7656030" y="3106452"/>
              <a:ext cx="1086165" cy="922806"/>
              <a:chOff x="7656030" y="3106452"/>
              <a:chExt cx="1122573" cy="922806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3EF5E34-67A0-46BC-2233-54B33CED9B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6030" y="3106452"/>
                <a:ext cx="1122211" cy="461403"/>
              </a:xfrm>
              <a:prstGeom prst="straightConnector1">
                <a:avLst/>
              </a:prstGeom>
              <a:ln w="1905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1875418-AC9E-6FE3-EB69-5997AD928C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6392" y="3567855"/>
                <a:ext cx="1122211" cy="461403"/>
              </a:xfrm>
              <a:prstGeom prst="straightConnector1">
                <a:avLst/>
              </a:prstGeom>
              <a:ln w="1905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C3E8177-20B0-77E3-5691-A5655F50C50A}"/>
                </a:ext>
              </a:extLst>
            </p:cNvPr>
            <p:cNvCxnSpPr>
              <a:cxnSpLocks/>
            </p:cNvCxnSpPr>
            <p:nvPr/>
          </p:nvCxnSpPr>
          <p:spPr>
            <a:xfrm>
              <a:off x="7656030" y="3567855"/>
              <a:ext cx="1085815" cy="0"/>
            </a:xfrm>
            <a:prstGeom prst="straightConnector1">
              <a:avLst/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3FA47AA-6951-CA51-DA72-953AB33D11D8}"/>
              </a:ext>
            </a:extLst>
          </p:cNvPr>
          <p:cNvSpPr txBox="1"/>
          <p:nvPr/>
        </p:nvSpPr>
        <p:spPr>
          <a:xfrm>
            <a:off x="2144403" y="3126881"/>
            <a:ext cx="1775585" cy="3077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1" algn="ctr"/>
            <a:r>
              <a:rPr lang="en-GB" sz="1400" b="1" kern="0">
                <a:solidFill>
                  <a:srgbClr val="C00000"/>
                </a:solidFill>
                <a:latin typeface="Arial"/>
                <a:sym typeface="Trebuchet MS"/>
              </a:rPr>
              <a:t>Barriers</a:t>
            </a:r>
            <a:endParaRPr lang="en-GB" sz="1400" kern="0">
              <a:solidFill>
                <a:srgbClr val="C00000"/>
              </a:solidFill>
              <a:latin typeface="Arial"/>
              <a:sym typeface="Trebuchet M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CDE3A7-5BD8-9B90-17D2-DF25CB05817C}"/>
              </a:ext>
            </a:extLst>
          </p:cNvPr>
          <p:cNvGrpSpPr/>
          <p:nvPr/>
        </p:nvGrpSpPr>
        <p:grpSpPr>
          <a:xfrm>
            <a:off x="2754305" y="2203102"/>
            <a:ext cx="555782" cy="555782"/>
            <a:chOff x="1112485" y="5809689"/>
            <a:chExt cx="680149" cy="68014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EA12A0-EE56-EF01-4F1A-E0E4405C8F9D}"/>
                </a:ext>
              </a:extLst>
            </p:cNvPr>
            <p:cNvSpPr/>
            <p:nvPr/>
          </p:nvSpPr>
          <p:spPr>
            <a:xfrm>
              <a:off x="1112485" y="5809689"/>
              <a:ext cx="680149" cy="6801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53" name="Graphic 52" descr="Construction Barricade with solid fill">
              <a:extLst>
                <a:ext uri="{FF2B5EF4-FFF2-40B4-BE49-F238E27FC236}">
                  <a16:creationId xmlns:a16="http://schemas.microsoft.com/office/drawing/2014/main" id="{7CFA6D7D-17C6-19CA-8C38-641C8037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54410" y="5951616"/>
              <a:ext cx="396298" cy="396298"/>
            </a:xfrm>
            <a:prstGeom prst="rect">
              <a:avLst/>
            </a:prstGeom>
          </p:spPr>
        </p:pic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7B0A578D-D6DF-7477-CBBE-B5AF8C500DA6}"/>
              </a:ext>
            </a:extLst>
          </p:cNvPr>
          <p:cNvGrpSpPr/>
          <p:nvPr/>
        </p:nvGrpSpPr>
        <p:grpSpPr>
          <a:xfrm>
            <a:off x="2176845" y="3668149"/>
            <a:ext cx="1744710" cy="406650"/>
            <a:chOff x="2472076" y="3707968"/>
            <a:chExt cx="1744710" cy="40665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52519D-685B-5606-2238-97F8CA970344}"/>
                </a:ext>
              </a:extLst>
            </p:cNvPr>
            <p:cNvSpPr txBox="1"/>
            <p:nvPr/>
          </p:nvSpPr>
          <p:spPr>
            <a:xfrm>
              <a:off x="2914391" y="3728399"/>
              <a:ext cx="1302395" cy="386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/>
              <a:r>
                <a:rPr lang="en-GB" sz="1400" kern="0">
                  <a:latin typeface="Arial"/>
                  <a:sym typeface="Trebuchet MS"/>
                </a:rPr>
                <a:t>Quality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6F0AC03-56D5-FDAF-E1C3-6EDF1EED5355}"/>
                </a:ext>
              </a:extLst>
            </p:cNvPr>
            <p:cNvGrpSpPr/>
            <p:nvPr/>
          </p:nvGrpSpPr>
          <p:grpSpPr>
            <a:xfrm>
              <a:off x="2472076" y="3707968"/>
              <a:ext cx="348716" cy="348716"/>
              <a:chOff x="1112485" y="5809689"/>
              <a:chExt cx="680149" cy="68014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A6277F4-C6A5-2BAB-832E-92F833BE5B34}"/>
                  </a:ext>
                </a:extLst>
              </p:cNvPr>
              <p:cNvSpPr/>
              <p:nvPr/>
            </p:nvSpPr>
            <p:spPr>
              <a:xfrm>
                <a:off x="1112485" y="5809689"/>
                <a:ext cx="680149" cy="6801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Graphic 58" descr="Construction Barricade with solid fill">
                <a:extLst>
                  <a:ext uri="{FF2B5EF4-FFF2-40B4-BE49-F238E27FC236}">
                    <a16:creationId xmlns:a16="http://schemas.microsoft.com/office/drawing/2014/main" id="{4119FB79-F46C-D87A-66D5-7D29E722D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54410" y="5951616"/>
                <a:ext cx="396298" cy="396298"/>
              </a:xfrm>
              <a:prstGeom prst="rect">
                <a:avLst/>
              </a:prstGeom>
            </p:spPr>
          </p:pic>
        </p:grp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2D9338BB-65B3-2E14-BCB9-93F2DA12E5F2}"/>
              </a:ext>
            </a:extLst>
          </p:cNvPr>
          <p:cNvGrpSpPr/>
          <p:nvPr/>
        </p:nvGrpSpPr>
        <p:grpSpPr>
          <a:xfrm>
            <a:off x="2176845" y="4118447"/>
            <a:ext cx="2316977" cy="406650"/>
            <a:chOff x="2472076" y="4215970"/>
            <a:chExt cx="2316977" cy="4066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2ED451B-1798-3B32-9A18-42B75832F6D4}"/>
                </a:ext>
              </a:extLst>
            </p:cNvPr>
            <p:cNvSpPr txBox="1"/>
            <p:nvPr/>
          </p:nvSpPr>
          <p:spPr>
            <a:xfrm>
              <a:off x="2914390" y="4236401"/>
              <a:ext cx="1874663" cy="386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/>
              <a:r>
                <a:rPr lang="en-GB" sz="1400" kern="0">
                  <a:latin typeface="Arial"/>
                  <a:sym typeface="Trebuchet MS"/>
                </a:rPr>
                <a:t>Infrastructure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5609ACC-1455-8C05-C509-DB5410667FA6}"/>
                </a:ext>
              </a:extLst>
            </p:cNvPr>
            <p:cNvGrpSpPr/>
            <p:nvPr/>
          </p:nvGrpSpPr>
          <p:grpSpPr>
            <a:xfrm>
              <a:off x="2472076" y="4215970"/>
              <a:ext cx="348716" cy="348716"/>
              <a:chOff x="1112485" y="5809689"/>
              <a:chExt cx="680149" cy="68014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B5E87F4-33A0-9397-771F-BF082F92181A}"/>
                  </a:ext>
                </a:extLst>
              </p:cNvPr>
              <p:cNvSpPr/>
              <p:nvPr/>
            </p:nvSpPr>
            <p:spPr>
              <a:xfrm>
                <a:off x="1112485" y="5809689"/>
                <a:ext cx="680149" cy="6801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Graphic 62" descr="Construction Barricade with solid fill">
                <a:extLst>
                  <a:ext uri="{FF2B5EF4-FFF2-40B4-BE49-F238E27FC236}">
                    <a16:creationId xmlns:a16="http://schemas.microsoft.com/office/drawing/2014/main" id="{D575338F-90EA-3407-B324-057D39602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54410" y="5951616"/>
                <a:ext cx="396298" cy="396298"/>
              </a:xfrm>
              <a:prstGeom prst="rect">
                <a:avLst/>
              </a:prstGeom>
            </p:spPr>
          </p:pic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08EEAEA-2A34-B7D7-3A7F-D55777E4BC2C}"/>
              </a:ext>
            </a:extLst>
          </p:cNvPr>
          <p:cNvGrpSpPr/>
          <p:nvPr/>
        </p:nvGrpSpPr>
        <p:grpSpPr>
          <a:xfrm>
            <a:off x="2176845" y="4568745"/>
            <a:ext cx="2105029" cy="406650"/>
            <a:chOff x="2472076" y="4723972"/>
            <a:chExt cx="2105029" cy="406650"/>
          </a:xfrm>
        </p:grpSpPr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46A9EFC-FEB5-2009-0A0C-184BA931550C}"/>
                </a:ext>
              </a:extLst>
            </p:cNvPr>
            <p:cNvSpPr txBox="1"/>
            <p:nvPr/>
          </p:nvSpPr>
          <p:spPr>
            <a:xfrm>
              <a:off x="2914390" y="4744403"/>
              <a:ext cx="1662715" cy="386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/>
              <a:r>
                <a:rPr lang="en-GB" sz="1400" kern="0">
                  <a:latin typeface="Arial"/>
                  <a:sym typeface="Trebuchet MS"/>
                </a:rPr>
                <a:t>Legal</a:t>
              </a:r>
            </a:p>
          </p:txBody>
        </p: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84403137-2B70-A684-2570-F0CB1760FF67}"/>
                </a:ext>
              </a:extLst>
            </p:cNvPr>
            <p:cNvGrpSpPr/>
            <p:nvPr/>
          </p:nvGrpSpPr>
          <p:grpSpPr>
            <a:xfrm>
              <a:off x="2472076" y="4723972"/>
              <a:ext cx="348716" cy="348716"/>
              <a:chOff x="1112485" y="5809689"/>
              <a:chExt cx="680149" cy="680149"/>
            </a:xfrm>
          </p:grpSpPr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AD1655C-FADC-7D7E-FFB5-697970CA8FED}"/>
                  </a:ext>
                </a:extLst>
              </p:cNvPr>
              <p:cNvSpPr/>
              <p:nvPr/>
            </p:nvSpPr>
            <p:spPr>
              <a:xfrm>
                <a:off x="1112485" y="5809689"/>
                <a:ext cx="680149" cy="6801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51" name="Graphic 450" descr="Construction Barricade with solid fill">
                <a:extLst>
                  <a:ext uri="{FF2B5EF4-FFF2-40B4-BE49-F238E27FC236}">
                    <a16:creationId xmlns:a16="http://schemas.microsoft.com/office/drawing/2014/main" id="{045F7F93-7AEF-DEEC-FFF3-99CAFB6E9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54410" y="5951616"/>
                <a:ext cx="396298" cy="396298"/>
              </a:xfrm>
              <a:prstGeom prst="rect">
                <a:avLst/>
              </a:prstGeom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2809CE1-E3D8-A07D-D8BB-411F3A8A2FAD}"/>
              </a:ext>
            </a:extLst>
          </p:cNvPr>
          <p:cNvGrpSpPr/>
          <p:nvPr/>
        </p:nvGrpSpPr>
        <p:grpSpPr>
          <a:xfrm>
            <a:off x="2176845" y="5019042"/>
            <a:ext cx="2646821" cy="406650"/>
            <a:chOff x="2472076" y="5231973"/>
            <a:chExt cx="2646821" cy="406650"/>
          </a:xfrm>
        </p:grpSpPr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F121A5B7-6501-7E45-D6AA-A6F34BCA9D3D}"/>
                </a:ext>
              </a:extLst>
            </p:cNvPr>
            <p:cNvSpPr txBox="1"/>
            <p:nvPr/>
          </p:nvSpPr>
          <p:spPr>
            <a:xfrm>
              <a:off x="2914388" y="5252404"/>
              <a:ext cx="2204509" cy="386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/>
              <a:r>
                <a:rPr lang="en-GB" sz="1400" kern="0">
                  <a:latin typeface="Arial"/>
                  <a:sym typeface="Trebuchet MS"/>
                </a:rPr>
                <a:t>Market incentives</a:t>
              </a:r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A9726B7D-B17D-C713-3E16-4BDA03D3CA09}"/>
                </a:ext>
              </a:extLst>
            </p:cNvPr>
            <p:cNvGrpSpPr/>
            <p:nvPr/>
          </p:nvGrpSpPr>
          <p:grpSpPr>
            <a:xfrm>
              <a:off x="2472076" y="5231973"/>
              <a:ext cx="348716" cy="348716"/>
              <a:chOff x="1112485" y="5809689"/>
              <a:chExt cx="680149" cy="680149"/>
            </a:xfrm>
          </p:grpSpPr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69C4EEF-F222-94F1-FAB6-37CF0A036D60}"/>
                  </a:ext>
                </a:extLst>
              </p:cNvPr>
              <p:cNvSpPr/>
              <p:nvPr/>
            </p:nvSpPr>
            <p:spPr>
              <a:xfrm>
                <a:off x="1112485" y="5809689"/>
                <a:ext cx="680149" cy="6801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55" name="Graphic 454" descr="Construction Barricade with solid fill">
                <a:extLst>
                  <a:ext uri="{FF2B5EF4-FFF2-40B4-BE49-F238E27FC236}">
                    <a16:creationId xmlns:a16="http://schemas.microsoft.com/office/drawing/2014/main" id="{AE6DA440-EE1C-6F2A-24C0-811AF1FDF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54410" y="5951616"/>
                <a:ext cx="396298" cy="396298"/>
              </a:xfrm>
              <a:prstGeom prst="rect">
                <a:avLst/>
              </a:prstGeom>
            </p:spPr>
          </p:pic>
        </p:grp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8DCF1E8E-13BB-7D44-2BE0-0C95AC50E71C}"/>
              </a:ext>
            </a:extLst>
          </p:cNvPr>
          <p:cNvSpPr txBox="1"/>
          <p:nvPr/>
        </p:nvSpPr>
        <p:spPr>
          <a:xfrm>
            <a:off x="5609110" y="4394398"/>
            <a:ext cx="4978796" cy="38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kern="0">
                <a:latin typeface="Arial"/>
                <a:sym typeface="Trebuchet MS"/>
              </a:rPr>
              <a:t>For researchers:</a:t>
            </a:r>
            <a:endParaRPr lang="en-GB" sz="1400" kern="0">
              <a:latin typeface="Arial"/>
              <a:sym typeface="Trebuchet MS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028D984-47FB-801C-4054-D9A6B81E4702}"/>
              </a:ext>
            </a:extLst>
          </p:cNvPr>
          <p:cNvGrpSpPr/>
          <p:nvPr/>
        </p:nvGrpSpPr>
        <p:grpSpPr>
          <a:xfrm>
            <a:off x="4178106" y="3538315"/>
            <a:ext cx="477997" cy="1944820"/>
            <a:chOff x="3422448" y="4417520"/>
            <a:chExt cx="494999" cy="1437226"/>
          </a:xfrm>
        </p:grpSpPr>
        <p:sp>
          <p:nvSpPr>
            <p:cNvPr id="467" name="Right Bracket 466">
              <a:extLst>
                <a:ext uri="{FF2B5EF4-FFF2-40B4-BE49-F238E27FC236}">
                  <a16:creationId xmlns:a16="http://schemas.microsoft.com/office/drawing/2014/main" id="{A31F7169-2C62-B378-2D4A-AA6E4F93C7B7}"/>
                </a:ext>
              </a:extLst>
            </p:cNvPr>
            <p:cNvSpPr/>
            <p:nvPr/>
          </p:nvSpPr>
          <p:spPr>
            <a:xfrm>
              <a:off x="3422448" y="4417520"/>
              <a:ext cx="84484" cy="1437226"/>
            </a:xfrm>
            <a:prstGeom prst="rightBracket">
              <a:avLst/>
            </a:prstGeom>
            <a:noFill/>
            <a:ln w="19050" cap="flat">
              <a:solidFill>
                <a:srgbClr val="A6A6A6"/>
              </a:solidFill>
              <a:prstDash val="sysDash"/>
              <a:miter lim="400000"/>
              <a:tailEnd type="none"/>
            </a:ln>
            <a:effectLst/>
            <a:sp3d/>
          </p:spPr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470" name="Straight Arrow Connector 469">
              <a:extLst>
                <a:ext uri="{FF2B5EF4-FFF2-40B4-BE49-F238E27FC236}">
                  <a16:creationId xmlns:a16="http://schemas.microsoft.com/office/drawing/2014/main" id="{B114EA95-6C1E-63A8-6A28-7347EC7AB44C}"/>
                </a:ext>
              </a:extLst>
            </p:cNvPr>
            <p:cNvCxnSpPr>
              <a:cxnSpLocks/>
              <a:stCxn id="467" idx="2"/>
            </p:cNvCxnSpPr>
            <p:nvPr/>
          </p:nvCxnSpPr>
          <p:spPr>
            <a:xfrm>
              <a:off x="3506932" y="5136133"/>
              <a:ext cx="410515" cy="3788"/>
            </a:xfrm>
            <a:prstGeom prst="straightConnector1">
              <a:avLst/>
            </a:prstGeom>
            <a:noFill/>
            <a:ln w="19050" cap="flat">
              <a:solidFill>
                <a:srgbClr val="A6A6A6"/>
              </a:solidFill>
              <a:prstDash val="sysDash"/>
              <a:miter lim="400000"/>
              <a:tailEnd type="triangle"/>
            </a:ln>
            <a:effectLst/>
            <a:sp3d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6BDBBC-8D90-34AB-1311-53F59F8645FD}"/>
              </a:ext>
            </a:extLst>
          </p:cNvPr>
          <p:cNvGrpSpPr/>
          <p:nvPr/>
        </p:nvGrpSpPr>
        <p:grpSpPr>
          <a:xfrm>
            <a:off x="4761763" y="4191214"/>
            <a:ext cx="691221" cy="691221"/>
            <a:chOff x="4374902" y="3805221"/>
            <a:chExt cx="755920" cy="7559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4846239-0D1E-4A7A-DEE4-5E9D092C95C8}"/>
                </a:ext>
              </a:extLst>
            </p:cNvPr>
            <p:cNvSpPr/>
            <p:nvPr/>
          </p:nvSpPr>
          <p:spPr>
            <a:xfrm>
              <a:off x="4374902" y="3805221"/>
              <a:ext cx="755920" cy="755920"/>
            </a:xfrm>
            <a:prstGeom prst="ellipse">
              <a:avLst/>
            </a:prstGeom>
            <a:solidFill>
              <a:srgbClr val="718A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35" name="Graphic 34" descr="Programmer female outline">
              <a:extLst>
                <a:ext uri="{FF2B5EF4-FFF2-40B4-BE49-F238E27FC236}">
                  <a16:creationId xmlns:a16="http://schemas.microsoft.com/office/drawing/2014/main" id="{2678F95D-B88E-B55B-8E56-4BC097FE4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96034" y="3879102"/>
              <a:ext cx="513656" cy="513656"/>
            </a:xfrm>
            <a:prstGeom prst="rect">
              <a:avLst/>
            </a:prstGeom>
          </p:spPr>
        </p:pic>
      </p:grpSp>
      <p:sp>
        <p:nvSpPr>
          <p:cNvPr id="488" name="Oval 487">
            <a:extLst>
              <a:ext uri="{FF2B5EF4-FFF2-40B4-BE49-F238E27FC236}">
                <a16:creationId xmlns:a16="http://schemas.microsoft.com/office/drawing/2014/main" id="{B613C869-18E8-1EAB-5C7D-A8019631B70F}"/>
              </a:ext>
            </a:extLst>
          </p:cNvPr>
          <p:cNvSpPr/>
          <p:nvPr/>
        </p:nvSpPr>
        <p:spPr>
          <a:xfrm>
            <a:off x="5609018" y="5465645"/>
            <a:ext cx="348717" cy="348717"/>
          </a:xfrm>
          <a:prstGeom prst="ellipse">
            <a:avLst/>
          </a:prstGeom>
          <a:solidFill>
            <a:srgbClr val="718A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89" name="Graphic 488" descr="Programmer female outline">
            <a:extLst>
              <a:ext uri="{FF2B5EF4-FFF2-40B4-BE49-F238E27FC236}">
                <a16:creationId xmlns:a16="http://schemas.microsoft.com/office/drawing/2014/main" id="{AC982753-2FEB-3AC7-883B-576F562DB25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64898" y="5499727"/>
            <a:ext cx="236957" cy="236957"/>
          </a:xfrm>
          <a:prstGeom prst="rect">
            <a:avLst/>
          </a:prstGeom>
        </p:spPr>
      </p:pic>
      <p:sp>
        <p:nvSpPr>
          <p:cNvPr id="491" name="Oval 490">
            <a:extLst>
              <a:ext uri="{FF2B5EF4-FFF2-40B4-BE49-F238E27FC236}">
                <a16:creationId xmlns:a16="http://schemas.microsoft.com/office/drawing/2014/main" id="{36F6356F-A11D-62F3-FC1F-935EFB7B241C}"/>
              </a:ext>
            </a:extLst>
          </p:cNvPr>
          <p:cNvSpPr/>
          <p:nvPr/>
        </p:nvSpPr>
        <p:spPr>
          <a:xfrm>
            <a:off x="5609018" y="5968984"/>
            <a:ext cx="348717" cy="348717"/>
          </a:xfrm>
          <a:prstGeom prst="ellipse">
            <a:avLst/>
          </a:prstGeom>
          <a:solidFill>
            <a:srgbClr val="718A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92" name="Graphic 491" descr="Programmer female outline">
            <a:extLst>
              <a:ext uri="{FF2B5EF4-FFF2-40B4-BE49-F238E27FC236}">
                <a16:creationId xmlns:a16="http://schemas.microsoft.com/office/drawing/2014/main" id="{B6DFE298-A887-0034-7D04-9384C66BBB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64898" y="6003066"/>
            <a:ext cx="236957" cy="236957"/>
          </a:xfrm>
          <a:prstGeom prst="rect">
            <a:avLst/>
          </a:prstGeom>
        </p:spPr>
      </p:pic>
      <p:grpSp>
        <p:nvGrpSpPr>
          <p:cNvPr id="484" name="Group 483">
            <a:extLst>
              <a:ext uri="{FF2B5EF4-FFF2-40B4-BE49-F238E27FC236}">
                <a16:creationId xmlns:a16="http://schemas.microsoft.com/office/drawing/2014/main" id="{D7E5EF04-E9F6-21AC-D170-57D1E94055DE}"/>
              </a:ext>
            </a:extLst>
          </p:cNvPr>
          <p:cNvGrpSpPr/>
          <p:nvPr/>
        </p:nvGrpSpPr>
        <p:grpSpPr>
          <a:xfrm>
            <a:off x="5609018" y="4950494"/>
            <a:ext cx="348717" cy="348717"/>
            <a:chOff x="4374902" y="3805221"/>
            <a:chExt cx="755920" cy="755920"/>
          </a:xfrm>
        </p:grpSpPr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ACBDDD82-BA08-B2D1-5724-778026E96C2E}"/>
                </a:ext>
              </a:extLst>
            </p:cNvPr>
            <p:cNvSpPr/>
            <p:nvPr/>
          </p:nvSpPr>
          <p:spPr>
            <a:xfrm>
              <a:off x="4374902" y="3805221"/>
              <a:ext cx="755920" cy="755920"/>
            </a:xfrm>
            <a:prstGeom prst="ellipse">
              <a:avLst/>
            </a:prstGeom>
            <a:solidFill>
              <a:srgbClr val="718A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pic>
          <p:nvPicPr>
            <p:cNvPr id="486" name="Graphic 485" descr="Programmer female outline">
              <a:extLst>
                <a:ext uri="{FF2B5EF4-FFF2-40B4-BE49-F238E27FC236}">
                  <a16:creationId xmlns:a16="http://schemas.microsoft.com/office/drawing/2014/main" id="{C8D4F9E2-86FD-1101-1524-6FCCE8429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496034" y="3879102"/>
              <a:ext cx="513656" cy="513656"/>
            </a:xfrm>
            <a:prstGeom prst="rect">
              <a:avLst/>
            </a:prstGeom>
          </p:spPr>
        </p:pic>
      </p:grpSp>
      <p:sp>
        <p:nvSpPr>
          <p:cNvPr id="462" name="TextBox 461">
            <a:extLst>
              <a:ext uri="{FF2B5EF4-FFF2-40B4-BE49-F238E27FC236}">
                <a16:creationId xmlns:a16="http://schemas.microsoft.com/office/drawing/2014/main" id="{BCD07D6E-9FA0-614C-1351-6A9EF687163B}"/>
              </a:ext>
            </a:extLst>
          </p:cNvPr>
          <p:cNvSpPr txBox="1"/>
          <p:nvPr/>
        </p:nvSpPr>
        <p:spPr>
          <a:xfrm>
            <a:off x="6185683" y="4975743"/>
            <a:ext cx="4072067" cy="38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kern="0">
                <a:latin typeface="Arial"/>
                <a:sym typeface="Trebuchet MS"/>
              </a:rPr>
              <a:t>Data discoverability</a:t>
            </a: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93CE0147-0B85-B210-DFE6-64785B6AB971}"/>
              </a:ext>
            </a:extLst>
          </p:cNvPr>
          <p:cNvGrpSpPr/>
          <p:nvPr/>
        </p:nvGrpSpPr>
        <p:grpSpPr>
          <a:xfrm>
            <a:off x="5836969" y="4955313"/>
            <a:ext cx="348716" cy="348716"/>
            <a:chOff x="1112485" y="5809689"/>
            <a:chExt cx="680149" cy="680149"/>
          </a:xfrm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5DBC916-FEC8-A186-839C-98E987A399AB}"/>
                </a:ext>
              </a:extLst>
            </p:cNvPr>
            <p:cNvSpPr/>
            <p:nvPr/>
          </p:nvSpPr>
          <p:spPr>
            <a:xfrm>
              <a:off x="1112485" y="5809689"/>
              <a:ext cx="680149" cy="6801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pic>
          <p:nvPicPr>
            <p:cNvPr id="472" name="Graphic 471" descr="Construction Barricade with solid fill">
              <a:extLst>
                <a:ext uri="{FF2B5EF4-FFF2-40B4-BE49-F238E27FC236}">
                  <a16:creationId xmlns:a16="http://schemas.microsoft.com/office/drawing/2014/main" id="{48F0A432-7F63-744B-B068-8B2B0F30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54410" y="5951616"/>
              <a:ext cx="396298" cy="396298"/>
            </a:xfrm>
            <a:prstGeom prst="rect">
              <a:avLst/>
            </a:prstGeom>
          </p:spPr>
        </p:pic>
      </p:grpSp>
      <p:sp>
        <p:nvSpPr>
          <p:cNvPr id="475" name="TextBox 474">
            <a:extLst>
              <a:ext uri="{FF2B5EF4-FFF2-40B4-BE49-F238E27FC236}">
                <a16:creationId xmlns:a16="http://schemas.microsoft.com/office/drawing/2014/main" id="{E2A34E85-10F9-93DC-F45D-661DD0CB6E3D}"/>
              </a:ext>
            </a:extLst>
          </p:cNvPr>
          <p:cNvSpPr txBox="1"/>
          <p:nvPr/>
        </p:nvSpPr>
        <p:spPr>
          <a:xfrm>
            <a:off x="6185683" y="5483745"/>
            <a:ext cx="3105959" cy="38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kern="0">
                <a:latin typeface="Arial"/>
                <a:sym typeface="Trebuchet MS"/>
              </a:rPr>
              <a:t>Cross-discipline sharing</a:t>
            </a:r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BEBEC21-3548-D4C6-7E0E-DB0086F8C0DF}"/>
              </a:ext>
            </a:extLst>
          </p:cNvPr>
          <p:cNvGrpSpPr/>
          <p:nvPr/>
        </p:nvGrpSpPr>
        <p:grpSpPr>
          <a:xfrm>
            <a:off x="5836969" y="5463315"/>
            <a:ext cx="348716" cy="348716"/>
            <a:chOff x="1112485" y="5809689"/>
            <a:chExt cx="680149" cy="680149"/>
          </a:xfrm>
        </p:grpSpPr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F4F93564-C432-5E8D-5F8F-55B31D4C413C}"/>
                </a:ext>
              </a:extLst>
            </p:cNvPr>
            <p:cNvSpPr/>
            <p:nvPr/>
          </p:nvSpPr>
          <p:spPr>
            <a:xfrm>
              <a:off x="1112485" y="5809689"/>
              <a:ext cx="680149" cy="6801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pic>
          <p:nvPicPr>
            <p:cNvPr id="478" name="Graphic 477" descr="Construction Barricade with solid fill">
              <a:extLst>
                <a:ext uri="{FF2B5EF4-FFF2-40B4-BE49-F238E27FC236}">
                  <a16:creationId xmlns:a16="http://schemas.microsoft.com/office/drawing/2014/main" id="{F98AD024-3E9A-D1E4-4729-AFAD345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54410" y="5951616"/>
              <a:ext cx="396298" cy="396298"/>
            </a:xfrm>
            <a:prstGeom prst="rect">
              <a:avLst/>
            </a:prstGeom>
          </p:spPr>
        </p:pic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43C10F9C-37ED-03B6-BFA2-42D538D5C875}"/>
              </a:ext>
            </a:extLst>
          </p:cNvPr>
          <p:cNvSpPr txBox="1"/>
          <p:nvPr/>
        </p:nvSpPr>
        <p:spPr>
          <a:xfrm>
            <a:off x="6185683" y="5991746"/>
            <a:ext cx="3366067" cy="38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kern="0">
                <a:latin typeface="Arial"/>
                <a:sym typeface="Trebuchet MS"/>
              </a:rPr>
              <a:t>Data sharing agreements</a:t>
            </a: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0F10AB-1AD7-2FEE-794F-C132CBB8B1D4}"/>
              </a:ext>
            </a:extLst>
          </p:cNvPr>
          <p:cNvGrpSpPr/>
          <p:nvPr/>
        </p:nvGrpSpPr>
        <p:grpSpPr>
          <a:xfrm>
            <a:off x="5836969" y="5971316"/>
            <a:ext cx="348716" cy="348716"/>
            <a:chOff x="1112485" y="5809689"/>
            <a:chExt cx="680149" cy="680149"/>
          </a:xfrm>
        </p:grpSpPr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A693B20E-072B-8C05-0807-7B6DFA2C87CD}"/>
                </a:ext>
              </a:extLst>
            </p:cNvPr>
            <p:cNvSpPr/>
            <p:nvPr/>
          </p:nvSpPr>
          <p:spPr>
            <a:xfrm>
              <a:off x="1112485" y="5809689"/>
              <a:ext cx="680149" cy="6801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pic>
          <p:nvPicPr>
            <p:cNvPr id="483" name="Graphic 482" descr="Construction Barricade with solid fill">
              <a:extLst>
                <a:ext uri="{FF2B5EF4-FFF2-40B4-BE49-F238E27FC236}">
                  <a16:creationId xmlns:a16="http://schemas.microsoft.com/office/drawing/2014/main" id="{8E135F2C-A4AB-B7BC-7E08-C91471653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54410" y="5951616"/>
              <a:ext cx="396298" cy="39629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CEA3EDE-72BD-3264-6BA8-2A787D0FF5C5}"/>
              </a:ext>
            </a:extLst>
          </p:cNvPr>
          <p:cNvGrpSpPr/>
          <p:nvPr/>
        </p:nvGrpSpPr>
        <p:grpSpPr>
          <a:xfrm>
            <a:off x="9512990" y="1482141"/>
            <a:ext cx="1837574" cy="593812"/>
            <a:chOff x="10088622" y="1440303"/>
            <a:chExt cx="1997266" cy="64541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03472C-CCA4-92AF-E2E5-B8FA9CDDCB55}"/>
                </a:ext>
              </a:extLst>
            </p:cNvPr>
            <p:cNvSpPr/>
            <p:nvPr/>
          </p:nvSpPr>
          <p:spPr>
            <a:xfrm>
              <a:off x="10088622" y="1440303"/>
              <a:ext cx="645417" cy="6454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11" name="Graphic 10" descr="Bar graph with upward trend outline">
              <a:extLst>
                <a:ext uri="{FF2B5EF4-FFF2-40B4-BE49-F238E27FC236}">
                  <a16:creationId xmlns:a16="http://schemas.microsoft.com/office/drawing/2014/main" id="{9C4737CE-1D46-93D2-0340-27A73A25E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188690" y="1546414"/>
              <a:ext cx="440483" cy="44048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BEA038-A729-4E5F-F92B-DCD9A95F4CB8}"/>
                </a:ext>
              </a:extLst>
            </p:cNvPr>
            <p:cNvSpPr/>
            <p:nvPr/>
          </p:nvSpPr>
          <p:spPr>
            <a:xfrm>
              <a:off x="10932353" y="1635819"/>
              <a:ext cx="1153535" cy="32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Economic 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Growth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A3579F-E2ED-A910-1B1E-D01F8CAD145F}"/>
              </a:ext>
            </a:extLst>
          </p:cNvPr>
          <p:cNvGrpSpPr/>
          <p:nvPr/>
        </p:nvGrpSpPr>
        <p:grpSpPr>
          <a:xfrm>
            <a:off x="9512116" y="2243784"/>
            <a:ext cx="1827527" cy="593812"/>
            <a:chOff x="10099542" y="2938017"/>
            <a:chExt cx="1986346" cy="6454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D581EA-BCC0-90E6-7094-7EC5EA59731A}"/>
                </a:ext>
              </a:extLst>
            </p:cNvPr>
            <p:cNvSpPr/>
            <p:nvPr/>
          </p:nvSpPr>
          <p:spPr>
            <a:xfrm>
              <a:off x="10099542" y="2938017"/>
              <a:ext cx="645417" cy="6454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28" name="Graphic 27" descr="Greek Temple outline">
              <a:extLst>
                <a:ext uri="{FF2B5EF4-FFF2-40B4-BE49-F238E27FC236}">
                  <a16:creationId xmlns:a16="http://schemas.microsoft.com/office/drawing/2014/main" id="{3825D18F-DC74-AAB1-A4AD-EE7922BC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211120" y="3044128"/>
              <a:ext cx="416271" cy="41627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6E640F-A25D-E9A5-68A1-0C3D94053C67}"/>
                </a:ext>
              </a:extLst>
            </p:cNvPr>
            <p:cNvSpPr/>
            <p:nvPr/>
          </p:nvSpPr>
          <p:spPr>
            <a:xfrm>
              <a:off x="10932353" y="3118657"/>
              <a:ext cx="1153535" cy="32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Government 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Productivity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CB74B2-04A8-3359-6B17-364DFA6BD9A6}"/>
              </a:ext>
            </a:extLst>
          </p:cNvPr>
          <p:cNvGrpSpPr/>
          <p:nvPr/>
        </p:nvGrpSpPr>
        <p:grpSpPr>
          <a:xfrm>
            <a:off x="9520233" y="3005427"/>
            <a:ext cx="1891227" cy="593813"/>
            <a:chOff x="9727202" y="4007054"/>
            <a:chExt cx="2055581" cy="64541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9DF768-2A3D-8BF1-22ED-F925574AD400}"/>
                </a:ext>
              </a:extLst>
            </p:cNvPr>
            <p:cNvSpPr/>
            <p:nvPr/>
          </p:nvSpPr>
          <p:spPr>
            <a:xfrm>
              <a:off x="10519258" y="4167961"/>
              <a:ext cx="1263525" cy="32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Empowering 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>
                  <a:latin typeface="Arial"/>
                  <a:sym typeface="Helvetica Neue Medium"/>
                </a:rPr>
                <a:t>Citizens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sym typeface="Helvetica Neue Medium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76EFD7C-E84B-5F80-A30E-C9400BA9D66E}"/>
                </a:ext>
              </a:extLst>
            </p:cNvPr>
            <p:cNvGrpSpPr/>
            <p:nvPr/>
          </p:nvGrpSpPr>
          <p:grpSpPr>
            <a:xfrm>
              <a:off x="9727202" y="4007054"/>
              <a:ext cx="645417" cy="645417"/>
              <a:chOff x="9727202" y="4007054"/>
              <a:chExt cx="645417" cy="64541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02BAC40-3777-AA28-D402-E9051A783173}"/>
                  </a:ext>
                </a:extLst>
              </p:cNvPr>
              <p:cNvSpPr/>
              <p:nvPr/>
            </p:nvSpPr>
            <p:spPr>
              <a:xfrm>
                <a:off x="9727202" y="4007054"/>
                <a:ext cx="645417" cy="64541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pic>
            <p:nvPicPr>
              <p:cNvPr id="42" name="Graphic 41" descr="Users outline">
                <a:extLst>
                  <a:ext uri="{FF2B5EF4-FFF2-40B4-BE49-F238E27FC236}">
                    <a16:creationId xmlns:a16="http://schemas.microsoft.com/office/drawing/2014/main" id="{DF85FBDE-ABDE-8D98-CF0E-649887CB1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838221" y="4114750"/>
                <a:ext cx="426131" cy="4261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1007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C8372-8AE4-80DB-7822-694386F82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9C1DFF75-FDA7-50DB-5EA0-E0AC79C54003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EBCAD563-E9AA-6752-D5DF-D7D3129FA25A}"/>
              </a:ext>
            </a:extLst>
          </p:cNvPr>
          <p:cNvSpPr txBox="1"/>
          <p:nvPr/>
        </p:nvSpPr>
        <p:spPr>
          <a:xfrm>
            <a:off x="1401173" y="319043"/>
            <a:ext cx="1037281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>
                <a:latin typeface="Arial"/>
                <a:cs typeface="Arial"/>
              </a:rPr>
              <a:t>We piloted ways to improve data access for researchers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3498A4-5D0A-26C1-24B0-88D995258CC7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40F55E43-76F3-CF42-29D8-8CE5260F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FDC45236-9643-FF05-2A2F-9D57A9AC4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796F711E-4E0D-E5E6-1F01-0ADFB9D47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B309BAE2-507C-BCFE-9BC9-E57E1E562DDD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43C43C1-93E1-3B47-BAC5-F7404373CCCD}"/>
              </a:ext>
            </a:extLst>
          </p:cNvPr>
          <p:cNvSpPr txBox="1"/>
          <p:nvPr/>
        </p:nvSpPr>
        <p:spPr>
          <a:xfrm>
            <a:off x="862267" y="2494348"/>
            <a:ext cx="2700557" cy="155446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pilot ways of addressing data sharing barriers in the research ecosystem</a:t>
            </a:r>
          </a:p>
        </p:txBody>
      </p: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id="{B6E38487-25F3-F31D-8730-E6BA1FB37968}"/>
              </a:ext>
            </a:extLst>
          </p:cNvPr>
          <p:cNvCxnSpPr>
            <a:cxnSpLocks/>
          </p:cNvCxnSpPr>
          <p:nvPr/>
        </p:nvCxnSpPr>
        <p:spPr>
          <a:xfrm>
            <a:off x="3763111" y="2264943"/>
            <a:ext cx="904155" cy="0"/>
          </a:xfrm>
          <a:prstGeom prst="straightConnector1">
            <a:avLst/>
          </a:prstGeom>
          <a:ln w="1905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160D3E5F-4255-0D96-48BC-18AAF1BC2073}"/>
              </a:ext>
            </a:extLst>
          </p:cNvPr>
          <p:cNvCxnSpPr>
            <a:cxnSpLocks/>
          </p:cNvCxnSpPr>
          <p:nvPr/>
        </p:nvCxnSpPr>
        <p:spPr>
          <a:xfrm>
            <a:off x="7667823" y="2264943"/>
            <a:ext cx="904155" cy="0"/>
          </a:xfrm>
          <a:prstGeom prst="straightConnector1">
            <a:avLst/>
          </a:prstGeom>
          <a:ln w="1905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E0289371-40FE-83E8-EB21-C9B997B1D175}"/>
              </a:ext>
            </a:extLst>
          </p:cNvPr>
          <p:cNvGrpSpPr/>
          <p:nvPr/>
        </p:nvGrpSpPr>
        <p:grpSpPr>
          <a:xfrm>
            <a:off x="4810068" y="2874305"/>
            <a:ext cx="3409247" cy="602046"/>
            <a:chOff x="4810068" y="2511636"/>
            <a:chExt cx="3409247" cy="602046"/>
          </a:xfrm>
        </p:grpSpPr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6612505E-223B-894D-BAAE-18E6F1FD62B9}"/>
                </a:ext>
              </a:extLst>
            </p:cNvPr>
            <p:cNvSpPr/>
            <p:nvPr/>
          </p:nvSpPr>
          <p:spPr>
            <a:xfrm>
              <a:off x="5609796" y="2627044"/>
              <a:ext cx="2609519" cy="371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Safe People Registry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(HDR UK)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C962B5-3A16-77BA-C042-49369FE782BF}"/>
                </a:ext>
              </a:extLst>
            </p:cNvPr>
            <p:cNvGrpSpPr/>
            <p:nvPr/>
          </p:nvGrpSpPr>
          <p:grpSpPr>
            <a:xfrm>
              <a:off x="4810068" y="2511636"/>
              <a:ext cx="602046" cy="602046"/>
              <a:chOff x="4760096" y="2629578"/>
              <a:chExt cx="652018" cy="65201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8013407-EA0D-75D1-0600-B56AB13C835B}"/>
                  </a:ext>
                </a:extLst>
              </p:cNvPr>
              <p:cNvSpPr/>
              <p:nvPr/>
            </p:nvSpPr>
            <p:spPr>
              <a:xfrm>
                <a:off x="4760096" y="2629578"/>
                <a:ext cx="652018" cy="652018"/>
              </a:xfrm>
              <a:prstGeom prst="ellipse">
                <a:avLst/>
              </a:prstGeom>
              <a:solidFill>
                <a:srgbClr val="FF980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Graphic 27" descr="Shield Tick outline">
                <a:extLst>
                  <a:ext uri="{FF2B5EF4-FFF2-40B4-BE49-F238E27FC236}">
                    <a16:creationId xmlns:a16="http://schemas.microsoft.com/office/drawing/2014/main" id="{DE3500E5-0689-3F72-DD46-77DE2C32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44554" y="2731708"/>
                <a:ext cx="456686" cy="468937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68878F-A297-FE36-8358-13DC94C09F95}"/>
              </a:ext>
            </a:extLst>
          </p:cNvPr>
          <p:cNvGrpSpPr/>
          <p:nvPr/>
        </p:nvGrpSpPr>
        <p:grpSpPr>
          <a:xfrm>
            <a:off x="4810068" y="3735194"/>
            <a:ext cx="3561045" cy="602046"/>
            <a:chOff x="4810068" y="3455856"/>
            <a:chExt cx="3561045" cy="602046"/>
          </a:xfrm>
        </p:grpSpPr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92637E3-5D72-78D7-88FD-CE1D3DF0AA9E}"/>
                </a:ext>
              </a:extLst>
            </p:cNvPr>
            <p:cNvSpPr/>
            <p:nvPr/>
          </p:nvSpPr>
          <p:spPr>
            <a:xfrm>
              <a:off x="5612476" y="3571264"/>
              <a:ext cx="2758637" cy="371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FAIR Data Accelerator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(UK SKA Regional Centre &amp; UCL)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A44311-40EB-AB81-908D-E088BC464F0E}"/>
                </a:ext>
              </a:extLst>
            </p:cNvPr>
            <p:cNvGrpSpPr/>
            <p:nvPr/>
          </p:nvGrpSpPr>
          <p:grpSpPr>
            <a:xfrm>
              <a:off x="4810068" y="3455856"/>
              <a:ext cx="602046" cy="602046"/>
              <a:chOff x="9609038" y="334432"/>
              <a:chExt cx="469730" cy="46973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705251F-A777-0475-8E0E-C42EA0B22729}"/>
                  </a:ext>
                </a:extLst>
              </p:cNvPr>
              <p:cNvSpPr/>
              <p:nvPr/>
            </p:nvSpPr>
            <p:spPr>
              <a:xfrm>
                <a:off x="9609038" y="334432"/>
                <a:ext cx="469730" cy="469730"/>
              </a:xfrm>
              <a:prstGeom prst="ellipse">
                <a:avLst/>
              </a:prstGeom>
              <a:solidFill>
                <a:srgbClr val="FF7D2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Graphic 25" descr="Cycle with people outline">
                <a:extLst>
                  <a:ext uri="{FF2B5EF4-FFF2-40B4-BE49-F238E27FC236}">
                    <a16:creationId xmlns:a16="http://schemas.microsoft.com/office/drawing/2014/main" id="{D4CE1AA5-13A4-DA16-3877-31BEFA35F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80000" y="410204"/>
                <a:ext cx="329008" cy="337834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24851B-328F-144A-4F6D-AAAB20D8BF0E}"/>
              </a:ext>
            </a:extLst>
          </p:cNvPr>
          <p:cNvGrpSpPr/>
          <p:nvPr/>
        </p:nvGrpSpPr>
        <p:grpSpPr>
          <a:xfrm>
            <a:off x="4810068" y="4596083"/>
            <a:ext cx="3411928" cy="602046"/>
            <a:chOff x="4810068" y="4400076"/>
            <a:chExt cx="3411928" cy="602046"/>
          </a:xfrm>
        </p:grpSpPr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ED6A70FD-581C-5DFC-714A-D52D8528C4C1}"/>
                </a:ext>
              </a:extLst>
            </p:cNvPr>
            <p:cNvSpPr/>
            <p:nvPr/>
          </p:nvSpPr>
          <p:spPr>
            <a:xfrm>
              <a:off x="5612477" y="4515484"/>
              <a:ext cx="2609519" cy="371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DINI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(DAFNI)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0609DD-18EA-A7DD-22CF-14D17E90A3B8}"/>
                </a:ext>
              </a:extLst>
            </p:cNvPr>
            <p:cNvGrpSpPr/>
            <p:nvPr/>
          </p:nvGrpSpPr>
          <p:grpSpPr>
            <a:xfrm>
              <a:off x="4810068" y="4400076"/>
              <a:ext cx="602046" cy="602046"/>
              <a:chOff x="10012050" y="334432"/>
              <a:chExt cx="469730" cy="46973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5998968-D4CE-040C-AC6C-D736BD6C5A0A}"/>
                  </a:ext>
                </a:extLst>
              </p:cNvPr>
              <p:cNvSpPr/>
              <p:nvPr/>
            </p:nvSpPr>
            <p:spPr>
              <a:xfrm>
                <a:off x="10012050" y="334432"/>
                <a:ext cx="469730" cy="469730"/>
              </a:xfrm>
              <a:prstGeom prst="ellipse">
                <a:avLst/>
              </a:prstGeom>
              <a:solidFill>
                <a:srgbClr val="FF5C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Graphic 23" descr="Streetlight outline">
                <a:extLst>
                  <a:ext uri="{FF2B5EF4-FFF2-40B4-BE49-F238E27FC236}">
                    <a16:creationId xmlns:a16="http://schemas.microsoft.com/office/drawing/2014/main" id="{9AF17335-9CDD-18CA-FF5F-68F6DBDAE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32078" y="468395"/>
                <a:ext cx="248198" cy="254855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E06AB7-E846-06D9-245D-B01FEAB013C1}"/>
              </a:ext>
            </a:extLst>
          </p:cNvPr>
          <p:cNvGrpSpPr/>
          <p:nvPr/>
        </p:nvGrpSpPr>
        <p:grpSpPr>
          <a:xfrm>
            <a:off x="4810068" y="5456973"/>
            <a:ext cx="3411928" cy="602046"/>
            <a:chOff x="4810068" y="5344295"/>
            <a:chExt cx="3411928" cy="602046"/>
          </a:xfrm>
        </p:grpSpPr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D82FE6F5-191D-0208-F49C-D7D2118248BF}"/>
                </a:ext>
              </a:extLst>
            </p:cNvPr>
            <p:cNvSpPr/>
            <p:nvPr/>
          </p:nvSpPr>
          <p:spPr>
            <a:xfrm>
              <a:off x="5612477" y="5459703"/>
              <a:ext cx="2609519" cy="371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BOOST-EDS</a:t>
              </a:r>
            </a:p>
            <a:p>
              <a:pPr marL="0" marR="0" lvl="0" indent="0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sym typeface="Helvetica Neue Medium"/>
                </a:rPr>
                <a:t>(NERC)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23CACF-83D4-C4B1-64BF-BF632CE4D872}"/>
                </a:ext>
              </a:extLst>
            </p:cNvPr>
            <p:cNvGrpSpPr/>
            <p:nvPr/>
          </p:nvGrpSpPr>
          <p:grpSpPr>
            <a:xfrm>
              <a:off x="4810068" y="5344295"/>
              <a:ext cx="602046" cy="602046"/>
              <a:chOff x="10415062" y="334432"/>
              <a:chExt cx="469730" cy="46973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09AA86C-1EDE-F33C-574C-E4DA16B627C2}"/>
                  </a:ext>
                </a:extLst>
              </p:cNvPr>
              <p:cNvSpPr/>
              <p:nvPr/>
            </p:nvSpPr>
            <p:spPr>
              <a:xfrm>
                <a:off x="10415062" y="334432"/>
                <a:ext cx="469730" cy="469730"/>
              </a:xfrm>
              <a:prstGeom prst="ellipse">
                <a:avLst/>
              </a:prstGeom>
              <a:solidFill>
                <a:srgbClr val="FF20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Graphic 21" descr="Open hand with plant outline">
                <a:extLst>
                  <a:ext uri="{FF2B5EF4-FFF2-40B4-BE49-F238E27FC236}">
                    <a16:creationId xmlns:a16="http://schemas.microsoft.com/office/drawing/2014/main" id="{03D4788F-DD1B-CE8D-64B9-0358C1628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519415" y="453119"/>
                <a:ext cx="272338" cy="279643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D15B7B-E844-2945-3632-307094C4EC90}"/>
              </a:ext>
            </a:extLst>
          </p:cNvPr>
          <p:cNvGrpSpPr/>
          <p:nvPr/>
        </p:nvGrpSpPr>
        <p:grpSpPr>
          <a:xfrm>
            <a:off x="9756955" y="1430133"/>
            <a:ext cx="559127" cy="559127"/>
            <a:chOff x="8289936" y="1458456"/>
            <a:chExt cx="460508" cy="46050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21E4EA-CAC2-6E0B-DDED-3D8AB0D768DB}"/>
                </a:ext>
              </a:extLst>
            </p:cNvPr>
            <p:cNvSpPr/>
            <p:nvPr/>
          </p:nvSpPr>
          <p:spPr>
            <a:xfrm>
              <a:off x="8289936" y="1458456"/>
              <a:ext cx="460508" cy="460508"/>
            </a:xfrm>
            <a:prstGeom prst="ellipse">
              <a:avLst/>
            </a:prstGeom>
            <a:solidFill>
              <a:srgbClr val="30CA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 descr="Share with solid fill">
              <a:extLst>
                <a:ext uri="{FF2B5EF4-FFF2-40B4-BE49-F238E27FC236}">
                  <a16:creationId xmlns:a16="http://schemas.microsoft.com/office/drawing/2014/main" id="{CFC1F75D-DA15-0DC5-EE1B-53DB757F6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12064" y="1554513"/>
              <a:ext cx="257313" cy="257313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331CDB-B6E8-E831-CD35-5FED94D5585A}"/>
              </a:ext>
            </a:extLst>
          </p:cNvPr>
          <p:cNvSpPr/>
          <p:nvPr/>
        </p:nvSpPr>
        <p:spPr>
          <a:xfrm>
            <a:off x="9039966" y="2016943"/>
            <a:ext cx="1993107" cy="55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>
                <a:latin typeface="Arial"/>
                <a:sym typeface="Helvetica Neue Medium"/>
              </a:rPr>
              <a:t>Outputs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D9B780-F10C-7D25-E4EB-971B4404B19D}"/>
              </a:ext>
            </a:extLst>
          </p:cNvPr>
          <p:cNvSpPr/>
          <p:nvPr/>
        </p:nvSpPr>
        <p:spPr>
          <a:xfrm>
            <a:off x="5170991" y="2016943"/>
            <a:ext cx="1993107" cy="55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>
                <a:latin typeface="Arial"/>
                <a:sym typeface="Helvetica Neue Medium"/>
              </a:rPr>
              <a:t>Pilots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0AE38D-25FA-E106-4C6C-25F36873451E}"/>
              </a:ext>
            </a:extLst>
          </p:cNvPr>
          <p:cNvSpPr/>
          <p:nvPr/>
        </p:nvSpPr>
        <p:spPr>
          <a:xfrm>
            <a:off x="1183263" y="2016943"/>
            <a:ext cx="1993107" cy="559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>
                <a:latin typeface="Arial"/>
                <a:sym typeface="Helvetica Neue Medium"/>
              </a:rPr>
              <a:t>Objective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5EEEAF-CC5E-98E1-10D4-68F0A42D6842}"/>
              </a:ext>
            </a:extLst>
          </p:cNvPr>
          <p:cNvGrpSpPr/>
          <p:nvPr/>
        </p:nvGrpSpPr>
        <p:grpSpPr>
          <a:xfrm>
            <a:off x="5887980" y="1430133"/>
            <a:ext cx="559127" cy="559127"/>
            <a:chOff x="1942756" y="1771320"/>
            <a:chExt cx="424137" cy="42413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EDC800-0921-363E-4620-41AD36FB0C7B}"/>
                </a:ext>
              </a:extLst>
            </p:cNvPr>
            <p:cNvSpPr/>
            <p:nvPr/>
          </p:nvSpPr>
          <p:spPr>
            <a:xfrm>
              <a:off x="1942756" y="1771320"/>
              <a:ext cx="424137" cy="4241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54" name="Graphic 53" descr="Aeroplane with solid fill">
              <a:extLst>
                <a:ext uri="{FF2B5EF4-FFF2-40B4-BE49-F238E27FC236}">
                  <a16:creationId xmlns:a16="http://schemas.microsoft.com/office/drawing/2014/main" id="{7F0812DB-DB33-36E0-8CCB-95DCF502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013365" y="1841929"/>
              <a:ext cx="282918" cy="28291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5AEE6D-5C7D-CEEE-6471-A379E02953E3}"/>
              </a:ext>
            </a:extLst>
          </p:cNvPr>
          <p:cNvGrpSpPr/>
          <p:nvPr/>
        </p:nvGrpSpPr>
        <p:grpSpPr>
          <a:xfrm>
            <a:off x="1900253" y="1430133"/>
            <a:ext cx="559127" cy="559127"/>
            <a:chOff x="2617733" y="1437919"/>
            <a:chExt cx="460508" cy="46050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05C4B5C-6DFD-9D7A-47E7-8DAFD7841EE1}"/>
                </a:ext>
              </a:extLst>
            </p:cNvPr>
            <p:cNvSpPr/>
            <p:nvPr/>
          </p:nvSpPr>
          <p:spPr>
            <a:xfrm>
              <a:off x="2617733" y="1437919"/>
              <a:ext cx="460508" cy="460508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58" name="Graphic 57" descr="Bullseye with solid fill">
              <a:extLst>
                <a:ext uri="{FF2B5EF4-FFF2-40B4-BE49-F238E27FC236}">
                  <a16:creationId xmlns:a16="http://schemas.microsoft.com/office/drawing/2014/main" id="{D3EE1602-65AD-C2A4-C263-1C424889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78301" y="1498487"/>
              <a:ext cx="339373" cy="33937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6272BF-E7FD-5269-D82B-59BFC1B96C57}"/>
              </a:ext>
            </a:extLst>
          </p:cNvPr>
          <p:cNvGrpSpPr/>
          <p:nvPr/>
        </p:nvGrpSpPr>
        <p:grpSpPr>
          <a:xfrm>
            <a:off x="1641472" y="3927841"/>
            <a:ext cx="1076688" cy="646576"/>
            <a:chOff x="1616934" y="4211198"/>
            <a:chExt cx="1076688" cy="6465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3685A2-D104-CCF3-B42D-55EC9AE2CA27}"/>
                </a:ext>
              </a:extLst>
            </p:cNvPr>
            <p:cNvGrpSpPr/>
            <p:nvPr/>
          </p:nvGrpSpPr>
          <p:grpSpPr>
            <a:xfrm>
              <a:off x="1616934" y="4211198"/>
              <a:ext cx="638940" cy="638940"/>
              <a:chOff x="4374902" y="3805221"/>
              <a:chExt cx="755920" cy="75592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652D99B-FA34-8D9A-27E9-3C5FA17BBA73}"/>
                  </a:ext>
                </a:extLst>
              </p:cNvPr>
              <p:cNvSpPr/>
              <p:nvPr/>
            </p:nvSpPr>
            <p:spPr>
              <a:xfrm>
                <a:off x="4374902" y="3805221"/>
                <a:ext cx="755920" cy="755920"/>
              </a:xfrm>
              <a:prstGeom prst="ellipse">
                <a:avLst/>
              </a:prstGeom>
              <a:solidFill>
                <a:srgbClr val="718A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pic>
            <p:nvPicPr>
              <p:cNvPr id="5" name="Graphic 4" descr="Programmer female outline">
                <a:extLst>
                  <a:ext uri="{FF2B5EF4-FFF2-40B4-BE49-F238E27FC236}">
                    <a16:creationId xmlns:a16="http://schemas.microsoft.com/office/drawing/2014/main" id="{5C114143-C612-F5B2-9913-72B563B75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96034" y="3879102"/>
                <a:ext cx="513656" cy="513656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C8D76F5-22FC-DE0A-78C6-0F8E68A44A87}"/>
                </a:ext>
              </a:extLst>
            </p:cNvPr>
            <p:cNvGrpSpPr/>
            <p:nvPr/>
          </p:nvGrpSpPr>
          <p:grpSpPr>
            <a:xfrm>
              <a:off x="2054682" y="4218834"/>
              <a:ext cx="638940" cy="638940"/>
              <a:chOff x="1112485" y="5809689"/>
              <a:chExt cx="680149" cy="68014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AE2D4D3-1E6D-B23F-5E78-8910C1A7FD5C}"/>
                  </a:ext>
                </a:extLst>
              </p:cNvPr>
              <p:cNvSpPr/>
              <p:nvPr/>
            </p:nvSpPr>
            <p:spPr>
              <a:xfrm>
                <a:off x="1112485" y="5809689"/>
                <a:ext cx="680149" cy="6801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pic>
            <p:nvPicPr>
              <p:cNvPr id="48" name="Graphic 47" descr="Construction Barricade with solid fill">
                <a:extLst>
                  <a:ext uri="{FF2B5EF4-FFF2-40B4-BE49-F238E27FC236}">
                    <a16:creationId xmlns:a16="http://schemas.microsoft.com/office/drawing/2014/main" id="{59FF5C4A-6310-0519-4A95-281128C44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254410" y="5951616"/>
                <a:ext cx="396298" cy="396298"/>
              </a:xfrm>
              <a:prstGeom prst="rect">
                <a:avLst/>
              </a:prstGeom>
            </p:spPr>
          </p:pic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C7B07FD-B08C-FD8F-E2F6-973B4F7E24A9}"/>
              </a:ext>
            </a:extLst>
          </p:cNvPr>
          <p:cNvGrpSpPr/>
          <p:nvPr/>
        </p:nvGrpSpPr>
        <p:grpSpPr>
          <a:xfrm rot="5400000">
            <a:off x="1945493" y="4106902"/>
            <a:ext cx="468646" cy="1551163"/>
            <a:chOff x="3422448" y="4417520"/>
            <a:chExt cx="494999" cy="1437226"/>
          </a:xfrm>
        </p:grpSpPr>
        <p:sp>
          <p:nvSpPr>
            <p:cNvPr id="453" name="Right Bracket 452">
              <a:extLst>
                <a:ext uri="{FF2B5EF4-FFF2-40B4-BE49-F238E27FC236}">
                  <a16:creationId xmlns:a16="http://schemas.microsoft.com/office/drawing/2014/main" id="{EE157F09-D550-2826-87CE-7F8E273710AC}"/>
                </a:ext>
              </a:extLst>
            </p:cNvPr>
            <p:cNvSpPr/>
            <p:nvPr/>
          </p:nvSpPr>
          <p:spPr>
            <a:xfrm>
              <a:off x="3422448" y="4417520"/>
              <a:ext cx="84484" cy="1437226"/>
            </a:xfrm>
            <a:prstGeom prst="rightBracket">
              <a:avLst/>
            </a:prstGeom>
            <a:noFill/>
            <a:ln w="19050" cap="flat">
              <a:solidFill>
                <a:srgbClr val="A6A6A6"/>
              </a:solidFill>
              <a:prstDash val="solid"/>
              <a:miter lim="400000"/>
              <a:tailEnd type="none"/>
            </a:ln>
            <a:effectLst/>
            <a:sp3d/>
          </p:spPr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EB2053ED-ACDB-169D-FC27-2E629AC57593}"/>
                </a:ext>
              </a:extLst>
            </p:cNvPr>
            <p:cNvCxnSpPr>
              <a:cxnSpLocks/>
              <a:stCxn id="453" idx="2"/>
            </p:cNvCxnSpPr>
            <p:nvPr/>
          </p:nvCxnSpPr>
          <p:spPr>
            <a:xfrm>
              <a:off x="3506932" y="5136133"/>
              <a:ext cx="410515" cy="3788"/>
            </a:xfrm>
            <a:prstGeom prst="straightConnector1">
              <a:avLst/>
            </a:prstGeom>
            <a:noFill/>
            <a:ln w="19050" cap="flat">
              <a:solidFill>
                <a:srgbClr val="A6A6A6"/>
              </a:solidFill>
              <a:prstDash val="sysDot"/>
              <a:miter lim="400000"/>
              <a:headEnd type="triangle" w="med" len="med"/>
              <a:tailEnd type="none" w="med" len="med"/>
            </a:ln>
            <a:effectLst/>
            <a:sp3d/>
          </p:spPr>
        </p:cxnSp>
      </p:grpSp>
      <p:sp>
        <p:nvSpPr>
          <p:cNvPr id="468" name="Rectangle 467">
            <a:extLst>
              <a:ext uri="{FF2B5EF4-FFF2-40B4-BE49-F238E27FC236}">
                <a16:creationId xmlns:a16="http://schemas.microsoft.com/office/drawing/2014/main" id="{EEF4C2FB-CC0F-5415-922F-74A917124817}"/>
              </a:ext>
            </a:extLst>
          </p:cNvPr>
          <p:cNvSpPr/>
          <p:nvPr/>
        </p:nvSpPr>
        <p:spPr>
          <a:xfrm>
            <a:off x="8868875" y="5283117"/>
            <a:ext cx="2380343" cy="75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Lessons for the future</a:t>
            </a:r>
            <a:endParaRPr lang="en-GB" sz="14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F98E7C34-39A4-49EC-A328-7B9186AAD7EF}"/>
              </a:ext>
            </a:extLst>
          </p:cNvPr>
          <p:cNvSpPr/>
          <p:nvPr/>
        </p:nvSpPr>
        <p:spPr>
          <a:xfrm>
            <a:off x="8868875" y="3660386"/>
            <a:ext cx="2380343" cy="498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Better use now</a:t>
            </a:r>
          </a:p>
        </p:txBody>
      </p: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463B3FD-DED4-1BE1-F85B-932659241D66}"/>
              </a:ext>
            </a:extLst>
          </p:cNvPr>
          <p:cNvGrpSpPr/>
          <p:nvPr/>
        </p:nvGrpSpPr>
        <p:grpSpPr>
          <a:xfrm>
            <a:off x="9748111" y="2913422"/>
            <a:ext cx="621871" cy="621871"/>
            <a:chOff x="8482786" y="2405528"/>
            <a:chExt cx="739861" cy="739861"/>
          </a:xfrm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2ECD898E-C55D-DE27-BE2F-E952D52C4E52}"/>
                </a:ext>
              </a:extLst>
            </p:cNvPr>
            <p:cNvSpPr/>
            <p:nvPr/>
          </p:nvSpPr>
          <p:spPr>
            <a:xfrm>
              <a:off x="8482786" y="2405528"/>
              <a:ext cx="739861" cy="739861"/>
            </a:xfrm>
            <a:prstGeom prst="ellipse">
              <a:avLst/>
            </a:prstGeom>
            <a:solidFill>
              <a:srgbClr val="30CA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2" name="Graphic 471" descr="Badge Tick outline">
              <a:extLst>
                <a:ext uri="{FF2B5EF4-FFF2-40B4-BE49-F238E27FC236}">
                  <a16:creationId xmlns:a16="http://schemas.microsoft.com/office/drawing/2014/main" id="{1A74E8F0-B411-9000-E9FB-7197E632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530964" y="2453706"/>
              <a:ext cx="643505" cy="643505"/>
            </a:xfrm>
            <a:prstGeom prst="rect">
              <a:avLst/>
            </a:prstGeom>
          </p:spPr>
        </p:pic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D6539869-81B8-281E-36C2-D00A32EF50FC}"/>
              </a:ext>
            </a:extLst>
          </p:cNvPr>
          <p:cNvGrpSpPr/>
          <p:nvPr/>
        </p:nvGrpSpPr>
        <p:grpSpPr>
          <a:xfrm>
            <a:off x="9748111" y="4535114"/>
            <a:ext cx="621871" cy="621871"/>
            <a:chOff x="8112855" y="3854332"/>
            <a:chExt cx="739861" cy="739861"/>
          </a:xfrm>
        </p:grpSpPr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BA091096-174F-1184-120D-1BD52E87E6A0}"/>
                </a:ext>
              </a:extLst>
            </p:cNvPr>
            <p:cNvSpPr/>
            <p:nvPr/>
          </p:nvSpPr>
          <p:spPr>
            <a:xfrm>
              <a:off x="8112855" y="3854332"/>
              <a:ext cx="739861" cy="739861"/>
            </a:xfrm>
            <a:prstGeom prst="ellipse">
              <a:avLst/>
            </a:prstGeom>
            <a:solidFill>
              <a:srgbClr val="30CA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5" name="Graphic 474" descr="Future outline">
              <a:extLst>
                <a:ext uri="{FF2B5EF4-FFF2-40B4-BE49-F238E27FC236}">
                  <a16:creationId xmlns:a16="http://schemas.microsoft.com/office/drawing/2014/main" id="{4A1CC0DA-44C2-F09C-95B4-310DE57A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231949" y="3980464"/>
              <a:ext cx="501671" cy="50167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37D097-992B-639B-AAE6-130C8674D622}"/>
              </a:ext>
            </a:extLst>
          </p:cNvPr>
          <p:cNvSpPr txBox="1"/>
          <p:nvPr/>
        </p:nvSpPr>
        <p:spPr>
          <a:xfrm>
            <a:off x="767904" y="5670107"/>
            <a:ext cx="2815648" cy="7434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GB" sz="1400" i="1" dirty="0">
                <a:latin typeface="Arial"/>
                <a:ea typeface="Aptos" panose="020B0004020202020204" pitchFamily="34" charset="0"/>
                <a:cs typeface="Arial"/>
              </a:rPr>
              <a:t>£5m from UKRI’s Digital Research Infrastructure Programme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BB07ED-EC18-2816-4F50-47987557B93E}"/>
              </a:ext>
            </a:extLst>
          </p:cNvPr>
          <p:cNvGrpSpPr/>
          <p:nvPr/>
        </p:nvGrpSpPr>
        <p:grpSpPr>
          <a:xfrm>
            <a:off x="1860346" y="4990768"/>
            <a:ext cx="638940" cy="638940"/>
            <a:chOff x="1942756" y="1771320"/>
            <a:chExt cx="424137" cy="42413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E3D5DDC-41C4-DED0-2FD3-5A5073C3DC74}"/>
                </a:ext>
              </a:extLst>
            </p:cNvPr>
            <p:cNvSpPr/>
            <p:nvPr/>
          </p:nvSpPr>
          <p:spPr>
            <a:xfrm>
              <a:off x="1942756" y="1771320"/>
              <a:ext cx="424137" cy="4241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45" name="Graphic 44" descr="Aeroplane with solid fill">
              <a:extLst>
                <a:ext uri="{FF2B5EF4-FFF2-40B4-BE49-F238E27FC236}">
                  <a16:creationId xmlns:a16="http://schemas.microsoft.com/office/drawing/2014/main" id="{7B2363CA-C147-6DA6-88EA-012270392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013365" y="1841929"/>
              <a:ext cx="282918" cy="282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06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A3A29-0F24-E1F8-0D00-105C5D17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59CDD377-FF92-B294-4A96-28B03DB9B6A8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485DF395-FD0E-B3C5-8DF6-213BC4D4791D}"/>
              </a:ext>
            </a:extLst>
          </p:cNvPr>
          <p:cNvSpPr txBox="1"/>
          <p:nvPr/>
        </p:nvSpPr>
        <p:spPr>
          <a:xfrm>
            <a:off x="1401173" y="319043"/>
            <a:ext cx="1037281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>
                <a:latin typeface="Arial"/>
                <a:cs typeface="Arial"/>
              </a:rPr>
              <a:t>DSIT coordinated activity to support pilot delivery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BE0DF8-006B-B657-D1ED-DAE12EB56B5C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4AEB1EE8-F80A-B209-CFC2-2B6F63316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DB7ED061-1C94-84F0-B9E3-9A5B0E59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8D9E2BDC-85F1-7D28-FE15-787036D6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3C2F23CD-B940-4FFD-86F3-52E2B86105AE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89ED6-F68B-F029-2C23-726D6439870C}"/>
              </a:ext>
            </a:extLst>
          </p:cNvPr>
          <p:cNvSpPr/>
          <p:nvPr/>
        </p:nvSpPr>
        <p:spPr>
          <a:xfrm>
            <a:off x="1787195" y="3051266"/>
            <a:ext cx="2166071" cy="758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Progress tracking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138E7-A3CE-D5F4-FCE7-66DF4C7A314B}"/>
              </a:ext>
            </a:extLst>
          </p:cNvPr>
          <p:cNvSpPr/>
          <p:nvPr/>
        </p:nvSpPr>
        <p:spPr>
          <a:xfrm>
            <a:off x="1787203" y="4609522"/>
            <a:ext cx="2166072" cy="75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Pilot join-up</a:t>
            </a:r>
            <a:endParaRPr lang="en-GB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45165-8D0D-264E-DA6A-8A32C34CAB29}"/>
              </a:ext>
            </a:extLst>
          </p:cNvPr>
          <p:cNvSpPr/>
          <p:nvPr/>
        </p:nvSpPr>
        <p:spPr>
          <a:xfrm>
            <a:off x="1787203" y="5388647"/>
            <a:ext cx="2166072" cy="75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R="0" algn="l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Communications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007C6B-9441-06AF-B4CD-1EDA270AD3C9}"/>
              </a:ext>
            </a:extLst>
          </p:cNvPr>
          <p:cNvSpPr/>
          <p:nvPr/>
        </p:nvSpPr>
        <p:spPr>
          <a:xfrm>
            <a:off x="1787195" y="3830388"/>
            <a:ext cx="2166071" cy="758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Monitoring &amp; evaluation</a:t>
            </a:r>
            <a:endParaRPr lang="en-GB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1CF1E4-ECB6-E082-2E22-271B5C7E7B54}"/>
              </a:ext>
            </a:extLst>
          </p:cNvPr>
          <p:cNvSpPr/>
          <p:nvPr/>
        </p:nvSpPr>
        <p:spPr>
          <a:xfrm>
            <a:off x="1012517" y="2549788"/>
            <a:ext cx="2615724" cy="451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rgbClr val="A657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Activity</a:t>
            </a:r>
            <a:endParaRPr lang="en-US" sz="1400">
              <a:solidFill>
                <a:srgbClr val="A657F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95208D-4894-A495-3B79-9BA495D77F90}"/>
              </a:ext>
            </a:extLst>
          </p:cNvPr>
          <p:cNvSpPr/>
          <p:nvPr/>
        </p:nvSpPr>
        <p:spPr>
          <a:xfrm>
            <a:off x="8518180" y="1964342"/>
            <a:ext cx="2835220" cy="451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Outputs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8A9C64-BF1C-50A8-96D7-718655B7B47E}"/>
              </a:ext>
            </a:extLst>
          </p:cNvPr>
          <p:cNvSpPr/>
          <p:nvPr/>
        </p:nvSpPr>
        <p:spPr>
          <a:xfrm>
            <a:off x="8745619" y="5283117"/>
            <a:ext cx="2380343" cy="75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Lessons for the future: </a:t>
            </a:r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gathering information on </a:t>
            </a:r>
          </a:p>
          <a:p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‘what works well’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AB1376-8ED0-A7D1-D743-A2FD28BF2969}"/>
              </a:ext>
            </a:extLst>
          </p:cNvPr>
          <p:cNvSpPr/>
          <p:nvPr/>
        </p:nvSpPr>
        <p:spPr>
          <a:xfrm>
            <a:off x="8745619" y="3660386"/>
            <a:ext cx="2380343" cy="498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Better use now: </a:t>
            </a:r>
          </a:p>
          <a:p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successful pilot delivery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33820E-E043-995C-4FB1-EFCADAF41C19}"/>
              </a:ext>
            </a:extLst>
          </p:cNvPr>
          <p:cNvCxnSpPr>
            <a:cxnSpLocks/>
          </p:cNvCxnSpPr>
          <p:nvPr/>
        </p:nvCxnSpPr>
        <p:spPr>
          <a:xfrm>
            <a:off x="6825474" y="2190063"/>
            <a:ext cx="1591124" cy="0"/>
          </a:xfrm>
          <a:prstGeom prst="straightConnector1">
            <a:avLst/>
          </a:prstGeom>
          <a:ln w="1905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7" name="Rectangle 456">
            <a:extLst>
              <a:ext uri="{FF2B5EF4-FFF2-40B4-BE49-F238E27FC236}">
                <a16:creationId xmlns:a16="http://schemas.microsoft.com/office/drawing/2014/main" id="{3BEFE4BA-898D-2020-0FC1-EF88BE4098A0}"/>
              </a:ext>
            </a:extLst>
          </p:cNvPr>
          <p:cNvSpPr/>
          <p:nvPr/>
        </p:nvSpPr>
        <p:spPr>
          <a:xfrm>
            <a:off x="4806549" y="2508503"/>
            <a:ext cx="2615724" cy="451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rgbClr val="A657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Approach</a:t>
            </a:r>
            <a:endParaRPr lang="en-US" sz="1400">
              <a:solidFill>
                <a:srgbClr val="A657F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BBD7058A-9A07-56B8-7754-440CB0770725}"/>
              </a:ext>
            </a:extLst>
          </p:cNvPr>
          <p:cNvSpPr/>
          <p:nvPr/>
        </p:nvSpPr>
        <p:spPr>
          <a:xfrm>
            <a:off x="2723429" y="1964342"/>
            <a:ext cx="3167268" cy="451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Cross-programme coordination</a:t>
            </a: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898FFB23-4239-9D38-0C05-DE15F033DB4D}"/>
              </a:ext>
            </a:extLst>
          </p:cNvPr>
          <p:cNvGrpSpPr/>
          <p:nvPr/>
        </p:nvGrpSpPr>
        <p:grpSpPr>
          <a:xfrm>
            <a:off x="9624855" y="2913422"/>
            <a:ext cx="621871" cy="621871"/>
            <a:chOff x="8482786" y="2405528"/>
            <a:chExt cx="739861" cy="739861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8CA870B1-3C79-ECAA-1B51-FBE45F124944}"/>
                </a:ext>
              </a:extLst>
            </p:cNvPr>
            <p:cNvSpPr/>
            <p:nvPr/>
          </p:nvSpPr>
          <p:spPr>
            <a:xfrm>
              <a:off x="8482786" y="2405528"/>
              <a:ext cx="739861" cy="739861"/>
            </a:xfrm>
            <a:prstGeom prst="ellipse">
              <a:avLst/>
            </a:prstGeom>
            <a:solidFill>
              <a:srgbClr val="30CA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Graphic 48" descr="Badge Tick outline">
              <a:extLst>
                <a:ext uri="{FF2B5EF4-FFF2-40B4-BE49-F238E27FC236}">
                  <a16:creationId xmlns:a16="http://schemas.microsoft.com/office/drawing/2014/main" id="{06F89393-0039-3FE2-C3BC-6D7B09458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0964" y="2453706"/>
              <a:ext cx="643505" cy="643505"/>
            </a:xfrm>
            <a:prstGeom prst="rect">
              <a:avLst/>
            </a:prstGeom>
          </p:spPr>
        </p:pic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646559CF-EDFB-D733-EE3B-31E677BBF637}"/>
              </a:ext>
            </a:extLst>
          </p:cNvPr>
          <p:cNvGrpSpPr/>
          <p:nvPr/>
        </p:nvGrpSpPr>
        <p:grpSpPr>
          <a:xfrm>
            <a:off x="9624855" y="4535114"/>
            <a:ext cx="621871" cy="621871"/>
            <a:chOff x="8112855" y="3854332"/>
            <a:chExt cx="739861" cy="739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38007A8A-C8E1-72CF-FE5C-3EDE2E24C4E0}"/>
                </a:ext>
              </a:extLst>
            </p:cNvPr>
            <p:cNvSpPr/>
            <p:nvPr/>
          </p:nvSpPr>
          <p:spPr>
            <a:xfrm>
              <a:off x="8112855" y="3854332"/>
              <a:ext cx="739861" cy="739861"/>
            </a:xfrm>
            <a:prstGeom prst="ellipse">
              <a:avLst/>
            </a:prstGeom>
            <a:solidFill>
              <a:srgbClr val="30CA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1" name="Graphic 460" descr="Future outline">
              <a:extLst>
                <a:ext uri="{FF2B5EF4-FFF2-40B4-BE49-F238E27FC236}">
                  <a16:creationId xmlns:a16="http://schemas.microsoft.com/office/drawing/2014/main" id="{273AFE25-99D0-1417-7178-E5FF1889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31949" y="3980464"/>
              <a:ext cx="501671" cy="501671"/>
            </a:xfrm>
            <a:prstGeom prst="rect">
              <a:avLst/>
            </a:prstGeom>
          </p:spPr>
        </p:pic>
      </p:grpSp>
      <p:pic>
        <p:nvPicPr>
          <p:cNvPr id="466" name="Graphic 465" descr="Badge 4 with solid fill">
            <a:extLst>
              <a:ext uri="{FF2B5EF4-FFF2-40B4-BE49-F238E27FC236}">
                <a16:creationId xmlns:a16="http://schemas.microsoft.com/office/drawing/2014/main" id="{B9DED02E-77BF-0A6A-2E74-04F803231E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2517" y="5482900"/>
            <a:ext cx="570184" cy="570184"/>
          </a:xfrm>
          <a:prstGeom prst="rect">
            <a:avLst/>
          </a:prstGeom>
        </p:spPr>
      </p:pic>
      <p:pic>
        <p:nvPicPr>
          <p:cNvPr id="468" name="Graphic 467" descr="Badge 3 with solid fill">
            <a:extLst>
              <a:ext uri="{FF2B5EF4-FFF2-40B4-BE49-F238E27FC236}">
                <a16:creationId xmlns:a16="http://schemas.microsoft.com/office/drawing/2014/main" id="{C0AE0427-FD91-EED0-4CA6-A4358D934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517" y="4720558"/>
            <a:ext cx="570184" cy="570184"/>
          </a:xfrm>
          <a:prstGeom prst="rect">
            <a:avLst/>
          </a:prstGeom>
        </p:spPr>
      </p:pic>
      <p:pic>
        <p:nvPicPr>
          <p:cNvPr id="470" name="Graphic 469" descr="Badge with solid fill">
            <a:extLst>
              <a:ext uri="{FF2B5EF4-FFF2-40B4-BE49-F238E27FC236}">
                <a16:creationId xmlns:a16="http://schemas.microsoft.com/office/drawing/2014/main" id="{58C2CA3B-6D0D-BC92-B4FF-C91FA25A39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2517" y="3933019"/>
            <a:ext cx="570184" cy="570184"/>
          </a:xfrm>
          <a:prstGeom prst="rect">
            <a:avLst/>
          </a:prstGeom>
        </p:spPr>
      </p:pic>
      <p:pic>
        <p:nvPicPr>
          <p:cNvPr id="472" name="Graphic 471" descr="Badge 1 with solid fill">
            <a:extLst>
              <a:ext uri="{FF2B5EF4-FFF2-40B4-BE49-F238E27FC236}">
                <a16:creationId xmlns:a16="http://schemas.microsoft.com/office/drawing/2014/main" id="{FA87EFCE-FCF9-C857-D23A-75478300D2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2517" y="3145517"/>
            <a:ext cx="570184" cy="570184"/>
          </a:xfrm>
          <a:prstGeom prst="rect">
            <a:avLst/>
          </a:prstGeom>
        </p:spPr>
      </p:pic>
      <p:grpSp>
        <p:nvGrpSpPr>
          <p:cNvPr id="478" name="Group 477">
            <a:extLst>
              <a:ext uri="{FF2B5EF4-FFF2-40B4-BE49-F238E27FC236}">
                <a16:creationId xmlns:a16="http://schemas.microsoft.com/office/drawing/2014/main" id="{F25A8613-EB22-D3A7-B420-9B8B75AF9BF2}"/>
              </a:ext>
            </a:extLst>
          </p:cNvPr>
          <p:cNvGrpSpPr/>
          <p:nvPr/>
        </p:nvGrpSpPr>
        <p:grpSpPr>
          <a:xfrm>
            <a:off x="4098912" y="3442255"/>
            <a:ext cx="707637" cy="2316998"/>
            <a:chOff x="4094562" y="2889783"/>
            <a:chExt cx="904155" cy="2316998"/>
          </a:xfrm>
        </p:grpSpPr>
        <p:cxnSp>
          <p:nvCxnSpPr>
            <p:cNvPr id="474" name="Straight Arrow Connector 473">
              <a:extLst>
                <a:ext uri="{FF2B5EF4-FFF2-40B4-BE49-F238E27FC236}">
                  <a16:creationId xmlns:a16="http://schemas.microsoft.com/office/drawing/2014/main" id="{11156FA3-000E-8215-9844-113D8D504B99}"/>
                </a:ext>
              </a:extLst>
            </p:cNvPr>
            <p:cNvCxnSpPr/>
            <p:nvPr/>
          </p:nvCxnSpPr>
          <p:spPr>
            <a:xfrm>
              <a:off x="4094562" y="2889783"/>
              <a:ext cx="904155" cy="0"/>
            </a:xfrm>
            <a:prstGeom prst="straightConnector1">
              <a:avLst/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875BABD2-75D0-1D3D-37C7-7AC76CC9038E}"/>
                </a:ext>
              </a:extLst>
            </p:cNvPr>
            <p:cNvCxnSpPr/>
            <p:nvPr/>
          </p:nvCxnSpPr>
          <p:spPr>
            <a:xfrm>
              <a:off x="4094562" y="3662116"/>
              <a:ext cx="904155" cy="0"/>
            </a:xfrm>
            <a:prstGeom prst="straightConnector1">
              <a:avLst/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>
              <a:extLst>
                <a:ext uri="{FF2B5EF4-FFF2-40B4-BE49-F238E27FC236}">
                  <a16:creationId xmlns:a16="http://schemas.microsoft.com/office/drawing/2014/main" id="{A6CC8535-3906-7BD6-4937-2E4756AB2D90}"/>
                </a:ext>
              </a:extLst>
            </p:cNvPr>
            <p:cNvCxnSpPr/>
            <p:nvPr/>
          </p:nvCxnSpPr>
          <p:spPr>
            <a:xfrm>
              <a:off x="4094562" y="4434449"/>
              <a:ext cx="904155" cy="0"/>
            </a:xfrm>
            <a:prstGeom prst="straightConnector1">
              <a:avLst/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>
              <a:extLst>
                <a:ext uri="{FF2B5EF4-FFF2-40B4-BE49-F238E27FC236}">
                  <a16:creationId xmlns:a16="http://schemas.microsoft.com/office/drawing/2014/main" id="{0A085769-7527-CA45-CF0E-D3D15B888978}"/>
                </a:ext>
              </a:extLst>
            </p:cNvPr>
            <p:cNvCxnSpPr/>
            <p:nvPr/>
          </p:nvCxnSpPr>
          <p:spPr>
            <a:xfrm>
              <a:off x="4094562" y="5206781"/>
              <a:ext cx="904155" cy="0"/>
            </a:xfrm>
            <a:prstGeom prst="straightConnector1">
              <a:avLst/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9" name="Rectangle 478">
            <a:extLst>
              <a:ext uri="{FF2B5EF4-FFF2-40B4-BE49-F238E27FC236}">
                <a16:creationId xmlns:a16="http://schemas.microsoft.com/office/drawing/2014/main" id="{D2FC5AE7-AFDE-1097-D6A9-BAE58CE8C533}"/>
              </a:ext>
            </a:extLst>
          </p:cNvPr>
          <p:cNvSpPr/>
          <p:nvPr/>
        </p:nvSpPr>
        <p:spPr>
          <a:xfrm>
            <a:off x="5292009" y="3051266"/>
            <a:ext cx="2435780" cy="758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Bi-monthly governance boards</a:t>
            </a:r>
            <a:endParaRPr lang="en-US" sz="14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8D6B4548-BCCF-94A9-4E24-D2C87B3E4A15}"/>
              </a:ext>
            </a:extLst>
          </p:cNvPr>
          <p:cNvSpPr/>
          <p:nvPr/>
        </p:nvSpPr>
        <p:spPr>
          <a:xfrm>
            <a:off x="5292016" y="4609522"/>
            <a:ext cx="2435781" cy="75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Deep dive workshops</a:t>
            </a:r>
            <a:endParaRPr lang="en-GB" sz="14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1705B18C-F784-2C05-F644-82FDFF867FF4}"/>
              </a:ext>
            </a:extLst>
          </p:cNvPr>
          <p:cNvSpPr/>
          <p:nvPr/>
        </p:nvSpPr>
        <p:spPr>
          <a:xfrm>
            <a:off x="5292016" y="5388647"/>
            <a:ext cx="2435781" cy="758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R="0" algn="l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Webinars, newsletters</a:t>
            </a:r>
            <a:endParaRPr lang="en-US" sz="14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FA499B38-44F0-E069-348F-0915B2896CC1}"/>
              </a:ext>
            </a:extLst>
          </p:cNvPr>
          <p:cNvSpPr/>
          <p:nvPr/>
        </p:nvSpPr>
        <p:spPr>
          <a:xfrm>
            <a:off x="5292009" y="3830388"/>
            <a:ext cx="2435780" cy="758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en-GB"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Custom evaluation plans</a:t>
            </a:r>
            <a:endParaRPr lang="en-GB" sz="14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0FF4551-C70D-D076-6054-5769C2F47AC5}"/>
              </a:ext>
            </a:extLst>
          </p:cNvPr>
          <p:cNvGrpSpPr/>
          <p:nvPr/>
        </p:nvGrpSpPr>
        <p:grpSpPr>
          <a:xfrm>
            <a:off x="9656227" y="1373034"/>
            <a:ext cx="559127" cy="559127"/>
            <a:chOff x="8289936" y="1458456"/>
            <a:chExt cx="460508" cy="460508"/>
          </a:xfrm>
        </p:grpSpPr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A837B67C-2954-0C99-12FE-7B6231A132DE}"/>
                </a:ext>
              </a:extLst>
            </p:cNvPr>
            <p:cNvSpPr/>
            <p:nvPr/>
          </p:nvSpPr>
          <p:spPr>
            <a:xfrm>
              <a:off x="8289936" y="1458456"/>
              <a:ext cx="460508" cy="460508"/>
            </a:xfrm>
            <a:prstGeom prst="ellipse">
              <a:avLst/>
            </a:prstGeom>
            <a:solidFill>
              <a:srgbClr val="30CA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6" name="Graphic 485" descr="Share with solid fill">
              <a:extLst>
                <a:ext uri="{FF2B5EF4-FFF2-40B4-BE49-F238E27FC236}">
                  <a16:creationId xmlns:a16="http://schemas.microsoft.com/office/drawing/2014/main" id="{D0682231-3CEB-1E3B-003B-7F6FA380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412064" y="1554513"/>
              <a:ext cx="257313" cy="257313"/>
            </a:xfrm>
            <a:prstGeom prst="rect">
              <a:avLst/>
            </a:prstGeom>
          </p:spPr>
        </p:pic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0D2C895E-8812-10A9-3AF9-58570D704742}"/>
              </a:ext>
            </a:extLst>
          </p:cNvPr>
          <p:cNvGrpSpPr/>
          <p:nvPr/>
        </p:nvGrpSpPr>
        <p:grpSpPr>
          <a:xfrm>
            <a:off x="4027499" y="1373034"/>
            <a:ext cx="559127" cy="559127"/>
            <a:chOff x="3874798" y="1353901"/>
            <a:chExt cx="559127" cy="559127"/>
          </a:xfrm>
        </p:grpSpPr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742F133B-A58A-6200-0A58-BAE536CB6872}"/>
                </a:ext>
              </a:extLst>
            </p:cNvPr>
            <p:cNvSpPr/>
            <p:nvPr/>
          </p:nvSpPr>
          <p:spPr>
            <a:xfrm>
              <a:off x="3874798" y="1353901"/>
              <a:ext cx="559127" cy="559127"/>
            </a:xfrm>
            <a:prstGeom prst="ellipse">
              <a:avLst/>
            </a:prstGeom>
            <a:solidFill>
              <a:srgbClr val="A657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9" name="Graphic 488" descr="Playbook with solid fill">
              <a:extLst>
                <a:ext uri="{FF2B5EF4-FFF2-40B4-BE49-F238E27FC236}">
                  <a16:creationId xmlns:a16="http://schemas.microsoft.com/office/drawing/2014/main" id="{ECC04F22-4B67-C398-FC59-A9AF00A2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46211" y="1450258"/>
              <a:ext cx="388176" cy="38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22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54FA-6835-7CCA-79AC-8E245568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Net_Standalone_2.png" descr="Net_Standalone_2.png">
            <a:extLst>
              <a:ext uri="{FF2B5EF4-FFF2-40B4-BE49-F238E27FC236}">
                <a16:creationId xmlns:a16="http://schemas.microsoft.com/office/drawing/2014/main" id="{5BCFD4C8-DC15-1942-B5E4-A81C5176C5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961178">
            <a:off x="-2700387" y="-392787"/>
            <a:ext cx="9349473" cy="5995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11"/>
                </a:moveTo>
                <a:lnTo>
                  <a:pt x="3422" y="21600"/>
                </a:lnTo>
                <a:lnTo>
                  <a:pt x="21600" y="21600"/>
                </a:lnTo>
                <a:lnTo>
                  <a:pt x="13810" y="0"/>
                </a:lnTo>
                <a:lnTo>
                  <a:pt x="0" y="1211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1" name="Crisps_2.png" descr="Crisps_2.png">
            <a:extLst>
              <a:ext uri="{FF2B5EF4-FFF2-40B4-BE49-F238E27FC236}">
                <a16:creationId xmlns:a16="http://schemas.microsoft.com/office/drawing/2014/main" id="{0B61792D-DE63-5762-7876-E2BF4B574D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"/>
          <a:stretch>
            <a:fillRect/>
          </a:stretch>
        </p:blipFill>
        <p:spPr>
          <a:xfrm rot="10669113">
            <a:off x="189256" y="1834303"/>
            <a:ext cx="4334578" cy="4326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9" y="21600"/>
                </a:moveTo>
                <a:lnTo>
                  <a:pt x="21600" y="0"/>
                </a:lnTo>
                <a:lnTo>
                  <a:pt x="754" y="1"/>
                </a:lnTo>
                <a:lnTo>
                  <a:pt x="0" y="19845"/>
                </a:lnTo>
                <a:lnTo>
                  <a:pt x="0" y="20776"/>
                </a:lnTo>
                <a:lnTo>
                  <a:pt x="21599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2" name="DSTI_Black_Digital-01.png" descr="DSTI_Black_Digital-01.png">
            <a:extLst>
              <a:ext uri="{FF2B5EF4-FFF2-40B4-BE49-F238E27FC236}">
                <a16:creationId xmlns:a16="http://schemas.microsoft.com/office/drawing/2014/main" id="{7831F96B-6964-B926-5F81-ABB8993203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4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Crisps_2.png" descr="Crisps_2.png">
            <a:extLst>
              <a:ext uri="{FF2B5EF4-FFF2-40B4-BE49-F238E27FC236}">
                <a16:creationId xmlns:a16="http://schemas.microsoft.com/office/drawing/2014/main" id="{5426368D-6B23-322D-68A9-6A0762E43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80294" y="2449605"/>
            <a:ext cx="3314914" cy="33149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8B90A-E7F2-7A76-9AD7-3CBD2DA12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9438-18F9-46BA-95FA-E23A9B4276B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A4BBE-379F-07A0-761F-AEA748708A32}"/>
              </a:ext>
            </a:extLst>
          </p:cNvPr>
          <p:cNvSpPr txBox="1"/>
          <p:nvPr/>
        </p:nvSpPr>
        <p:spPr>
          <a:xfrm>
            <a:off x="5070964" y="2919047"/>
            <a:ext cx="6097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2. Pilots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A897DC-3908-CCD6-7AC8-96FDD820F2E6}"/>
              </a:ext>
            </a:extLst>
          </p:cNvPr>
          <p:cNvGrpSpPr/>
          <p:nvPr/>
        </p:nvGrpSpPr>
        <p:grpSpPr>
          <a:xfrm>
            <a:off x="8728465" y="5724658"/>
            <a:ext cx="2983241" cy="755562"/>
            <a:chOff x="360066" y="5819229"/>
            <a:chExt cx="1884014" cy="4771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6677F5-7916-E403-F526-09504AC0386E}"/>
                </a:ext>
              </a:extLst>
            </p:cNvPr>
            <p:cNvGrpSpPr/>
            <p:nvPr/>
          </p:nvGrpSpPr>
          <p:grpSpPr>
            <a:xfrm>
              <a:off x="360066" y="5819229"/>
              <a:ext cx="469730" cy="469730"/>
              <a:chOff x="9224108" y="327000"/>
              <a:chExt cx="469730" cy="46973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CB2ABE2-E37C-249F-2E51-4646B14DE26E}"/>
                  </a:ext>
                </a:extLst>
              </p:cNvPr>
              <p:cNvSpPr/>
              <p:nvPr/>
            </p:nvSpPr>
            <p:spPr>
              <a:xfrm>
                <a:off x="9224108" y="327000"/>
                <a:ext cx="469730" cy="469730"/>
              </a:xfrm>
              <a:prstGeom prst="ellipse">
                <a:avLst/>
              </a:prstGeom>
              <a:solidFill>
                <a:srgbClr val="FF980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Graphic 20" descr="Shield Tick outline">
                <a:extLst>
                  <a:ext uri="{FF2B5EF4-FFF2-40B4-BE49-F238E27FC236}">
                    <a16:creationId xmlns:a16="http://schemas.microsoft.com/office/drawing/2014/main" id="{F57DFB57-C851-79F0-E8B4-92A1728CC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84954" y="400577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E39B11-3227-01FC-6A9E-F73214358F5B}"/>
                </a:ext>
              </a:extLst>
            </p:cNvPr>
            <p:cNvGrpSpPr/>
            <p:nvPr/>
          </p:nvGrpSpPr>
          <p:grpSpPr>
            <a:xfrm>
              <a:off x="831494" y="5826661"/>
              <a:ext cx="469730" cy="469730"/>
              <a:chOff x="9609038" y="334432"/>
              <a:chExt cx="469730" cy="46973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DBEF1C-B304-842C-0551-2E8F8B4C7F0D}"/>
                  </a:ext>
                </a:extLst>
              </p:cNvPr>
              <p:cNvSpPr/>
              <p:nvPr/>
            </p:nvSpPr>
            <p:spPr>
              <a:xfrm>
                <a:off x="9609038" y="334432"/>
                <a:ext cx="469730" cy="469730"/>
              </a:xfrm>
              <a:prstGeom prst="ellipse">
                <a:avLst/>
              </a:prstGeom>
              <a:solidFill>
                <a:srgbClr val="FF7D2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Graphic 13" descr="Cycle with people outline">
                <a:extLst>
                  <a:ext uri="{FF2B5EF4-FFF2-40B4-BE49-F238E27FC236}">
                    <a16:creationId xmlns:a16="http://schemas.microsoft.com/office/drawing/2014/main" id="{6E50E0BE-59D2-91FF-E34B-A3989424D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80000" y="410204"/>
                <a:ext cx="329008" cy="337834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244954-7A47-66BA-E152-84029F63532D}"/>
                </a:ext>
              </a:extLst>
            </p:cNvPr>
            <p:cNvGrpSpPr/>
            <p:nvPr/>
          </p:nvGrpSpPr>
          <p:grpSpPr>
            <a:xfrm>
              <a:off x="1302922" y="5826661"/>
              <a:ext cx="469730" cy="469730"/>
              <a:chOff x="10012050" y="334432"/>
              <a:chExt cx="469730" cy="4697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50ACE10-D3A3-FE8F-6D24-608F5790B5DE}"/>
                  </a:ext>
                </a:extLst>
              </p:cNvPr>
              <p:cNvSpPr/>
              <p:nvPr/>
            </p:nvSpPr>
            <p:spPr>
              <a:xfrm>
                <a:off x="10012050" y="334432"/>
                <a:ext cx="469730" cy="469730"/>
              </a:xfrm>
              <a:prstGeom prst="ellipse">
                <a:avLst/>
              </a:prstGeom>
              <a:solidFill>
                <a:srgbClr val="FF5C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Graphic 11" descr="Streetlight outline">
                <a:extLst>
                  <a:ext uri="{FF2B5EF4-FFF2-40B4-BE49-F238E27FC236}">
                    <a16:creationId xmlns:a16="http://schemas.microsoft.com/office/drawing/2014/main" id="{13A5D91F-4B6E-60A8-E27B-44919AC0B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132078" y="468395"/>
                <a:ext cx="248198" cy="254855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B63ADE-EC7C-D43F-A65F-FFFAFF9AAA20}"/>
                </a:ext>
              </a:extLst>
            </p:cNvPr>
            <p:cNvGrpSpPr/>
            <p:nvPr/>
          </p:nvGrpSpPr>
          <p:grpSpPr>
            <a:xfrm>
              <a:off x="1774350" y="5826661"/>
              <a:ext cx="469730" cy="469730"/>
              <a:chOff x="10415062" y="334432"/>
              <a:chExt cx="469730" cy="46973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BDFD155-DCEC-0840-DA5C-391A006E4C94}"/>
                  </a:ext>
                </a:extLst>
              </p:cNvPr>
              <p:cNvSpPr/>
              <p:nvPr/>
            </p:nvSpPr>
            <p:spPr>
              <a:xfrm>
                <a:off x="10415062" y="334432"/>
                <a:ext cx="469730" cy="469730"/>
              </a:xfrm>
              <a:prstGeom prst="ellipse">
                <a:avLst/>
              </a:prstGeom>
              <a:solidFill>
                <a:srgbClr val="FF20C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Graphic 9" descr="Open hand with plant outline">
                <a:extLst>
                  <a:ext uri="{FF2B5EF4-FFF2-40B4-BE49-F238E27FC236}">
                    <a16:creationId xmlns:a16="http://schemas.microsoft.com/office/drawing/2014/main" id="{72429419-B3EB-5B1F-3CA2-602DF4DCB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519415" y="453119"/>
                <a:ext cx="272338" cy="2796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768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28DC-1700-131B-904E-E7FB7B0BA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>
            <a:extLst>
              <a:ext uri="{FF2B5EF4-FFF2-40B4-BE49-F238E27FC236}">
                <a16:creationId xmlns:a16="http://schemas.microsoft.com/office/drawing/2014/main" id="{0C510F5C-0A93-750E-2619-F217DB32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30"/>
          <a:stretch/>
        </p:blipFill>
        <p:spPr>
          <a:xfrm>
            <a:off x="5075742" y="1872630"/>
            <a:ext cx="2581662" cy="136833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2" name="Dolor sit amet, consectetur adipiscing elit sed do eiusmod">
            <a:extLst>
              <a:ext uri="{FF2B5EF4-FFF2-40B4-BE49-F238E27FC236}">
                <a16:creationId xmlns:a16="http://schemas.microsoft.com/office/drawing/2014/main" id="{8A16A4A1-5D92-B56F-CEF2-919F8B84F89A}"/>
              </a:ext>
            </a:extLst>
          </p:cNvPr>
          <p:cNvSpPr txBox="1"/>
          <p:nvPr/>
        </p:nvSpPr>
        <p:spPr>
          <a:xfrm>
            <a:off x="1401173" y="319043"/>
            <a:ext cx="7906113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DINI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FEE183-BED0-2B30-0D89-CBA83567C920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6" name="Net_Standalone_2.png" descr="Net_Standalone_2.png">
              <a:extLst>
                <a:ext uri="{FF2B5EF4-FFF2-40B4-BE49-F238E27FC236}">
                  <a16:creationId xmlns:a16="http://schemas.microsoft.com/office/drawing/2014/main" id="{321C0BB5-B5E0-1B37-0794-BD1D639DE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7" name="Crisps_2.png" descr="Crisps_2.png">
              <a:extLst>
                <a:ext uri="{FF2B5EF4-FFF2-40B4-BE49-F238E27FC236}">
                  <a16:creationId xmlns:a16="http://schemas.microsoft.com/office/drawing/2014/main" id="{43BD9BD5-8E09-1612-CDCB-4A4341C1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21630630-239F-27F8-6566-2E99E8D69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9" name="Rectangle">
            <a:extLst>
              <a:ext uri="{FF2B5EF4-FFF2-40B4-BE49-F238E27FC236}">
                <a16:creationId xmlns:a16="http://schemas.microsoft.com/office/drawing/2014/main" id="{B2EF254A-3EB7-CBBA-6507-0A65C5D22A1B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Streetlight outline">
            <a:extLst>
              <a:ext uri="{FF2B5EF4-FFF2-40B4-BE49-F238E27FC236}">
                <a16:creationId xmlns:a16="http://schemas.microsoft.com/office/drawing/2014/main" id="{93F202D0-7687-C529-759D-148CA50A9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737" y="318200"/>
            <a:ext cx="392206" cy="3922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96A9D-9B91-C4E3-372C-B3098B7F45F7}"/>
              </a:ext>
            </a:extLst>
          </p:cNvPr>
          <p:cNvGrpSpPr/>
          <p:nvPr/>
        </p:nvGrpSpPr>
        <p:grpSpPr>
          <a:xfrm>
            <a:off x="9946317" y="327000"/>
            <a:ext cx="469730" cy="469730"/>
            <a:chOff x="9224108" y="327000"/>
            <a:chExt cx="469730" cy="4697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55A468-4A34-9D19-FDF8-E7BB7CBB5395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Shield Tick outline">
              <a:extLst>
                <a:ext uri="{FF2B5EF4-FFF2-40B4-BE49-F238E27FC236}">
                  <a16:creationId xmlns:a16="http://schemas.microsoft.com/office/drawing/2014/main" id="{2E8FD4D3-E67D-2BCA-CB66-25A6B80FE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523D28-319C-76B2-E3A5-CFED5E240850}"/>
              </a:ext>
            </a:extLst>
          </p:cNvPr>
          <p:cNvGrpSpPr/>
          <p:nvPr/>
        </p:nvGrpSpPr>
        <p:grpSpPr>
          <a:xfrm>
            <a:off x="10417745" y="334432"/>
            <a:ext cx="469730" cy="469730"/>
            <a:chOff x="9609038" y="334432"/>
            <a:chExt cx="469730" cy="46973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94E6CB7-9908-7564-981B-7AFD3263857A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Graphic 37" descr="Cycle with people outline">
              <a:extLst>
                <a:ext uri="{FF2B5EF4-FFF2-40B4-BE49-F238E27FC236}">
                  <a16:creationId xmlns:a16="http://schemas.microsoft.com/office/drawing/2014/main" id="{C15E0892-D0A8-2250-25CE-2C5034562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5E1E4B-6E5B-766D-9D0B-642831785605}"/>
              </a:ext>
            </a:extLst>
          </p:cNvPr>
          <p:cNvGrpSpPr/>
          <p:nvPr/>
        </p:nvGrpSpPr>
        <p:grpSpPr>
          <a:xfrm>
            <a:off x="10889173" y="334432"/>
            <a:ext cx="469730" cy="469730"/>
            <a:chOff x="10012050" y="334432"/>
            <a:chExt cx="469730" cy="46973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930A6B7-AA71-78E2-6F32-DA08C3648B0A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Graphic 48" descr="Streetlight outline">
              <a:extLst>
                <a:ext uri="{FF2B5EF4-FFF2-40B4-BE49-F238E27FC236}">
                  <a16:creationId xmlns:a16="http://schemas.microsoft.com/office/drawing/2014/main" id="{5A74CAA5-9BD0-F53D-D662-897E02BC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8FD39E-9AB6-BF13-A487-543EEB463F5A}"/>
              </a:ext>
            </a:extLst>
          </p:cNvPr>
          <p:cNvGrpSpPr/>
          <p:nvPr/>
        </p:nvGrpSpPr>
        <p:grpSpPr>
          <a:xfrm>
            <a:off x="11360601" y="334432"/>
            <a:ext cx="469730" cy="469730"/>
            <a:chOff x="10415062" y="334432"/>
            <a:chExt cx="469730" cy="46973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79EB8A8-F6BA-DFC6-374B-C75B30F4B189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 descr="Open hand with plant outline">
              <a:extLst>
                <a:ext uri="{FF2B5EF4-FFF2-40B4-BE49-F238E27FC236}">
                  <a16:creationId xmlns:a16="http://schemas.microsoft.com/office/drawing/2014/main" id="{EE8F19C6-C1D4-F7FD-5AD6-189FC3DF4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6A835E-1F81-9870-DC8F-DE350E94DDAC}"/>
              </a:ext>
            </a:extLst>
          </p:cNvPr>
          <p:cNvGrpSpPr/>
          <p:nvPr/>
        </p:nvGrpSpPr>
        <p:grpSpPr>
          <a:xfrm>
            <a:off x="606236" y="1672784"/>
            <a:ext cx="1266393" cy="1266393"/>
            <a:chOff x="1338845" y="1867440"/>
            <a:chExt cx="1266393" cy="1266393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24F7AA2-E861-FC41-10D6-FA8A036BA7E3}"/>
                </a:ext>
              </a:extLst>
            </p:cNvPr>
            <p:cNvSpPr/>
            <p:nvPr/>
          </p:nvSpPr>
          <p:spPr>
            <a:xfrm>
              <a:off x="1338845" y="1867440"/>
              <a:ext cx="1266393" cy="1266393"/>
            </a:xfrm>
            <a:prstGeom prst="ellipse">
              <a:avLst/>
            </a:prstGeom>
            <a:solidFill>
              <a:srgbClr val="FF5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Graphic 64" descr="Streetlight outline">
              <a:extLst>
                <a:ext uri="{FF2B5EF4-FFF2-40B4-BE49-F238E27FC236}">
                  <a16:creationId xmlns:a16="http://schemas.microsoft.com/office/drawing/2014/main" id="{5110258F-7470-A124-7C20-702DF32E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36409" y="2104697"/>
              <a:ext cx="778258" cy="799132"/>
            </a:xfrm>
            <a:prstGeom prst="rect">
              <a:avLst/>
            </a:prstGeom>
          </p:spPr>
        </p:pic>
      </p:grpSp>
      <p:sp>
        <p:nvSpPr>
          <p:cNvPr id="66" name="Dolor sit amet, consectetur adipiscing elit sed do eiusmod">
            <a:extLst>
              <a:ext uri="{FF2B5EF4-FFF2-40B4-BE49-F238E27FC236}">
                <a16:creationId xmlns:a16="http://schemas.microsoft.com/office/drawing/2014/main" id="{BD7AE57D-A740-1693-0915-DDA54E2225A5}"/>
              </a:ext>
            </a:extLst>
          </p:cNvPr>
          <p:cNvSpPr txBox="1">
            <a:spLocks/>
          </p:cNvSpPr>
          <p:nvPr/>
        </p:nvSpPr>
        <p:spPr>
          <a:xfrm>
            <a:off x="830404" y="3128994"/>
            <a:ext cx="405631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no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Data Infrastructure for National Infrastructure</a:t>
            </a: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(DAFNI)</a:t>
            </a: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E313729-EF26-B955-62A9-F521E38C80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5389"/>
          <a:stretch>
            <a:fillRect/>
          </a:stretch>
        </p:blipFill>
        <p:spPr>
          <a:xfrm>
            <a:off x="6669860" y="2168765"/>
            <a:ext cx="1975089" cy="1920458"/>
          </a:xfrm>
          <a:prstGeom prst="ellipse">
            <a:avLst/>
          </a:prstGeom>
          <a:ln w="57150">
            <a:noFill/>
          </a:ln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48B3FE47-EF24-4459-3A66-DCA5976A292C}"/>
              </a:ext>
            </a:extLst>
          </p:cNvPr>
          <p:cNvSpPr/>
          <p:nvPr/>
        </p:nvSpPr>
        <p:spPr>
          <a:xfrm>
            <a:off x="5010793" y="1314398"/>
            <a:ext cx="3707492" cy="706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Study on the barriers to sharing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national infrastructure data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0EA8AD-6658-B715-BB1F-CA4DCA1DD051}"/>
              </a:ext>
            </a:extLst>
          </p:cNvPr>
          <p:cNvSpPr/>
          <p:nvPr/>
        </p:nvSpPr>
        <p:spPr>
          <a:xfrm>
            <a:off x="10006545" y="1910041"/>
            <a:ext cx="1612308" cy="1153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1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Technical specs to improve DAFNI’s links to JASMIN &amp; external datasets</a:t>
            </a:r>
            <a:endParaRPr kumimoji="0" lang="en-GB" sz="1200" i="1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81" name="Graphic 80" descr="Web design outline">
            <a:extLst>
              <a:ext uri="{FF2B5EF4-FFF2-40B4-BE49-F238E27FC236}">
                <a16:creationId xmlns:a16="http://schemas.microsoft.com/office/drawing/2014/main" id="{0AE7CDD1-DBE2-6CFF-93E3-9375A4C2D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91621" y="1715574"/>
            <a:ext cx="1154696" cy="1154696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0F525A5-4142-6D14-AB78-02ED82D98201}"/>
              </a:ext>
            </a:extLst>
          </p:cNvPr>
          <p:cNvSpPr/>
          <p:nvPr/>
        </p:nvSpPr>
        <p:spPr>
          <a:xfrm>
            <a:off x="7393880" y="4700884"/>
            <a:ext cx="1975089" cy="566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Energy sector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1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ontology review</a:t>
            </a:r>
          </a:p>
        </p:txBody>
      </p:sp>
      <p:pic>
        <p:nvPicPr>
          <p:cNvPr id="87" name="Graphic 86" descr="Power Plant outline">
            <a:extLst>
              <a:ext uri="{FF2B5EF4-FFF2-40B4-BE49-F238E27FC236}">
                <a16:creationId xmlns:a16="http://schemas.microsoft.com/office/drawing/2014/main" id="{9DA2FE0C-2B84-DDE8-574C-073DC52D75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89017" y="5118423"/>
            <a:ext cx="1154697" cy="115469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D3E9E38-A0DD-E374-DE8D-0BA3DD9D2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506" t="8349" r="6421" b="10612"/>
          <a:stretch/>
        </p:blipFill>
        <p:spPr>
          <a:xfrm>
            <a:off x="9462655" y="3223163"/>
            <a:ext cx="2407538" cy="1763661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BA180F17-EB88-2794-D0F7-E46761596742}"/>
              </a:ext>
            </a:extLst>
          </p:cNvPr>
          <p:cNvSpPr/>
          <p:nvPr/>
        </p:nvSpPr>
        <p:spPr>
          <a:xfrm>
            <a:off x="9312127" y="5131244"/>
            <a:ext cx="2669019" cy="566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Vision </a:t>
            </a:r>
            <a:r>
              <a:rPr kumimoji="0" lang="en-GB" sz="1200" b="1" i="1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for a future Data Infrastructure for National Infrastructure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8211A8-021D-7346-B137-BED445063555}"/>
              </a:ext>
            </a:extLst>
          </p:cNvPr>
          <p:cNvGrpSpPr/>
          <p:nvPr/>
        </p:nvGrpSpPr>
        <p:grpSpPr>
          <a:xfrm>
            <a:off x="800659" y="5169543"/>
            <a:ext cx="6276765" cy="815664"/>
            <a:chOff x="800659" y="5169543"/>
            <a:chExt cx="6276765" cy="815664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2F7F093-791E-7E29-552C-A2F3EEFF9189}"/>
                </a:ext>
              </a:extLst>
            </p:cNvPr>
            <p:cNvSpPr/>
            <p:nvPr/>
          </p:nvSpPr>
          <p:spPr>
            <a:xfrm>
              <a:off x="6518297" y="5236005"/>
              <a:ext cx="559127" cy="682741"/>
            </a:xfrm>
            <a:prstGeom prst="ellipse">
              <a:avLst/>
            </a:prstGeom>
            <a:solidFill>
              <a:srgbClr val="FF5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1277D5F-5291-7CF8-885F-E3E12C56CE09}"/>
                </a:ext>
              </a:extLst>
            </p:cNvPr>
            <p:cNvSpPr/>
            <p:nvPr/>
          </p:nvSpPr>
          <p:spPr>
            <a:xfrm>
              <a:off x="1268693" y="5236005"/>
              <a:ext cx="5502409" cy="682741"/>
            </a:xfrm>
            <a:prstGeom prst="rect">
              <a:avLst/>
            </a:prstGeom>
            <a:solidFill>
              <a:srgbClr val="FF5C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7281619-2155-2476-C491-4F2D9F638A32}"/>
                </a:ext>
              </a:extLst>
            </p:cNvPr>
            <p:cNvSpPr txBox="1"/>
            <p:nvPr/>
          </p:nvSpPr>
          <p:spPr>
            <a:xfrm>
              <a:off x="1669168" y="5254210"/>
              <a:ext cx="52240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5500" hangingPunct="0"/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Objective: </a:t>
              </a:r>
              <a:r>
                <a:rPr lang="en-GB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providing insights &amp; better capabilities to improve national infrastructure data analysis​</a:t>
              </a:r>
              <a:endParaRPr kumimoji="0" lang="en-GB" sz="180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DD2C96-CF90-3BCA-52A5-82BC1C0CAA75}"/>
                </a:ext>
              </a:extLst>
            </p:cNvPr>
            <p:cNvGrpSpPr/>
            <p:nvPr/>
          </p:nvGrpSpPr>
          <p:grpSpPr>
            <a:xfrm>
              <a:off x="800659" y="5169543"/>
              <a:ext cx="815664" cy="815664"/>
              <a:chOff x="2617733" y="1437919"/>
              <a:chExt cx="460508" cy="460508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9AB1EE9-7E56-C9F6-E563-F01F32E69240}"/>
                  </a:ext>
                </a:extLst>
              </p:cNvPr>
              <p:cNvSpPr/>
              <p:nvPr/>
            </p:nvSpPr>
            <p:spPr>
              <a:xfrm>
                <a:off x="2617733" y="1437919"/>
                <a:ext cx="460508" cy="460508"/>
              </a:xfrm>
              <a:prstGeom prst="ellipse">
                <a:avLst/>
              </a:prstGeom>
              <a:solidFill>
                <a:srgbClr val="FF5C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Graphic 95" descr="Bullseye with solid fill">
                <a:extLst>
                  <a:ext uri="{FF2B5EF4-FFF2-40B4-BE49-F238E27FC236}">
                    <a16:creationId xmlns:a16="http://schemas.microsoft.com/office/drawing/2014/main" id="{F76D788E-35DF-CC55-B312-9AFD4AD46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2678301" y="1498487"/>
                <a:ext cx="339373" cy="339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4824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8804-2441-0E1C-0540-2E2CC3A02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Dolor sit amet, consectetur adipiscing elit sed do eiusmod">
            <a:extLst>
              <a:ext uri="{FF2B5EF4-FFF2-40B4-BE49-F238E27FC236}">
                <a16:creationId xmlns:a16="http://schemas.microsoft.com/office/drawing/2014/main" id="{2487701E-3172-83CE-88DC-DCA4C3939CE2}"/>
              </a:ext>
            </a:extLst>
          </p:cNvPr>
          <p:cNvSpPr txBox="1"/>
          <p:nvPr/>
        </p:nvSpPr>
        <p:spPr>
          <a:xfrm>
            <a:off x="1401173" y="319043"/>
            <a:ext cx="844364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DINI: Headlines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98CD4-896D-1DA4-970E-1D03053C1EAB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7" name="Net_Standalone_2.png" descr="Net_Standalone_2.png">
              <a:extLst>
                <a:ext uri="{FF2B5EF4-FFF2-40B4-BE49-F238E27FC236}">
                  <a16:creationId xmlns:a16="http://schemas.microsoft.com/office/drawing/2014/main" id="{93A639AE-DA97-D877-FAE8-3903C17E8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8" name="Crisps_2.png" descr="Crisps_2.png">
              <a:extLst>
                <a:ext uri="{FF2B5EF4-FFF2-40B4-BE49-F238E27FC236}">
                  <a16:creationId xmlns:a16="http://schemas.microsoft.com/office/drawing/2014/main" id="{643B944E-C55A-C40E-08F4-1F56790AA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risps_2.png" descr="Crisps_2.png">
              <a:extLst>
                <a:ext uri="{FF2B5EF4-FFF2-40B4-BE49-F238E27FC236}">
                  <a16:creationId xmlns:a16="http://schemas.microsoft.com/office/drawing/2014/main" id="{C0411839-723B-164D-B682-9D9F9666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0EA94C8B-4E67-DE46-2057-B76168284963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29D78E-A7BE-062B-E16A-D520C604F44C}"/>
              </a:ext>
            </a:extLst>
          </p:cNvPr>
          <p:cNvSpPr/>
          <p:nvPr/>
        </p:nvSpPr>
        <p:spPr>
          <a:xfrm>
            <a:off x="6584190" y="4895587"/>
            <a:ext cx="5183220" cy="18413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268287"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tabLst/>
            </a:pP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1" name="Graphic 10" descr="Streetlight outline">
            <a:extLst>
              <a:ext uri="{FF2B5EF4-FFF2-40B4-BE49-F238E27FC236}">
                <a16:creationId xmlns:a16="http://schemas.microsoft.com/office/drawing/2014/main" id="{17C4332A-BA07-7639-C55A-0AC006613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737" y="318200"/>
            <a:ext cx="392206" cy="3922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BE688F3-1537-5599-6601-3B27766ADBC4}"/>
              </a:ext>
            </a:extLst>
          </p:cNvPr>
          <p:cNvGrpSpPr/>
          <p:nvPr/>
        </p:nvGrpSpPr>
        <p:grpSpPr>
          <a:xfrm>
            <a:off x="9946317" y="327000"/>
            <a:ext cx="469730" cy="469730"/>
            <a:chOff x="9224108" y="327000"/>
            <a:chExt cx="469730" cy="4697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4B572D-0413-8FA2-150A-7842D280C445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Shield Tick outline">
              <a:extLst>
                <a:ext uri="{FF2B5EF4-FFF2-40B4-BE49-F238E27FC236}">
                  <a16:creationId xmlns:a16="http://schemas.microsoft.com/office/drawing/2014/main" id="{DCA68FFF-7431-24E1-3997-88EF6F43D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06FE6-5664-EABF-CE2B-082B09BCEF0C}"/>
              </a:ext>
            </a:extLst>
          </p:cNvPr>
          <p:cNvGrpSpPr/>
          <p:nvPr/>
        </p:nvGrpSpPr>
        <p:grpSpPr>
          <a:xfrm>
            <a:off x="10417745" y="334432"/>
            <a:ext cx="469730" cy="469730"/>
            <a:chOff x="9609038" y="334432"/>
            <a:chExt cx="469730" cy="4697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448DDD-55A2-2013-865D-7BB078527787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phic 22" descr="Cycle with people outline">
              <a:extLst>
                <a:ext uri="{FF2B5EF4-FFF2-40B4-BE49-F238E27FC236}">
                  <a16:creationId xmlns:a16="http://schemas.microsoft.com/office/drawing/2014/main" id="{A9BA1396-EC53-805C-E507-751D1CCCA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16B310-0287-5883-CD74-B475EBB17B2E}"/>
              </a:ext>
            </a:extLst>
          </p:cNvPr>
          <p:cNvGrpSpPr/>
          <p:nvPr/>
        </p:nvGrpSpPr>
        <p:grpSpPr>
          <a:xfrm>
            <a:off x="10889173" y="334432"/>
            <a:ext cx="469730" cy="469730"/>
            <a:chOff x="10012050" y="334432"/>
            <a:chExt cx="469730" cy="46973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EBD3ED5-2255-2995-EA6D-2A5BEB2D77BA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Streetlight outline">
              <a:extLst>
                <a:ext uri="{FF2B5EF4-FFF2-40B4-BE49-F238E27FC236}">
                  <a16:creationId xmlns:a16="http://schemas.microsoft.com/office/drawing/2014/main" id="{8EBCDA7A-8B8F-DF02-A2FF-5D6ED25D8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36863B-292D-80B4-439B-20E9EAE30518}"/>
              </a:ext>
            </a:extLst>
          </p:cNvPr>
          <p:cNvGrpSpPr/>
          <p:nvPr/>
        </p:nvGrpSpPr>
        <p:grpSpPr>
          <a:xfrm>
            <a:off x="11360601" y="334432"/>
            <a:ext cx="469730" cy="469730"/>
            <a:chOff x="10415062" y="334432"/>
            <a:chExt cx="469730" cy="46973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9E39DD-1A0E-39F5-2757-3A6FD3D17764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 descr="Open hand with plant outline">
              <a:extLst>
                <a:ext uri="{FF2B5EF4-FFF2-40B4-BE49-F238E27FC236}">
                  <a16:creationId xmlns:a16="http://schemas.microsoft.com/office/drawing/2014/main" id="{52552855-C387-160C-ABA7-BB3CD5F16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8D34401-3417-B648-4212-C4FEDA14EE56}"/>
              </a:ext>
            </a:extLst>
          </p:cNvPr>
          <p:cNvSpPr/>
          <p:nvPr/>
        </p:nvSpPr>
        <p:spPr>
          <a:xfrm>
            <a:off x="671807" y="2188163"/>
            <a:ext cx="3560242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b="1" i="0" u="none" strike="noStrike" cap="none" spc="0" normalizeH="0" baseline="0">
                <a:ln>
                  <a:noFill/>
                </a:ln>
                <a:solidFill>
                  <a:srgbClr val="FF5C6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Working w. data holders can mitigate the sharing incentive p</a:t>
            </a:r>
            <a:r>
              <a:rPr lang="en-GB" sz="1400" b="1">
                <a:solidFill>
                  <a:srgbClr val="FF5C6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roblem</a:t>
            </a:r>
            <a:endParaRPr kumimoji="0" lang="en-GB" sz="1050" b="1" i="0" u="none" strike="noStrike" cap="none" spc="0" normalizeH="0" baseline="0">
              <a:ln>
                <a:noFill/>
              </a:ln>
              <a:solidFill>
                <a:srgbClr val="FF5C66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39" name="Graphic 38" descr="Badge 1 with solid fill">
            <a:extLst>
              <a:ext uri="{FF2B5EF4-FFF2-40B4-BE49-F238E27FC236}">
                <a16:creationId xmlns:a16="http://schemas.microsoft.com/office/drawing/2014/main" id="{D9874147-CD6C-A3AE-A03E-104A7DA42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0036" y="1685629"/>
            <a:ext cx="523781" cy="523781"/>
          </a:xfrm>
          <a:prstGeom prst="rect">
            <a:avLst/>
          </a:prstGeom>
        </p:spPr>
      </p:pic>
      <p:pic>
        <p:nvPicPr>
          <p:cNvPr id="40" name="Graphic 39" descr="Badge with solid fill">
            <a:extLst>
              <a:ext uri="{FF2B5EF4-FFF2-40B4-BE49-F238E27FC236}">
                <a16:creationId xmlns:a16="http://schemas.microsoft.com/office/drawing/2014/main" id="{E3E28FAE-78AF-0176-1688-070FBCD8CA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34109" y="1707996"/>
            <a:ext cx="523781" cy="523781"/>
          </a:xfrm>
          <a:prstGeom prst="rect">
            <a:avLst/>
          </a:prstGeom>
        </p:spPr>
      </p:pic>
      <p:pic>
        <p:nvPicPr>
          <p:cNvPr id="43" name="Graphic 42" descr="Badge 3 with solid fill">
            <a:extLst>
              <a:ext uri="{FF2B5EF4-FFF2-40B4-BE49-F238E27FC236}">
                <a16:creationId xmlns:a16="http://schemas.microsoft.com/office/drawing/2014/main" id="{3F52C7FC-DBE8-D488-CF27-CCD350F831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8180" y="1685628"/>
            <a:ext cx="523781" cy="52378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E10027D-6E99-0318-F9F0-EABB75FF8214}"/>
              </a:ext>
            </a:extLst>
          </p:cNvPr>
          <p:cNvSpPr/>
          <p:nvPr/>
        </p:nvSpPr>
        <p:spPr>
          <a:xfrm>
            <a:off x="4359484" y="2188163"/>
            <a:ext cx="3473028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5C6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Professional support needs </a:t>
            </a:r>
          </a:p>
          <a:p>
            <a:pPr algn="ctr" defTabSz="825500" hangingPunct="0"/>
            <a:r>
              <a:rPr lang="en-GB" sz="1400" b="1">
                <a:solidFill>
                  <a:srgbClr val="FF5C6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to be prioritised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A580F3-CDF5-2775-082B-A4C7503FEEA4}"/>
              </a:ext>
            </a:extLst>
          </p:cNvPr>
          <p:cNvSpPr/>
          <p:nvPr/>
        </p:nvSpPr>
        <p:spPr>
          <a:xfrm>
            <a:off x="8058999" y="2188163"/>
            <a:ext cx="3362141" cy="813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 b="1">
                <a:solidFill>
                  <a:srgbClr val="FF5C6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Complexity hinders </a:t>
            </a:r>
          </a:p>
          <a:p>
            <a:pPr algn="ctr" defTabSz="825500" hangingPunct="0"/>
            <a:r>
              <a:rPr lang="en-GB" sz="1400" b="1">
                <a:solidFill>
                  <a:srgbClr val="FF5C66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collaboration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4356F3-5747-B54A-9F88-CF677FCD72D9}"/>
              </a:ext>
            </a:extLst>
          </p:cNvPr>
          <p:cNvSpPr/>
          <p:nvPr/>
        </p:nvSpPr>
        <p:spPr>
          <a:xfrm>
            <a:off x="1068991" y="3538355"/>
            <a:ext cx="2757600" cy="162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Supplying data is costly &amp; complex for data holders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.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Secondments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into their organisations; a third party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broker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; 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or investing in one-off </a:t>
            </a:r>
            <a:r>
              <a:rPr kumimoji="0" lang="en-GB" sz="1400" b="1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‘reference </a:t>
            </a:r>
            <a:r>
              <a:rPr kumimoji="0" lang="en-GB" sz="1400" b="1" i="0" u="none" strike="noStrike" cap="none" spc="0" normalizeH="0" baseline="0" err="1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datasets</a:t>
            </a:r>
            <a:r>
              <a:rPr kumimoji="0" lang="en-GB" sz="1400" i="0" u="none" strike="noStrike" cap="none" spc="0" normalizeH="0" baseline="0" err="1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’</a:t>
            </a:r>
            <a:r>
              <a:rPr kumimoji="0" lang="en-GB" sz="1400" i="0" u="none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w. standard access conditions can all speed up access.</a:t>
            </a:r>
            <a:endParaRPr kumimoji="0" lang="en-GB" sz="1400" b="1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251463-4113-634F-C600-9C7D90AFA225}"/>
              </a:ext>
            </a:extLst>
          </p:cNvPr>
          <p:cNvSpPr/>
          <p:nvPr/>
        </p:nvSpPr>
        <p:spPr>
          <a:xfrm>
            <a:off x="4715130" y="3538355"/>
            <a:ext cx="2757600" cy="162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Managing data (properly) is resource intensive. Investment in a specific ‘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data stewardship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’ profession, or new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communities of practice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in management, sharing &amp; publication, can help maintain assets. </a:t>
            </a:r>
            <a:endParaRPr kumimoji="0" lang="en-GB" sz="1050" i="0" u="none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22D31B-BC85-548A-02F6-3288511ED4FC}"/>
              </a:ext>
            </a:extLst>
          </p:cNvPr>
          <p:cNvSpPr/>
          <p:nvPr/>
        </p:nvSpPr>
        <p:spPr>
          <a:xfrm>
            <a:off x="8361269" y="3538355"/>
            <a:ext cx="2757600" cy="1621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t">
            <a:noAutofit/>
          </a:bodyPr>
          <a:lstStyle/>
          <a:p>
            <a:pPr algn="ctr" defTabSz="825500" hangingPunct="0"/>
            <a:r>
              <a:rPr kumimoji="0" lang="en-GB" sz="1400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An </a:t>
            </a:r>
            <a:r>
              <a:rPr kumimoji="0" lang="en-GB" sz="1400" b="1" strike="noStrike" cap="none" spc="0" normalizeH="0" baseline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interoperability framew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ork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could map different sector standards to a common framing, enabling (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) reuse of data by, &amp; (ii) collaborations between, other sectors &amp; industries who are not specialists in the original field.</a:t>
            </a:r>
            <a:endParaRPr kumimoji="0" lang="en-GB" sz="1400" strike="noStrike" cap="none" spc="0" normalizeH="0" baseline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455" name="Graphic 454" descr="Programmer female with solid fill">
            <a:extLst>
              <a:ext uri="{FF2B5EF4-FFF2-40B4-BE49-F238E27FC236}">
                <a16:creationId xmlns:a16="http://schemas.microsoft.com/office/drawing/2014/main" id="{295E2AED-EC7E-B5F5-AB35-85D18605B5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73303" y="2923897"/>
            <a:ext cx="645390" cy="645390"/>
          </a:xfrm>
          <a:prstGeom prst="rect">
            <a:avLst/>
          </a:prstGeom>
        </p:spPr>
      </p:pic>
      <p:pic>
        <p:nvPicPr>
          <p:cNvPr id="459" name="Graphic 458" descr="Badge Tick with solid fill">
            <a:extLst>
              <a:ext uri="{FF2B5EF4-FFF2-40B4-BE49-F238E27FC236}">
                <a16:creationId xmlns:a16="http://schemas.microsoft.com/office/drawing/2014/main" id="{758C4AB2-05AC-3906-C1D2-A063624EB8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92665" y="2947336"/>
            <a:ext cx="645390" cy="645390"/>
          </a:xfrm>
          <a:prstGeom prst="rect">
            <a:avLst/>
          </a:prstGeom>
        </p:spPr>
      </p:pic>
      <p:pic>
        <p:nvPicPr>
          <p:cNvPr id="461" name="Graphic 460" descr="Maze with solid fill">
            <a:extLst>
              <a:ext uri="{FF2B5EF4-FFF2-40B4-BE49-F238E27FC236}">
                <a16:creationId xmlns:a16="http://schemas.microsoft.com/office/drawing/2014/main" id="{E50BC8A3-00AD-49B6-D51E-63BE0220D1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17374" y="2923897"/>
            <a:ext cx="645390" cy="6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2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827A-D62B-5A9B-0B46-9EDF2329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53364E-014B-4E00-31D7-B7E5FE9165A9}"/>
              </a:ext>
            </a:extLst>
          </p:cNvPr>
          <p:cNvSpPr/>
          <p:nvPr/>
        </p:nvSpPr>
        <p:spPr>
          <a:xfrm>
            <a:off x="6703411" y="3128994"/>
            <a:ext cx="2721744" cy="724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Prototype of a ‘researcher registry’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5E364D-5AE7-3DF8-BEE0-B5F124F5E40F}"/>
              </a:ext>
            </a:extLst>
          </p:cNvPr>
          <p:cNvGrpSpPr/>
          <p:nvPr/>
        </p:nvGrpSpPr>
        <p:grpSpPr>
          <a:xfrm>
            <a:off x="8196797" y="3863989"/>
            <a:ext cx="3632873" cy="1916081"/>
            <a:chOff x="5084378" y="3830634"/>
            <a:chExt cx="3451879" cy="18206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9D572D-ED50-41CA-51A8-06B3722D3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338"/>
            <a:stretch/>
          </p:blipFill>
          <p:spPr>
            <a:xfrm>
              <a:off x="5084378" y="3830634"/>
              <a:ext cx="2201702" cy="1452434"/>
            </a:xfrm>
            <a:prstGeom prst="rect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71EFFA-3532-7181-FE13-EE48C58B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7912"/>
            <a:stretch/>
          </p:blipFill>
          <p:spPr>
            <a:xfrm>
              <a:off x="6265654" y="4198820"/>
              <a:ext cx="2270603" cy="1452434"/>
            </a:xfrm>
            <a:prstGeom prst="rect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6E97F77-2CD0-DF74-B143-14FF10BFB1A2}"/>
              </a:ext>
            </a:extLst>
          </p:cNvPr>
          <p:cNvSpPr/>
          <p:nvPr/>
        </p:nvSpPr>
        <p:spPr>
          <a:xfrm>
            <a:off x="8542686" y="5962186"/>
            <a:ext cx="2740885" cy="706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Guidance on what a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1"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‘safe’ researcher looks like</a:t>
            </a:r>
          </a:p>
        </p:txBody>
      </p:sp>
      <p:sp>
        <p:nvSpPr>
          <p:cNvPr id="17" name="Dolor sit amet, consectetur adipiscing elit sed do eiusmod">
            <a:extLst>
              <a:ext uri="{FF2B5EF4-FFF2-40B4-BE49-F238E27FC236}">
                <a16:creationId xmlns:a16="http://schemas.microsoft.com/office/drawing/2014/main" id="{02475998-FD56-EDF9-57C9-64B5ED116ADD}"/>
              </a:ext>
            </a:extLst>
          </p:cNvPr>
          <p:cNvSpPr txBox="1"/>
          <p:nvPr/>
        </p:nvSpPr>
        <p:spPr>
          <a:xfrm>
            <a:off x="830404" y="3128994"/>
            <a:ext cx="405631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no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Safe People Registry</a:t>
            </a: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(Health Data Research UK)</a:t>
            </a: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1D14F0-2C74-E134-C876-BF8BBF34AF70}"/>
              </a:ext>
            </a:extLst>
          </p:cNvPr>
          <p:cNvSpPr/>
          <p:nvPr/>
        </p:nvSpPr>
        <p:spPr>
          <a:xfrm>
            <a:off x="606799" y="1663309"/>
            <a:ext cx="1266393" cy="1266393"/>
          </a:xfrm>
          <a:prstGeom prst="ellipse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Shield Tick outline">
            <a:extLst>
              <a:ext uri="{FF2B5EF4-FFF2-40B4-BE49-F238E27FC236}">
                <a16:creationId xmlns:a16="http://schemas.microsoft.com/office/drawing/2014/main" id="{FA9E4155-CECF-C017-2FCB-D50454726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427" y="1862601"/>
            <a:ext cx="845136" cy="867807"/>
          </a:xfrm>
          <a:prstGeom prst="rect">
            <a:avLst/>
          </a:prstGeom>
        </p:spPr>
      </p:pic>
      <p:sp>
        <p:nvSpPr>
          <p:cNvPr id="21" name="Dolor sit amet, consectetur adipiscing elit sed do eiusmod">
            <a:extLst>
              <a:ext uri="{FF2B5EF4-FFF2-40B4-BE49-F238E27FC236}">
                <a16:creationId xmlns:a16="http://schemas.microsoft.com/office/drawing/2014/main" id="{CD34918F-5A97-30D8-5E55-96D88AE82CAD}"/>
              </a:ext>
            </a:extLst>
          </p:cNvPr>
          <p:cNvSpPr txBox="1"/>
          <p:nvPr/>
        </p:nvSpPr>
        <p:spPr>
          <a:xfrm>
            <a:off x="534197" y="55341"/>
            <a:ext cx="5874795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lor sit amet, consectetur adipiscing elit sed do eiusmod">
            <a:extLst>
              <a:ext uri="{FF2B5EF4-FFF2-40B4-BE49-F238E27FC236}">
                <a16:creationId xmlns:a16="http://schemas.microsoft.com/office/drawing/2014/main" id="{3E1795CD-4188-7A1B-B193-240638460A06}"/>
              </a:ext>
            </a:extLst>
          </p:cNvPr>
          <p:cNvSpPr txBox="1"/>
          <p:nvPr/>
        </p:nvSpPr>
        <p:spPr>
          <a:xfrm>
            <a:off x="1401173" y="319043"/>
            <a:ext cx="908177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Safe People Registry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24E777-322C-908E-B17A-1399BF902EED}"/>
              </a:ext>
            </a:extLst>
          </p:cNvPr>
          <p:cNvGrpSpPr/>
          <p:nvPr/>
        </p:nvGrpSpPr>
        <p:grpSpPr>
          <a:xfrm>
            <a:off x="-83515" y="-185724"/>
            <a:ext cx="1781313" cy="1303740"/>
            <a:chOff x="-140077" y="-266792"/>
            <a:chExt cx="2838213" cy="2077283"/>
          </a:xfrm>
        </p:grpSpPr>
        <p:pic>
          <p:nvPicPr>
            <p:cNvPr id="39" name="Net_Standalone_2.png" descr="Net_Standalone_2.png">
              <a:extLst>
                <a:ext uri="{FF2B5EF4-FFF2-40B4-BE49-F238E27FC236}">
                  <a16:creationId xmlns:a16="http://schemas.microsoft.com/office/drawing/2014/main" id="{EB83CBD2-5898-EC79-3428-458148CB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6172083" flipH="1">
              <a:off x="240388" y="-647257"/>
              <a:ext cx="2077283" cy="28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76" y="21600"/>
                  </a:moveTo>
                  <a:lnTo>
                    <a:pt x="21600" y="2621"/>
                  </a:lnTo>
                  <a:lnTo>
                    <a:pt x="5924" y="0"/>
                  </a:lnTo>
                  <a:lnTo>
                    <a:pt x="0" y="18979"/>
                  </a:lnTo>
                  <a:lnTo>
                    <a:pt x="15676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40" name="Crisps_2.png" descr="Crisps_2.png">
              <a:extLst>
                <a:ext uri="{FF2B5EF4-FFF2-40B4-BE49-F238E27FC236}">
                  <a16:creationId xmlns:a16="http://schemas.microsoft.com/office/drawing/2014/main" id="{D7FF109B-C099-5949-45E6-A4B9E544B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587" t="18982" b="7893"/>
            <a:stretch>
              <a:fillRect/>
            </a:stretch>
          </p:blipFill>
          <p:spPr>
            <a:xfrm>
              <a:off x="-462" y="2082"/>
              <a:ext cx="1112947" cy="158292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1" name="Crisps_2.png" descr="Crisps_2.png">
              <a:extLst>
                <a:ext uri="{FF2B5EF4-FFF2-40B4-BE49-F238E27FC236}">
                  <a16:creationId xmlns:a16="http://schemas.microsoft.com/office/drawing/2014/main" id="{D6F11C30-4F84-C8DB-7934-F63CD0466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4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94" r="25897" b="16392"/>
            <a:stretch>
              <a:fillRect/>
            </a:stretch>
          </p:blipFill>
          <p:spPr>
            <a:xfrm rot="10321655">
              <a:off x="-99806" y="-86218"/>
              <a:ext cx="1593269" cy="173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21600"/>
                  </a:moveTo>
                  <a:lnTo>
                    <a:pt x="21600" y="2545"/>
                  </a:lnTo>
                  <a:lnTo>
                    <a:pt x="1787" y="0"/>
                  </a:lnTo>
                  <a:lnTo>
                    <a:pt x="0" y="11702"/>
                  </a:lnTo>
                  <a:lnTo>
                    <a:pt x="1" y="19200"/>
                  </a:lnTo>
                  <a:lnTo>
                    <a:pt x="18690" y="2160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42" name="Rectangle">
            <a:extLst>
              <a:ext uri="{FF2B5EF4-FFF2-40B4-BE49-F238E27FC236}">
                <a16:creationId xmlns:a16="http://schemas.microsoft.com/office/drawing/2014/main" id="{27426F4D-83BF-C9D5-93C2-3A11E685D7B4}"/>
              </a:ext>
            </a:extLst>
          </p:cNvPr>
          <p:cNvSpPr/>
          <p:nvPr/>
        </p:nvSpPr>
        <p:spPr>
          <a:xfrm>
            <a:off x="-1" y="945404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96A6F3-BB27-727A-126F-D45EEE7220A5}"/>
              </a:ext>
            </a:extLst>
          </p:cNvPr>
          <p:cNvGrpSpPr/>
          <p:nvPr/>
        </p:nvGrpSpPr>
        <p:grpSpPr>
          <a:xfrm>
            <a:off x="9945656" y="327000"/>
            <a:ext cx="469730" cy="469730"/>
            <a:chOff x="9224108" y="327000"/>
            <a:chExt cx="469730" cy="4697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C5FE327-75DD-1804-F5DF-2D7879B2BBCD}"/>
                </a:ext>
              </a:extLst>
            </p:cNvPr>
            <p:cNvSpPr/>
            <p:nvPr/>
          </p:nvSpPr>
          <p:spPr>
            <a:xfrm>
              <a:off x="9224108" y="327000"/>
              <a:ext cx="469730" cy="469730"/>
            </a:xfrm>
            <a:prstGeom prst="ellipse">
              <a:avLst/>
            </a:prstGeom>
            <a:solidFill>
              <a:srgbClr val="FF980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Graphic 46" descr="Shield Tick outline">
              <a:extLst>
                <a:ext uri="{FF2B5EF4-FFF2-40B4-BE49-F238E27FC236}">
                  <a16:creationId xmlns:a16="http://schemas.microsoft.com/office/drawing/2014/main" id="{6DD2862E-FEBA-4420-B197-CA4E7959C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4954" y="400577"/>
              <a:ext cx="329008" cy="33783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DBA4222-5B30-B5FE-BC61-9438E833778A}"/>
              </a:ext>
            </a:extLst>
          </p:cNvPr>
          <p:cNvGrpSpPr/>
          <p:nvPr/>
        </p:nvGrpSpPr>
        <p:grpSpPr>
          <a:xfrm>
            <a:off x="10417084" y="334432"/>
            <a:ext cx="469730" cy="469730"/>
            <a:chOff x="9609038" y="334432"/>
            <a:chExt cx="469730" cy="46973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38D34FB-9E0E-7C39-2B26-4129B614CB38}"/>
                </a:ext>
              </a:extLst>
            </p:cNvPr>
            <p:cNvSpPr/>
            <p:nvPr/>
          </p:nvSpPr>
          <p:spPr>
            <a:xfrm>
              <a:off x="9609038" y="334432"/>
              <a:ext cx="469730" cy="469730"/>
            </a:xfrm>
            <a:prstGeom prst="ellipse">
              <a:avLst/>
            </a:prstGeom>
            <a:solidFill>
              <a:srgbClr val="FF7D2E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Graphic 54" descr="Cycle with people outline">
              <a:extLst>
                <a:ext uri="{FF2B5EF4-FFF2-40B4-BE49-F238E27FC236}">
                  <a16:creationId xmlns:a16="http://schemas.microsoft.com/office/drawing/2014/main" id="{CE1EC7FF-7295-69CC-F04A-3389C35B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80000" y="410204"/>
              <a:ext cx="329008" cy="33783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D01435-4DFF-B42C-D85B-56AAE15558D8}"/>
              </a:ext>
            </a:extLst>
          </p:cNvPr>
          <p:cNvGrpSpPr/>
          <p:nvPr/>
        </p:nvGrpSpPr>
        <p:grpSpPr>
          <a:xfrm>
            <a:off x="10888512" y="334432"/>
            <a:ext cx="469730" cy="469730"/>
            <a:chOff x="10012050" y="334432"/>
            <a:chExt cx="469730" cy="46973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1931FE7-8F4A-37BC-89B3-45438BC3C118}"/>
                </a:ext>
              </a:extLst>
            </p:cNvPr>
            <p:cNvSpPr/>
            <p:nvPr/>
          </p:nvSpPr>
          <p:spPr>
            <a:xfrm>
              <a:off x="10012050" y="334432"/>
              <a:ext cx="469730" cy="469730"/>
            </a:xfrm>
            <a:prstGeom prst="ellipse">
              <a:avLst/>
            </a:prstGeom>
            <a:solidFill>
              <a:srgbClr val="FF5C66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 descr="Streetlight outline">
              <a:extLst>
                <a:ext uri="{FF2B5EF4-FFF2-40B4-BE49-F238E27FC236}">
                  <a16:creationId xmlns:a16="http://schemas.microsoft.com/office/drawing/2014/main" id="{C7E50CEA-BD2F-FAF5-B9BB-A75CA93B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32078" y="468395"/>
              <a:ext cx="248198" cy="25485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008EAC-5FCA-AFA2-6B9A-B48CE5A678A5}"/>
              </a:ext>
            </a:extLst>
          </p:cNvPr>
          <p:cNvGrpSpPr/>
          <p:nvPr/>
        </p:nvGrpSpPr>
        <p:grpSpPr>
          <a:xfrm>
            <a:off x="11359940" y="334432"/>
            <a:ext cx="469730" cy="469730"/>
            <a:chOff x="10415062" y="334432"/>
            <a:chExt cx="469730" cy="46973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853FE5-933B-420C-0DD7-A4C0B9261BA7}"/>
                </a:ext>
              </a:extLst>
            </p:cNvPr>
            <p:cNvSpPr/>
            <p:nvPr/>
          </p:nvSpPr>
          <p:spPr>
            <a:xfrm>
              <a:off x="10415062" y="334432"/>
              <a:ext cx="469730" cy="469730"/>
            </a:xfrm>
            <a:prstGeom prst="ellipse">
              <a:avLst/>
            </a:prstGeom>
            <a:solidFill>
              <a:srgbClr val="FF20C9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" name="Graphic 60" descr="Open hand with plant outline">
              <a:extLst>
                <a:ext uri="{FF2B5EF4-FFF2-40B4-BE49-F238E27FC236}">
                  <a16:creationId xmlns:a16="http://schemas.microsoft.com/office/drawing/2014/main" id="{A552C299-64CE-5A0A-A295-58966E840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519415" y="453119"/>
              <a:ext cx="272338" cy="279643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DAC0A4-3840-9775-8A92-78048A9A0F59}"/>
              </a:ext>
            </a:extLst>
          </p:cNvPr>
          <p:cNvGrpSpPr/>
          <p:nvPr/>
        </p:nvGrpSpPr>
        <p:grpSpPr>
          <a:xfrm>
            <a:off x="800659" y="5169543"/>
            <a:ext cx="5947315" cy="815664"/>
            <a:chOff x="800659" y="5169543"/>
            <a:chExt cx="5947315" cy="8156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213A290-7C29-28B9-0692-31AE3C44B707}"/>
                </a:ext>
              </a:extLst>
            </p:cNvPr>
            <p:cNvSpPr/>
            <p:nvPr/>
          </p:nvSpPr>
          <p:spPr>
            <a:xfrm>
              <a:off x="6129428" y="5236005"/>
              <a:ext cx="559127" cy="682741"/>
            </a:xfrm>
            <a:prstGeom prst="ellipse">
              <a:avLst/>
            </a:prstGeom>
            <a:solidFill>
              <a:srgbClr val="FF960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F67E2E-1D67-CD1B-793F-15C65CB2E743}"/>
                </a:ext>
              </a:extLst>
            </p:cNvPr>
            <p:cNvSpPr/>
            <p:nvPr/>
          </p:nvSpPr>
          <p:spPr>
            <a:xfrm>
              <a:off x="1268694" y="5236005"/>
              <a:ext cx="5165042" cy="682741"/>
            </a:xfrm>
            <a:prstGeom prst="rect">
              <a:avLst/>
            </a:prstGeom>
            <a:solidFill>
              <a:srgbClr val="FF960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1B4274F-4C49-528A-939F-08E4F3966C40}"/>
                </a:ext>
              </a:extLst>
            </p:cNvPr>
            <p:cNvSpPr txBox="1"/>
            <p:nvPr/>
          </p:nvSpPr>
          <p:spPr>
            <a:xfrm>
              <a:off x="1669167" y="5254210"/>
              <a:ext cx="50788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25500" hangingPunct="0"/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Objective: </a:t>
              </a:r>
              <a:r>
                <a:rPr lang="en-GB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streamlining how researchers access sensitive data in secure environments ​</a:t>
              </a:r>
              <a:endParaRPr kumimoji="0" lang="en-GB" sz="180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D4D1F0C-2C3D-7316-E947-C4AEA126DEC6}"/>
                </a:ext>
              </a:extLst>
            </p:cNvPr>
            <p:cNvGrpSpPr/>
            <p:nvPr/>
          </p:nvGrpSpPr>
          <p:grpSpPr>
            <a:xfrm>
              <a:off x="800659" y="5169543"/>
              <a:ext cx="815664" cy="815664"/>
              <a:chOff x="2617733" y="1437919"/>
              <a:chExt cx="460508" cy="460508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E536C28-FD52-6346-FE3A-56095BCA3C80}"/>
                  </a:ext>
                </a:extLst>
              </p:cNvPr>
              <p:cNvSpPr/>
              <p:nvPr/>
            </p:nvSpPr>
            <p:spPr>
              <a:xfrm>
                <a:off x="2617733" y="1437919"/>
                <a:ext cx="460508" cy="460508"/>
              </a:xfrm>
              <a:prstGeom prst="ellipse">
                <a:avLst/>
              </a:prstGeom>
              <a:solidFill>
                <a:srgbClr val="FF960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73" name="Graphic 72" descr="Bullseye with solid fill">
                <a:extLst>
                  <a:ext uri="{FF2B5EF4-FFF2-40B4-BE49-F238E27FC236}">
                    <a16:creationId xmlns:a16="http://schemas.microsoft.com/office/drawing/2014/main" id="{7D0D60E3-EC52-095F-8582-06D2C4F70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678301" y="1498487"/>
                <a:ext cx="339373" cy="339373"/>
              </a:xfrm>
              <a:prstGeom prst="rect">
                <a:avLst/>
              </a:prstGeom>
            </p:spPr>
          </p:pic>
        </p:grp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369B853D-CBC4-83C5-AD33-1E8F2589ED3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16065"/>
          <a:stretch>
            <a:fillRect/>
          </a:stretch>
        </p:blipFill>
        <p:spPr>
          <a:xfrm>
            <a:off x="6703411" y="1485726"/>
            <a:ext cx="2721744" cy="152859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7765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20" ma:contentTypeDescription="Create a new document." ma:contentTypeScope="" ma:versionID="5f1aa1c97e6fe32e53d1bc6fdf3062b7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164790b6aceafc28e3ae75288cf68b4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>
      <Value>3</Value>
      <Value>2</Value>
      <Value>1</Value>
    </TaxCatchAll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re Document" ma:contentTypeID="0x0101004691A8DE0991884F8E90AD6474FC73730100051B1BFD1404DA4FA32C518C9ED88C85" ma:contentTypeVersion="23" ma:contentTypeDescription="Create a new document." ma:contentTypeScope="" ma:versionID="196571cfa16c9800c2d7edc59dbbc8fc">
  <xsd:schema xmlns:xsd="http://www.w3.org/2001/XMLSchema" xmlns:xs="http://www.w3.org/2001/XMLSchema" xmlns:p="http://schemas.microsoft.com/office/2006/metadata/properties" xmlns:ns2="0f9fa326-da26-4ea8-b6a9-645e8136fe1d" xmlns:ns3="a80079c4-d05e-489b-901e-9a0a37505a3c" xmlns:ns4="aaacb922-5235-4a66-b188-303b9b46fbd7" xmlns:ns5="ca46553b-c2be-4971-9b72-49932e07471a" targetNamespace="http://schemas.microsoft.com/office/2006/metadata/properties" ma:root="true" ma:fieldsID="458e95ce0fe615ce217f34c92ce96fd2" ns2:_="" ns3:_="" ns4:_="" ns5:_="">
    <xsd:import namespace="0f9fa326-da26-4ea8-b6a9-645e8136fe1d"/>
    <xsd:import namespace="a80079c4-d05e-489b-901e-9a0a37505a3c"/>
    <xsd:import namespace="aaacb922-5235-4a66-b188-303b9b46fbd7"/>
    <xsd:import namespace="ca46553b-c2be-4971-9b72-49932e07471a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2:h573c97cf80c4aa6b446c5363dc3ac94" minOccurs="0"/>
                <xsd:element ref="ns4:LegacyData" minOccurs="0"/>
                <xsd:element ref="ns3:_dlc_DocId" minOccurs="0"/>
                <xsd:element ref="ns3:_dlc_DocIdPersistId" minOccurs="0"/>
                <xsd:element ref="ns3:_dlc_DocIdUrl" minOccurs="0"/>
                <xsd:element ref="ns5:MediaServiceMetadata" minOccurs="0"/>
                <xsd:element ref="ns5:MediaServiceFastMetadata" minOccurs="0"/>
                <xsd:element ref="ns5:MediaServiceObjectDetectorVersions" minOccurs="0"/>
                <xsd:element ref="ns3:SharedWithUsers" minOccurs="0"/>
                <xsd:element ref="ns3:SharedWithDetails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  <xsd:element ref="ns5:lcf76f155ced4ddcb4097134ff3c332f" minOccurs="0"/>
                <xsd:element ref="ns5:MediaServiceOCR" minOccurs="0"/>
                <xsd:element ref="ns5:MediaServiceSearchProperties" minOccurs="0"/>
                <xsd:element ref="ns5:MigrationWizId" minOccurs="0"/>
                <xsd:element ref="ns5:MigrationWizIdPermissions" minOccurs="0"/>
                <xsd:element ref="ns5:MigrationWizIdPermissionLevels" minOccurs="0"/>
                <xsd:element ref="ns5:MigrationWizIdDocumentLibraryPermissions" minOccurs="0"/>
                <xsd:element ref="ns5:MigrationWizIdSecurityGroups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3;#DSIT|9b2b16d8-8f0e-f9f9-8d2e-30d6eeb9378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Data policy|d61256f2-9acb-fe2e-7db2-446340320bef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73c97cf80c4aa6b446c5363dc3ac94" ma:index="14" nillable="true" ma:taxonomy="true" ma:internalName="h573c97cf80c4aa6b446c5363dc3ac94" ma:taxonomyFieldName="KIM_Activity" ma:displayName="Activity" ma:default="2;#Data strategy|249512e3-50d4-d904-256f-88a2fa88656e" ma:fieldId="{1573c97c-f80c-4aa6-b446-c5363dc3ac94}" ma:sspId="9b0aeba9-2bce-41c2-8545-5d12d676a674" ma:termSetId="5c6dcaef-f335-486f-b10e-5a74f10247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079c4-d05e-489b-901e-9a0a37505a3c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17b2c58-24d6-4d7d-a0bb-29b064ba0975}" ma:internalName="TaxCatchAll" ma:showField="CatchAllData" ma:web="a80079c4-d05e-489b-901e-9a0a37505a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17b2c58-24d6-4d7d-a0bb-29b064ba0975}" ma:internalName="TaxCatchAllLabel" ma:readOnly="true" ma:showField="CatchAllDataLabel" ma:web="a80079c4-d05e-489b-901e-9a0a37505a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6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6553b-c2be-4971-9b72-49932e074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igrationWizId" ma:index="33" nillable="true" ma:displayName="MigrationWizId" ma:internalName="MigrationWizId">
      <xsd:simpleType>
        <xsd:restriction base="dms:Text"/>
      </xsd:simpleType>
    </xsd:element>
    <xsd:element name="MigrationWizIdPermissions" ma:index="34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35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36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37" nillable="true" ma:displayName="MigrationWizIdSecurityGroups" ma:internalName="MigrationWizIdSecurityGroups">
      <xsd:simpleType>
        <xsd:restriction base="dms:Text"/>
      </xsd:simpleType>
    </xsd:element>
    <xsd:element name="MediaServiceLocation" ma:index="3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CD4E0-3A93-4479-9D7A-F42158550B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1774B-A991-4ECC-A5A0-3CCC60CDFDD3}"/>
</file>

<file path=customXml/itemProps3.xml><?xml version="1.0" encoding="utf-8"?>
<ds:datastoreItem xmlns:ds="http://schemas.openxmlformats.org/officeDocument/2006/customXml" ds:itemID="{023BCB5A-E6A7-4887-B678-0A2177A30993}">
  <ds:schemaRefs>
    <ds:schemaRef ds:uri="0f9fa326-da26-4ea8-b6a9-645e8136fe1d"/>
    <ds:schemaRef ds:uri="a80079c4-d05e-489b-901e-9a0a37505a3c"/>
    <ds:schemaRef ds:uri="aaacb922-5235-4a66-b188-303b9b46fbd7"/>
    <ds:schemaRef ds:uri="ca46553b-c2be-4971-9b72-49932e07471a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E6473F7-194D-4DAC-A64F-29A347B56952}">
  <ds:schemaRefs>
    <ds:schemaRef ds:uri="0f9fa326-da26-4ea8-b6a9-645e8136fe1d"/>
    <ds:schemaRef ds:uri="a80079c4-d05e-489b-901e-9a0a37505a3c"/>
    <ds:schemaRef ds:uri="aaacb922-5235-4a66-b188-303b9b46fbd7"/>
    <ds:schemaRef ds:uri="ca46553b-c2be-4971-9b72-49932e0747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a62f585-b40f-4ab9-bafe-39150f03d124}" enabled="1" method="Standard" siteId="{cbac7005-02c1-43eb-b497-e6492d1b2d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1582</Words>
  <Application>Microsoft Office PowerPoint</Application>
  <PresentationFormat>Widescreen</PresentationFormat>
  <Paragraphs>205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Gaffey, Aysling (DSIT)</cp:lastModifiedBy>
  <cp:revision>7</cp:revision>
  <dcterms:created xsi:type="dcterms:W3CDTF">2025-08-20T15:03:13Z</dcterms:created>
  <dcterms:modified xsi:type="dcterms:W3CDTF">2025-09-05T15:45:47Z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dfc19388-201a-467f-abe7-df95fb1a62ae</vt:lpwstr>
  </property>
  <property fmtid="{D5CDD505-2E9C-101B-9397-08002B2CF9AE}" pid="3" name="KIM_Function">
    <vt:lpwstr>1;#Data policy|d61256f2-9acb-fe2e-7db2-446340320bef</vt:lpwstr>
  </property>
  <property fmtid="{D5CDD505-2E9C-101B-9397-08002B2CF9AE}" pid="4" name="KIM_GovernmentBody">
    <vt:lpwstr>3;#DSIT|9b2b16d8-8f0e-f9f9-8d2e-30d6eeb93788</vt:lpwstr>
  </property>
  <property fmtid="{D5CDD505-2E9C-101B-9397-08002B2CF9AE}" pid="5" name="MediaServiceImageTags">
    <vt:lpwstr/>
  </property>
  <property fmtid="{D5CDD505-2E9C-101B-9397-08002B2CF9AE}" pid="6" name="KIM_Activity">
    <vt:lpwstr>2;#Data strategy|249512e3-50d4-d904-256f-88a2fa88656e</vt:lpwstr>
  </property>
  <property fmtid="{D5CDD505-2E9C-101B-9397-08002B2CF9AE}" pid="7" name="ContentTypeId">
    <vt:lpwstr>0x010100E075EE2FFFAF2947BEFB6D2A9E2A1DB5</vt:lpwstr>
  </property>
  <property fmtid="{D5CDD505-2E9C-101B-9397-08002B2CF9AE}" pid="8" name="ClassificationContentMarkingFooterLocations">
    <vt:lpwstr>office theme:10</vt:lpwstr>
  </property>
  <property fmtid="{D5CDD505-2E9C-101B-9397-08002B2CF9AE}" pid="9" name="ClassificationContentMarkingFooterText">
    <vt:lpwstr>OFFICIAL</vt:lpwstr>
  </property>
  <property fmtid="{D5CDD505-2E9C-101B-9397-08002B2CF9AE}" pid="10" name="ClassificationContentMarkingHeaderLocations">
    <vt:lpwstr>office theme:9</vt:lpwstr>
  </property>
  <property fmtid="{D5CDD505-2E9C-101B-9397-08002B2CF9AE}" pid="11" name="ClassificationContentMarkingHeaderText">
    <vt:lpwstr>OFFICIAL</vt:lpwstr>
  </property>
</Properties>
</file>