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sldIdLst>
    <p:sldId id="278" r:id="rId6"/>
    <p:sldId id="423" r:id="rId7"/>
    <p:sldId id="420" r:id="rId8"/>
    <p:sldId id="424" r:id="rId9"/>
    <p:sldId id="422" r:id="rId10"/>
    <p:sldId id="438" r:id="rId11"/>
    <p:sldId id="435" r:id="rId12"/>
    <p:sldId id="436" r:id="rId13"/>
    <p:sldId id="434" r:id="rId14"/>
    <p:sldId id="2263" r:id="rId15"/>
    <p:sldId id="2270" r:id="rId16"/>
    <p:sldId id="2269" r:id="rId17"/>
    <p:sldId id="2264" r:id="rId18"/>
    <p:sldId id="2266" r:id="rId19"/>
    <p:sldId id="2268" r:id="rId20"/>
    <p:sldId id="2267" r:id="rId21"/>
    <p:sldId id="2271" r:id="rId22"/>
    <p:sldId id="286" r:id="rId23"/>
    <p:sldId id="308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son, Jonny" initials="WJ" lastIdx="1" clrIdx="0">
    <p:extLst>
      <p:ext uri="{19B8F6BF-5375-455C-9EA6-DF929625EA0E}">
        <p15:presenceInfo xmlns:p15="http://schemas.microsoft.com/office/powerpoint/2012/main" userId="S::Jonny.Wilson@environment-agency.gov.uk::e3bd83b0-6468-496d-9826-b63d02cc6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5"/>
    <a:srgbClr val="99BDC8"/>
    <a:srgbClr val="CBE2A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5039" autoAdjust="0"/>
  </p:normalViewPr>
  <p:slideViewPr>
    <p:cSldViewPr>
      <p:cViewPr varScale="1">
        <p:scale>
          <a:sx n="78" d="100"/>
          <a:sy n="78" d="100"/>
        </p:scale>
        <p:origin x="1099" y="72"/>
      </p:cViewPr>
      <p:guideLst>
        <p:guide orient="horz" pos="572"/>
        <p:guide pos="3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0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8C8A-1A28-4252-A076-40E7E42D886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EC8B-7958-4193-845E-D6D2D4AF6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NF 3,435 </a:t>
            </a:r>
            <a:r>
              <a:rPr lang="en-GB" dirty="0" err="1"/>
              <a:t>Ml</a:t>
            </a:r>
            <a:r>
              <a:rPr lang="en-GB" dirty="0"/>
              <a:t>/d by 2050 new NF 4,940 by 2055.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BEC8B-7958-4193-845E-D6D2D4AF6A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5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brought WREW in house – can run everything on DAFNI (Data &amp; Analytics Facility for National Infrastructure)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9ABE-87D5-40DD-93AC-F7E8F4EB82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3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brought WREW in house – can run everything on DAFNI (Data &amp; Analytics Facility for National Infrastructure)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A9ABE-87D5-40DD-93AC-F7E8F4EB82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8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A9ABE-87D5-40DD-93AC-F7E8F4EB82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21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Additional recommendations:</a:t>
            </a:r>
          </a:p>
          <a:p>
            <a:r>
              <a:rPr lang="en-GB" sz="1200" dirty="0">
                <a:latin typeface="Krub" panose="00000500000000000000" pitchFamily="2" charset="-34"/>
                <a:cs typeface="Krub" panose="00000500000000000000" pitchFamily="2" charset="-34"/>
              </a:rPr>
              <a:t>“A comprehensive systems planning framework should be introduced for England and Wales, with responsibility for integrated and holistic water systems planning”</a:t>
            </a:r>
          </a:p>
          <a:p>
            <a:endParaRPr lang="en-GB" sz="12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200" dirty="0">
                <a:latin typeface="Krub" panose="00000500000000000000" pitchFamily="2" charset="-34"/>
                <a:cs typeface="Krub" panose="00000500000000000000" pitchFamily="2" charset="-34"/>
              </a:rPr>
              <a:t>“The systems planner… should produce strategic and cross-sectoral plans based on regional and national objectives”</a:t>
            </a:r>
          </a:p>
          <a:p>
            <a:endParaRPr lang="en-GB" sz="12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200" dirty="0">
                <a:latin typeface="Krub" panose="00000500000000000000" pitchFamily="2" charset="-34"/>
                <a:cs typeface="Krub" panose="00000500000000000000" pitchFamily="2" charset="-34"/>
              </a:rPr>
              <a:t>“The systems planner should be responsible for planning, funding, setting water body objectives, and monitoring delivery of plans”</a:t>
            </a:r>
          </a:p>
          <a:p>
            <a:endParaRPr lang="en-GB" sz="12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200" dirty="0">
                <a:latin typeface="Krub" panose="00000500000000000000" pitchFamily="2" charset="-34"/>
                <a:cs typeface="Krub" panose="00000500000000000000" pitchFamily="2" charset="-34"/>
              </a:rPr>
              <a:t>“Systems planners should ensure that water supply is sufficient to meet the current and future needs of the region and is robust to future water system stress”</a:t>
            </a:r>
          </a:p>
          <a:p>
            <a:endParaRPr lang="en-GB" dirty="0"/>
          </a:p>
          <a:p>
            <a:r>
              <a:rPr lang="en-GB" sz="1200" dirty="0">
                <a:latin typeface="Krub" panose="00000500000000000000" pitchFamily="2" charset="-34"/>
                <a:cs typeface="Krub" panose="00000500000000000000" pitchFamily="2" charset="-34"/>
              </a:rPr>
              <a:t>“A </a:t>
            </a:r>
            <a:r>
              <a:rPr lang="en-GB" sz="1200" b="1" dirty="0">
                <a:latin typeface="Krub" panose="00000500000000000000" pitchFamily="2" charset="-34"/>
                <a:cs typeface="Krub" panose="00000500000000000000" pitchFamily="2" charset="-34"/>
              </a:rPr>
              <a:t>national water systems planning</a:t>
            </a:r>
            <a:r>
              <a:rPr lang="en-GB" sz="1200" dirty="0">
                <a:latin typeface="Krub" panose="00000500000000000000" pitchFamily="2" charset="-34"/>
                <a:cs typeface="Krub" panose="00000500000000000000" pitchFamily="2" charset="-34"/>
              </a:rPr>
              <a:t> coordinating function would sit above the regional water systems planners.. to ensure regional plans add up to national targets”</a:t>
            </a:r>
          </a:p>
          <a:p>
            <a:endParaRPr lang="en-GB" sz="12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200" dirty="0">
                <a:latin typeface="Krub" panose="00000500000000000000" pitchFamily="2" charset="-34"/>
                <a:cs typeface="Krub" panose="00000500000000000000" pitchFamily="2" charset="-34"/>
              </a:rPr>
              <a:t>“The national coordinator would also ensure consistency of approach and effective use of digital tools.”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BEC8B-7958-4193-845E-D6D2D4AF6A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1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y t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y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F3BDA7-BDC6-41F6-9669-CF469B298DB8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4674CA-76BF-4A0C-AB17-8B5FF3054F5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y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10943584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B0B417-BAB8-43DF-A8D2-D63D9706B574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een t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00" y="980729"/>
            <a:ext cx="10944000" cy="1946647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0" y="3201071"/>
            <a:ext cx="10944000" cy="1873672"/>
          </a:xfrm>
        </p:spPr>
        <p:txBody>
          <a:bodyPr>
            <a:normAutofit/>
          </a:bodyPr>
          <a:lstStyle>
            <a:lvl1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F3BDA7-BDC6-41F6-9669-CF469B298DB8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4674CA-76BF-4A0C-AB17-8B5FF3054F5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10943584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1700809"/>
            <a:ext cx="5280000" cy="4242793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288618" y="1700214"/>
            <a:ext cx="5278967" cy="424338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47700" indent="-287338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B0B417-BAB8-43DF-A8D2-D63D9706B574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0CFFAE-92C7-43A4-9873-89690CBB1D9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419" y="6196013"/>
            <a:ext cx="5831621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468314"/>
            <a:ext cx="1094316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8" y="1700214"/>
            <a:ext cx="10943167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8048" y="6196013"/>
            <a:ext cx="2844800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09D79-AD7E-415C-91F8-C4030AD80593}" type="datetime1">
              <a:rPr lang="en-GB" smtClean="0"/>
              <a:pPr>
                <a:defRPr/>
              </a:pPr>
              <a:t>05/09/2025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4824" y="6196013"/>
            <a:ext cx="518584" cy="3873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32FF26-AD14-4CF9-8F1D-EF3CFAE0FF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04" r:id="rId10"/>
    <p:sldLayoutId id="2147483826" r:id="rId11"/>
    <p:sldLayoutId id="2147483824" r:id="rId12"/>
    <p:sldLayoutId id="2147483808" r:id="rId13"/>
    <p:sldLayoutId id="2147483823" r:id="rId14"/>
    <p:sldLayoutId id="2147483815" r:id="rId15"/>
    <p:sldLayoutId id="2147483827" r:id="rId16"/>
    <p:sldLayoutId id="2147483816" r:id="rId17"/>
    <p:sldLayoutId id="2147483818" r:id="rId18"/>
  </p:sldLayoutIdLst>
  <p:hf hdr="0" dt="0"/>
  <p:txStyles>
    <p:titleStyle>
      <a:lvl1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2pPr>
      <a:lvl3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3pPr>
      <a:lvl4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4pPr>
      <a:lvl5pPr marL="7429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5pPr>
      <a:lvl6pPr marL="12001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6pPr>
      <a:lvl7pPr marL="16573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7pPr>
      <a:lvl8pPr marL="21145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8pPr>
      <a:lvl9pPr marL="2571750" indent="-7429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buAutoNum type="arabicPeriod"/>
        <a:defRPr sz="36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47700" indent="-2873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63600" indent="-215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79500" indent="-215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95400" indent="-215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tm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tmp"/><Relationship Id="rId11" Type="http://schemas.openxmlformats.org/officeDocument/2006/relationships/image" Target="../media/image33.png"/><Relationship Id="rId5" Type="http://schemas.openxmlformats.org/officeDocument/2006/relationships/image" Target="../media/image27.tmp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384" y="2492896"/>
            <a:ext cx="11521280" cy="19462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4000" b="1" dirty="0">
                <a:solidFill>
                  <a:schemeClr val="bg1"/>
                </a:solidFill>
                <a:latin typeface="Krub" panose="00000500000000000000" pitchFamily="2" charset="-34"/>
                <a:ea typeface="+mj-ea"/>
                <a:cs typeface="Krub" panose="00000500000000000000" pitchFamily="2" charset="-34"/>
              </a:rPr>
              <a:t>National Water Resources Modelling: From research to delivery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854" y="4571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solidFill>
                  <a:schemeClr val="bg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Jonny Wilson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70F5203-DDDF-FD0E-D8C1-25DBC1E7F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900794"/>
            <a:ext cx="1199428" cy="798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557BA-71A4-D815-A650-BDBFF33AF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5CAA-F392-BC45-0517-576A0ADB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What do National WR Models tell 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71D3-2291-A64B-3282-BE7E1E4682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5DDCC-E890-A418-15CC-A01707B8BC8B}"/>
              </a:ext>
            </a:extLst>
          </p:cNvPr>
          <p:cNvSpPr/>
          <p:nvPr/>
        </p:nvSpPr>
        <p:spPr>
          <a:xfrm>
            <a:off x="4105276" y="885824"/>
            <a:ext cx="1504950" cy="111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1EF65-D567-22F0-70D0-50C7E98F48F5}"/>
              </a:ext>
            </a:extLst>
          </p:cNvPr>
          <p:cNvSpPr txBox="1"/>
          <p:nvPr/>
        </p:nvSpPr>
        <p:spPr>
          <a:xfrm>
            <a:off x="407368" y="1124744"/>
            <a:ext cx="11089232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Aggregate WR modelling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Krub SemiBold"/>
              </a:rPr>
              <a:t>Define the planning problem/challenge</a:t>
            </a:r>
            <a:r>
              <a:rPr lang="en-GB" sz="1500" b="1" dirty="0">
                <a:latin typeface="Krub"/>
              </a:rPr>
              <a:t> </a:t>
            </a:r>
            <a:r>
              <a:rPr lang="en-GB" sz="1500" dirty="0">
                <a:solidFill>
                  <a:prstClr val="black"/>
                </a:solidFill>
                <a:latin typeface="Krub"/>
              </a:rPr>
              <a:t>by quantifying how much water is needed nationally under a range of plausible future scenarios of water needs and pressures. 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500" dirty="0">
              <a:solidFill>
                <a:prstClr val="black"/>
              </a:solidFill>
              <a:latin typeface="Krub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Krub SemiBold"/>
              </a:rPr>
              <a:t>Identifying new options for meeting water needs </a:t>
            </a:r>
            <a:r>
              <a:rPr lang="en-GB" sz="1500" dirty="0">
                <a:latin typeface="Krub"/>
              </a:rPr>
              <a:t> </a:t>
            </a:r>
            <a:r>
              <a:rPr lang="en-GB" sz="1500" dirty="0">
                <a:solidFill>
                  <a:prstClr val="black"/>
                </a:solidFill>
                <a:latin typeface="Krub"/>
              </a:rPr>
              <a:t>– are there new large/national scale options that could help meet water needs more efficiently than options currently considered in WRMPs?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1400" dirty="0">
              <a:solidFill>
                <a:srgbClr val="003595"/>
              </a:solidFill>
              <a:latin typeface="Krub SemiBold"/>
            </a:endParaRP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1400" dirty="0">
              <a:solidFill>
                <a:srgbClr val="003595"/>
              </a:solidFill>
              <a:latin typeface="Krub SemiBold"/>
            </a:endParaRP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National System Simulation Modelling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Krub SemiBold"/>
              </a:rPr>
              <a:t>Sense checking WRMPs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- Independent assurance on the options selected </a:t>
            </a:r>
            <a:r>
              <a:rPr lang="en-GB" sz="1500" dirty="0">
                <a:solidFill>
                  <a:prstClr val="black"/>
                </a:solidFill>
                <a:latin typeface="Krub"/>
              </a:rPr>
              <a:t>by Water Companies in their water resources management plans.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prstClr val="black"/>
                </a:solidFill>
                <a:latin typeface="Krub"/>
              </a:rPr>
              <a:t>Do the SROs provide the benefits (drought resilience) presented in WRMPs?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prstClr val="black"/>
                </a:solidFill>
                <a:latin typeface="Krub"/>
              </a:rPr>
              <a:t>Does the performance of SROs change when tested against national scale droughts, or other types of drought not sampled by water company methods?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prstClr val="black"/>
                </a:solidFill>
                <a:latin typeface="Krub"/>
              </a:rPr>
              <a:t>Are the best combination of options are chosen in WRMPs?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1400" dirty="0">
              <a:solidFill>
                <a:prstClr val="black"/>
              </a:solidFill>
              <a:latin typeface="Krub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CDA6CAF-E76C-AEE3-6DEE-B699D59E6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15D8-7870-0592-BF01-C9029A2C1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A0E2-1D6C-3D88-1686-5D80465C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What do National WR Models tell us?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894C-B28F-71CF-A6B7-38210BA32D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E4FA5-8DDF-9EE7-2F02-76C8565D77F5}"/>
              </a:ext>
            </a:extLst>
          </p:cNvPr>
          <p:cNvSpPr/>
          <p:nvPr/>
        </p:nvSpPr>
        <p:spPr>
          <a:xfrm>
            <a:off x="4105276" y="885824"/>
            <a:ext cx="1504950" cy="111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A2-AC84-A488-622E-8A35D36A162C}"/>
              </a:ext>
            </a:extLst>
          </p:cNvPr>
          <p:cNvSpPr txBox="1"/>
          <p:nvPr/>
        </p:nvSpPr>
        <p:spPr>
          <a:xfrm>
            <a:off x="335360" y="836712"/>
            <a:ext cx="11089232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Aggregate WR modelling &amp; National System Simulation Modelling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latin typeface="Krub SemiBold"/>
              </a:rPr>
              <a:t>Explore the consequences of delays to delivery of SROs</a:t>
            </a:r>
            <a:r>
              <a:rPr lang="en-GB" sz="1500" b="1" dirty="0">
                <a:latin typeface="Krub"/>
              </a:rPr>
              <a:t> </a:t>
            </a:r>
            <a:r>
              <a:rPr lang="en-GB" sz="1500" dirty="0">
                <a:solidFill>
                  <a:prstClr val="black"/>
                </a:solidFill>
                <a:latin typeface="Krub"/>
              </a:rPr>
              <a:t>the current SRO milestones and timeline is quite ambitious and regulators need to understand the implications of delays to schemes.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prstClr val="black"/>
                </a:solidFill>
                <a:latin typeface="Krub"/>
              </a:rPr>
              <a:t>Which delays carry the greatest impact/risk?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prstClr val="black"/>
                </a:solidFill>
                <a:latin typeface="Krub"/>
              </a:rPr>
              <a:t>Where are there insufficient options to mitigate delays and could new national options help?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500" dirty="0">
              <a:solidFill>
                <a:prstClr val="black"/>
              </a:solidFill>
              <a:latin typeface="Krub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1400" dirty="0">
              <a:solidFill>
                <a:prstClr val="black"/>
              </a:solidFill>
              <a:latin typeface="Krub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964E079-6D37-6069-76DA-DD942F4E4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6A560-BED7-B7B1-151F-D84F00CD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11" t="14203" r="4419" b="2243"/>
          <a:stretch>
            <a:fillRect/>
          </a:stretch>
        </p:blipFill>
        <p:spPr>
          <a:xfrm>
            <a:off x="1432006" y="2397681"/>
            <a:ext cx="7391098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D913A-0B73-FEE3-6A5E-A05E452CF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ox with text&#10;&#10;Description automatically generated">
            <a:extLst>
              <a:ext uri="{FF2B5EF4-FFF2-40B4-BE49-F238E27FC236}">
                <a16:creationId xmlns:a16="http://schemas.microsoft.com/office/drawing/2014/main" id="{25DD6FAE-78AE-EAEE-82AF-2121D241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8" y="1916832"/>
            <a:ext cx="10416413" cy="33123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BA743-3E80-25DC-42A2-00E2E659CF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615A876-E0BB-07BB-289F-58A613551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2E5CE-937C-2442-6239-5D2671C54F17}"/>
              </a:ext>
            </a:extLst>
          </p:cNvPr>
          <p:cNvSpPr txBox="1"/>
          <p:nvPr/>
        </p:nvSpPr>
        <p:spPr>
          <a:xfrm>
            <a:off x="335360" y="980728"/>
            <a:ext cx="1108923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Tiered modelling strategy </a:t>
            </a:r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to join up aggregate modelling &amp; NSSM, and leverage the strengths of each approach</a:t>
            </a:r>
            <a:r>
              <a:rPr lang="en-GB" dirty="0">
                <a:solidFill>
                  <a:srgbClr val="003595"/>
                </a:solidFill>
                <a:latin typeface="Krub SemiBold"/>
              </a:rPr>
              <a:t>. 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dirty="0">
              <a:solidFill>
                <a:prstClr val="black"/>
              </a:solidFill>
              <a:latin typeface="Krub"/>
            </a:endParaRP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1400" dirty="0">
              <a:solidFill>
                <a:prstClr val="black"/>
              </a:solidFill>
              <a:latin typeface="Krub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851EAB-48DB-B83E-E7FE-6241F3FE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9"/>
            <a:ext cx="11611761" cy="551204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Future Plans – WR modelling &amp; DAFNI</a:t>
            </a:r>
          </a:p>
        </p:txBody>
      </p:sp>
    </p:spTree>
    <p:extLst>
      <p:ext uri="{BB962C8B-B14F-4D97-AF65-F5344CB8AC3E}">
        <p14:creationId xmlns:p14="http://schemas.microsoft.com/office/powerpoint/2010/main" val="418535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265B0-A719-E7C3-D46B-CB0ACB05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CEFD-F452-E695-EBDE-992659CA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Future Plans – WR modelling &amp; DAFNI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78413-D867-3BB7-41CF-732BFEE85A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AB728-9360-CABD-3EC2-0BD71C23A5CD}"/>
              </a:ext>
            </a:extLst>
          </p:cNvPr>
          <p:cNvSpPr/>
          <p:nvPr/>
        </p:nvSpPr>
        <p:spPr>
          <a:xfrm>
            <a:off x="4105276" y="885824"/>
            <a:ext cx="1504950" cy="111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434E7-F888-3726-BD3A-B7662181226A}"/>
              </a:ext>
            </a:extLst>
          </p:cNvPr>
          <p:cNvSpPr txBox="1"/>
          <p:nvPr/>
        </p:nvSpPr>
        <p:spPr>
          <a:xfrm>
            <a:off x="332573" y="876298"/>
            <a:ext cx="7096124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Stakeholder engagement through interactive visualisation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0BEB605-23B8-4E64-64EC-2BDEC5A7F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A3E3C2-4F16-F7E5-B233-33560AF422C6}"/>
              </a:ext>
            </a:extLst>
          </p:cNvPr>
          <p:cNvGrpSpPr/>
          <p:nvPr/>
        </p:nvGrpSpPr>
        <p:grpSpPr>
          <a:xfrm>
            <a:off x="908814" y="3018104"/>
            <a:ext cx="4218742" cy="3086592"/>
            <a:chOff x="4986143" y="1007008"/>
            <a:chExt cx="6742995" cy="49248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6B504-8689-11DC-BB9F-23C160284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58765">
              <a:off x="5431053" y="1007008"/>
              <a:ext cx="6283583" cy="42850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C5B1BF-5D19-BB66-C6E7-D419D1C63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94987">
              <a:off x="9366714" y="3370146"/>
              <a:ext cx="2362424" cy="25447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F74740-D008-AF90-46A5-56BCB4243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6143" y="4144873"/>
              <a:ext cx="3888847" cy="17869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C9CF689-D0D5-3F58-6196-6C8F8C453F3D}"/>
              </a:ext>
            </a:extLst>
          </p:cNvPr>
          <p:cNvSpPr txBox="1"/>
          <p:nvPr/>
        </p:nvSpPr>
        <p:spPr>
          <a:xfrm>
            <a:off x="504105" y="1393663"/>
            <a:ext cx="61052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NF1.0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Standalone figures and reports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Lack of transparency uncertainty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Limited and inefficient data sharing and access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Limited user experience/engagement with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58448-9907-B82C-CD5E-E50A8B844584}"/>
              </a:ext>
            </a:extLst>
          </p:cNvPr>
          <p:cNvSpPr txBox="1"/>
          <p:nvPr/>
        </p:nvSpPr>
        <p:spPr>
          <a:xfrm>
            <a:off x="6308038" y="3786442"/>
            <a:ext cx="588396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NF2.0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More complex problems &amp; subsequent ambitious modelling requires a change in approach to engagement including improved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F41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transparency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F41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accessibility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 &amp;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AF41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user experience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D95F15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Interactive visualisation dashboard!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Ability to interact and visualise with data and scenarios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Ability to download input and output data/figures/maps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Ability to explore a range of scenarios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E04ACF-5E88-6EC3-5DD1-CDD4705F5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038" y="902028"/>
            <a:ext cx="5742146" cy="28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DB371E57-229F-2118-39EF-61FC53305509}"/>
              </a:ext>
            </a:extLst>
          </p:cNvPr>
          <p:cNvSpPr/>
          <p:nvPr/>
        </p:nvSpPr>
        <p:spPr>
          <a:xfrm rot="20566759">
            <a:off x="4650307" y="3206034"/>
            <a:ext cx="1792157" cy="7204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0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B348-AFA2-52D6-951B-295E0B0F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FE291FF-6721-78D1-4780-1F7D48E81141}"/>
              </a:ext>
            </a:extLst>
          </p:cNvPr>
          <p:cNvSpPr/>
          <p:nvPr/>
        </p:nvSpPr>
        <p:spPr>
          <a:xfrm>
            <a:off x="8944100" y="5862958"/>
            <a:ext cx="3222301" cy="980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247DC-E41A-599D-C3D4-7291159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Future Plans – WR modelling &amp; DAFNI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A116C-197E-AD1E-7728-895E3A3767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33E9C-A02D-C02E-ECA6-208434C09ECD}"/>
              </a:ext>
            </a:extLst>
          </p:cNvPr>
          <p:cNvSpPr/>
          <p:nvPr/>
        </p:nvSpPr>
        <p:spPr>
          <a:xfrm>
            <a:off x="4105276" y="885824"/>
            <a:ext cx="1504950" cy="111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C7E73-149C-FB71-2064-C09A1D523A12}"/>
              </a:ext>
            </a:extLst>
          </p:cNvPr>
          <p:cNvSpPr txBox="1"/>
          <p:nvPr/>
        </p:nvSpPr>
        <p:spPr>
          <a:xfrm>
            <a:off x="332573" y="812612"/>
            <a:ext cx="7096124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Stakeholder engagement through interactive visualisation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DAF51-D12C-7B6E-59B4-A48B2B14DE3E}"/>
              </a:ext>
            </a:extLst>
          </p:cNvPr>
          <p:cNvSpPr txBox="1"/>
          <p:nvPr/>
        </p:nvSpPr>
        <p:spPr>
          <a:xfrm>
            <a:off x="4242104" y="3204334"/>
            <a:ext cx="3297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Water needs explorer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08CAB-2886-5BA7-E12B-8CEEE9A5D4CB}"/>
              </a:ext>
            </a:extLst>
          </p:cNvPr>
          <p:cNvSpPr txBox="1"/>
          <p:nvPr/>
        </p:nvSpPr>
        <p:spPr>
          <a:xfrm>
            <a:off x="8969699" y="4002214"/>
            <a:ext cx="272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New solution explorer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2137A5-FBCE-8F19-F9C7-D917A6AA3BFC}"/>
              </a:ext>
            </a:extLst>
          </p:cNvPr>
          <p:cNvSpPr/>
          <p:nvPr/>
        </p:nvSpPr>
        <p:spPr>
          <a:xfrm>
            <a:off x="3934093" y="3186944"/>
            <a:ext cx="4679227" cy="33392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C7804-7FFE-49A0-2175-49D7DBC20942}"/>
              </a:ext>
            </a:extLst>
          </p:cNvPr>
          <p:cNvSpPr txBox="1"/>
          <p:nvPr/>
        </p:nvSpPr>
        <p:spPr>
          <a:xfrm>
            <a:off x="8969699" y="1185400"/>
            <a:ext cx="2518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Solution explorer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69A2D9-9C3B-569B-6AB1-F63381D39A84}"/>
              </a:ext>
            </a:extLst>
          </p:cNvPr>
          <p:cNvSpPr/>
          <p:nvPr/>
        </p:nvSpPr>
        <p:spPr>
          <a:xfrm>
            <a:off x="3917851" y="1142864"/>
            <a:ext cx="4679227" cy="18936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0D5DD3-6CCD-A231-FDAE-5CF05C01EA4A}"/>
              </a:ext>
            </a:extLst>
          </p:cNvPr>
          <p:cNvSpPr/>
          <p:nvPr/>
        </p:nvSpPr>
        <p:spPr>
          <a:xfrm>
            <a:off x="8778010" y="3956034"/>
            <a:ext cx="3055261" cy="25783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BFFA45-F528-6F35-C21C-43C5893B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224" y="3614093"/>
            <a:ext cx="4402065" cy="26742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0CC83D-B027-F5CA-C67D-5BA80F6A2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42" t="8639" r="34771" b="23787"/>
          <a:stretch/>
        </p:blipFill>
        <p:spPr>
          <a:xfrm>
            <a:off x="9202944" y="4366633"/>
            <a:ext cx="2254981" cy="2016717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6F7171-E382-BA3C-C3B8-980462770214}"/>
              </a:ext>
            </a:extLst>
          </p:cNvPr>
          <p:cNvSpPr/>
          <p:nvPr/>
        </p:nvSpPr>
        <p:spPr>
          <a:xfrm>
            <a:off x="8761768" y="1142864"/>
            <a:ext cx="3055261" cy="270830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E21BBE-36CB-2296-DF72-C7F1E45DB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526" y="1521107"/>
            <a:ext cx="2643813" cy="22239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EF9262-EB41-235F-237C-BBB5BC9F5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002" y="1476209"/>
            <a:ext cx="2958088" cy="1490237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A0C54D0-1A34-D5D7-4627-AFF49415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73" y="1473423"/>
            <a:ext cx="3605837" cy="483457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rgbClr val="003595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Summary landing &amp; information page</a:t>
            </a:r>
          </a:p>
          <a:p>
            <a:r>
              <a:rPr lang="en-GB" sz="1600" dirty="0">
                <a:latin typeface="Krub" panose="00000500000000000000" pitchFamily="2" charset="-34"/>
                <a:cs typeface="Krub" panose="00000500000000000000" pitchFamily="2" charset="-34"/>
              </a:rPr>
              <a:t>Summary of modelling outputs</a:t>
            </a:r>
          </a:p>
          <a:p>
            <a:r>
              <a:rPr lang="en-GB" sz="1600" dirty="0">
                <a:latin typeface="Krub" panose="00000500000000000000" pitchFamily="2" charset="-34"/>
                <a:cs typeface="Krub" panose="00000500000000000000" pitchFamily="2" charset="-34"/>
              </a:rPr>
              <a:t>Models &amp; assumptions</a:t>
            </a:r>
          </a:p>
          <a:p>
            <a:pPr marL="360362" lvl="1" indent="0">
              <a:buNone/>
            </a:pPr>
            <a:endParaRPr lang="en-GB" sz="14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3595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“Explorer pages” including:</a:t>
            </a:r>
          </a:p>
          <a:p>
            <a:r>
              <a:rPr lang="en-GB" sz="18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Water needs explorer </a:t>
            </a:r>
            <a:r>
              <a:rPr lang="en-GB" sz="1800" dirty="0">
                <a:latin typeface="Krub" panose="00000500000000000000" pitchFamily="2" charset="-34"/>
                <a:cs typeface="Krub" panose="00000500000000000000" pitchFamily="2" charset="-34"/>
              </a:rPr>
              <a:t>– visualises and compares future water needs at different scales under different future scenarios</a:t>
            </a:r>
          </a:p>
          <a:p>
            <a:r>
              <a:rPr lang="en-GB" sz="18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Solution explorer </a:t>
            </a:r>
            <a:r>
              <a:rPr lang="en-GB" sz="1800" dirty="0">
                <a:latin typeface="Krub" panose="00000500000000000000" pitchFamily="2" charset="-34"/>
                <a:cs typeface="Krub" panose="00000500000000000000" pitchFamily="2" charset="-34"/>
              </a:rPr>
              <a:t>– visualises how WRMP24 supply and demand options can meet the range of future water needs</a:t>
            </a:r>
          </a:p>
          <a:p>
            <a:r>
              <a:rPr lang="en-GB" sz="18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New transfer explorer </a:t>
            </a:r>
            <a:r>
              <a:rPr lang="en-GB" sz="1800" dirty="0">
                <a:latin typeface="Krub" panose="00000500000000000000" pitchFamily="2" charset="-34"/>
                <a:cs typeface="Krub" panose="00000500000000000000" pitchFamily="2" charset="-34"/>
              </a:rPr>
              <a:t>– visualises potential new transfer options, assess trade-off between options(cost/yield) and comparison to WRMP24 portfolios</a:t>
            </a:r>
          </a:p>
          <a:p>
            <a:r>
              <a:rPr lang="en-GB" sz="18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Environmental needs explorer </a:t>
            </a:r>
            <a:r>
              <a:rPr lang="en-GB" sz="1800" dirty="0">
                <a:latin typeface="Krub" panose="00000500000000000000" pitchFamily="2" charset="-34"/>
                <a:cs typeface="Krub" panose="00000500000000000000" pitchFamily="2" charset="-34"/>
              </a:rPr>
              <a:t>– visualises and compares future environmental needs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E80712-C26E-8986-72F0-79DCF2FDFF82}"/>
              </a:ext>
            </a:extLst>
          </p:cNvPr>
          <p:cNvSpPr txBox="1"/>
          <p:nvPr/>
        </p:nvSpPr>
        <p:spPr>
          <a:xfrm>
            <a:off x="4029415" y="1134294"/>
            <a:ext cx="3965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Summary landing page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132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F3140-7CD4-8E21-8898-AA54B49B4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5E02-C1DB-F742-9759-9B2674A6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Future Plans – WR modelling &amp; DAFNI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743F1-9C3E-1A91-C6C6-E49DEE5A23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FC8353-B09E-17B1-966D-87D2AC920CC3}"/>
              </a:ext>
            </a:extLst>
          </p:cNvPr>
          <p:cNvSpPr/>
          <p:nvPr/>
        </p:nvSpPr>
        <p:spPr>
          <a:xfrm>
            <a:off x="4105276" y="885824"/>
            <a:ext cx="1504950" cy="111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038F6-1F9B-598F-3983-16702B377399}"/>
              </a:ext>
            </a:extLst>
          </p:cNvPr>
          <p:cNvSpPr txBox="1"/>
          <p:nvPr/>
        </p:nvSpPr>
        <p:spPr>
          <a:xfrm>
            <a:off x="332574" y="876298"/>
            <a:ext cx="3517902" cy="620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Pywr</a:t>
            </a:r>
            <a:r>
              <a:rPr lang="en-GB" dirty="0">
                <a:solidFill>
                  <a:srgbClr val="003595"/>
                </a:solidFill>
                <a:latin typeface="Krub SemiBold"/>
              </a:rPr>
              <a:t>-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WREW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3595"/>
              </a:solidFill>
              <a:effectLst/>
              <a:uLnTx/>
              <a:uFillTx/>
              <a:latin typeface="Krub SemiBold"/>
              <a:ea typeface="+mn-ea"/>
              <a:cs typeface="Arial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400" b="1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Open-source: </a:t>
            </a:r>
            <a:r>
              <a:rPr lang="en-GB" sz="1400" dirty="0" err="1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Pywr’s</a:t>
            </a:r>
            <a:r>
              <a:rPr lang="en-GB" sz="1400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 source code is available on GitHub. Given that the framework is devised entirely in the widely-used Python programming language, users can easily detect and fix bugs, as well as implement new features.</a:t>
            </a:r>
          </a:p>
          <a:p>
            <a:pPr marL="342900" indent="-342900">
              <a:buFont typeface="+mj-lt"/>
              <a:buAutoNum type="arabicParenR"/>
            </a:pPr>
            <a:endParaRPr lang="en-GB" sz="1400" dirty="0"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400" b="1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Free to use: </a:t>
            </a:r>
            <a:r>
              <a:rPr lang="en-GB" sz="1400" dirty="0" err="1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Pywr</a:t>
            </a:r>
            <a:r>
              <a:rPr lang="en-GB" sz="1400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 has been designed to be free end-to-end. This means that models can be formulated and solved using open-source optimisation solvers (e.g., GLPK), avoiding expensive license fees. </a:t>
            </a:r>
          </a:p>
          <a:p>
            <a:pPr marL="342900" indent="-342900">
              <a:buFont typeface="+mj-lt"/>
              <a:buAutoNum type="arabicParenR"/>
            </a:pPr>
            <a:endParaRPr lang="en-GB" sz="1400" dirty="0"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400" b="1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Strong support base:</a:t>
            </a:r>
            <a:r>
              <a:rPr lang="en-GB" sz="1400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 </a:t>
            </a:r>
            <a:r>
              <a:rPr lang="en-GB" sz="1400" dirty="0" err="1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Pywr’s</a:t>
            </a:r>
            <a:r>
              <a:rPr lang="en-GB" sz="1400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 userbase spans the globe, which provides a strong support base for users. Since </a:t>
            </a:r>
            <a:r>
              <a:rPr lang="en-GB" sz="1400" dirty="0" err="1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Pywr</a:t>
            </a:r>
            <a:r>
              <a:rPr lang="en-GB" sz="1400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 is currently the only open-source water resources modelling framework, its documentation and features are continuously growing.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D8D2DC9-4FE4-1EEA-04B3-AD31B08C0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211102-D7E8-126E-0ED2-62DC17CBD17C}"/>
              </a:ext>
            </a:extLst>
          </p:cNvPr>
          <p:cNvGrpSpPr/>
          <p:nvPr/>
        </p:nvGrpSpPr>
        <p:grpSpPr>
          <a:xfrm>
            <a:off x="8442776" y="3420260"/>
            <a:ext cx="3528392" cy="3338570"/>
            <a:chOff x="2283047" y="0"/>
            <a:chExt cx="6516002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39DFF7-12F2-F40A-EFC0-8CF28B69A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1881" y="0"/>
              <a:ext cx="6117168" cy="68580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DFF3F1-1774-3E0C-7D93-4CF1EBB2FECF}"/>
                </a:ext>
              </a:extLst>
            </p:cNvPr>
            <p:cNvSpPr/>
            <p:nvPr/>
          </p:nvSpPr>
          <p:spPr>
            <a:xfrm>
              <a:off x="2283047" y="787940"/>
              <a:ext cx="797668" cy="1245141"/>
            </a:xfrm>
            <a:prstGeom prst="ellipse">
              <a:avLst/>
            </a:prstGeom>
            <a:solidFill>
              <a:srgbClr val="99BDC8"/>
            </a:solidFill>
            <a:ln>
              <a:solidFill>
                <a:srgbClr val="99BDC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" name="Picture 6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AC03535-15DD-8877-1AE7-9164EC7F4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9" y="760170"/>
            <a:ext cx="4998859" cy="281786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960F5F6-3FAF-59F5-259C-DDD0C6626B45}"/>
              </a:ext>
            </a:extLst>
          </p:cNvPr>
          <p:cNvSpPr/>
          <p:nvPr/>
        </p:nvSpPr>
        <p:spPr>
          <a:xfrm>
            <a:off x="11160677" y="5906775"/>
            <a:ext cx="810491" cy="852055"/>
          </a:xfrm>
          <a:custGeom>
            <a:avLst/>
            <a:gdLst>
              <a:gd name="connsiteX0" fmla="*/ 789710 w 810491"/>
              <a:gd name="connsiteY0" fmla="*/ 0 h 852055"/>
              <a:gd name="connsiteX1" fmla="*/ 571500 w 810491"/>
              <a:gd name="connsiteY1" fmla="*/ 197428 h 852055"/>
              <a:gd name="connsiteX2" fmla="*/ 405246 w 810491"/>
              <a:gd name="connsiteY2" fmla="*/ 290946 h 852055"/>
              <a:gd name="connsiteX3" fmla="*/ 384464 w 810491"/>
              <a:gd name="connsiteY3" fmla="*/ 581891 h 852055"/>
              <a:gd name="connsiteX4" fmla="*/ 259773 w 810491"/>
              <a:gd name="connsiteY4" fmla="*/ 727364 h 852055"/>
              <a:gd name="connsiteX5" fmla="*/ 0 w 810491"/>
              <a:gd name="connsiteY5" fmla="*/ 852055 h 852055"/>
              <a:gd name="connsiteX6" fmla="*/ 810491 w 810491"/>
              <a:gd name="connsiteY6" fmla="*/ 841664 h 852055"/>
              <a:gd name="connsiteX7" fmla="*/ 789710 w 810491"/>
              <a:gd name="connsiteY7" fmla="*/ 0 h 85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491" h="852055">
                <a:moveTo>
                  <a:pt x="789710" y="0"/>
                </a:moveTo>
                <a:lnTo>
                  <a:pt x="571500" y="197428"/>
                </a:lnTo>
                <a:lnTo>
                  <a:pt x="405246" y="290946"/>
                </a:lnTo>
                <a:lnTo>
                  <a:pt x="384464" y="581891"/>
                </a:lnTo>
                <a:lnTo>
                  <a:pt x="259773" y="727364"/>
                </a:lnTo>
                <a:lnTo>
                  <a:pt x="0" y="852055"/>
                </a:lnTo>
                <a:lnTo>
                  <a:pt x="810491" y="841664"/>
                </a:lnTo>
                <a:lnTo>
                  <a:pt x="789710" y="0"/>
                </a:lnTo>
                <a:close/>
              </a:path>
            </a:pathLst>
          </a:custGeom>
          <a:solidFill>
            <a:srgbClr val="99BD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A2A131-7485-1B2B-EAD9-8242363786F6}"/>
              </a:ext>
            </a:extLst>
          </p:cNvPr>
          <p:cNvSpPr/>
          <p:nvPr/>
        </p:nvSpPr>
        <p:spPr>
          <a:xfrm>
            <a:off x="8283320" y="3528447"/>
            <a:ext cx="431934" cy="327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270E6-D9D8-7E48-6A87-0ABD3F5C1264}"/>
              </a:ext>
            </a:extLst>
          </p:cNvPr>
          <p:cNvSpPr/>
          <p:nvPr/>
        </p:nvSpPr>
        <p:spPr>
          <a:xfrm>
            <a:off x="11760067" y="3520804"/>
            <a:ext cx="370558" cy="327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829C69-5D6F-2E80-AB3E-40BBC9D89703}"/>
              </a:ext>
            </a:extLst>
          </p:cNvPr>
          <p:cNvSpPr/>
          <p:nvPr/>
        </p:nvSpPr>
        <p:spPr>
          <a:xfrm rot="5400000">
            <a:off x="10248980" y="1955293"/>
            <a:ext cx="99494" cy="3279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E7B0A5A-B858-A86D-9A2F-EE9FE80B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11" y="1835840"/>
            <a:ext cx="2597285" cy="10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ywr · GitHub">
            <a:extLst>
              <a:ext uri="{FF2B5EF4-FFF2-40B4-BE49-F238E27FC236}">
                <a16:creationId xmlns:a16="http://schemas.microsoft.com/office/drawing/2014/main" id="{5B6006FC-249A-C733-89E6-5492E6DC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53" y="38038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916A9B-8641-80A0-7F60-11315FDDC0AA}"/>
              </a:ext>
            </a:extLst>
          </p:cNvPr>
          <p:cNvCxnSpPr>
            <a:cxnSpLocks/>
          </p:cNvCxnSpPr>
          <p:nvPr/>
        </p:nvCxnSpPr>
        <p:spPr>
          <a:xfrm flipH="1">
            <a:off x="5508653" y="2802124"/>
            <a:ext cx="1" cy="940753"/>
          </a:xfrm>
          <a:prstGeom prst="straightConnector1">
            <a:avLst/>
          </a:prstGeom>
          <a:ln w="76200">
            <a:solidFill>
              <a:srgbClr val="A340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1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504E4-8868-38DA-E4F4-26115360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DD01-6638-2171-B2D1-9C6A303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Future Plans – WR modelling &amp; DAFNI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3F03C-AD01-67D5-28BD-E88693DC97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7F2EB-AF13-CD87-D04A-9AEF5FA728DF}"/>
              </a:ext>
            </a:extLst>
          </p:cNvPr>
          <p:cNvSpPr/>
          <p:nvPr/>
        </p:nvSpPr>
        <p:spPr>
          <a:xfrm>
            <a:off x="4105276" y="885824"/>
            <a:ext cx="1504950" cy="111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F7B0C-3C91-B425-C498-FB41059F83EF}"/>
              </a:ext>
            </a:extLst>
          </p:cNvPr>
          <p:cNvSpPr txBox="1"/>
          <p:nvPr/>
        </p:nvSpPr>
        <p:spPr>
          <a:xfrm>
            <a:off x="332573" y="876298"/>
            <a:ext cx="709612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Collaboration with other DAFNI users/modellers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 SemiBold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902B2-86F9-88D2-611E-AC18121F9DF3}"/>
              </a:ext>
            </a:extLst>
          </p:cNvPr>
          <p:cNvSpPr txBox="1"/>
          <p:nvPr/>
        </p:nvSpPr>
        <p:spPr>
          <a:xfrm>
            <a:off x="371248" y="2845312"/>
            <a:ext cx="6732863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CITCoM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 –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C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ausal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I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nference for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esting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Co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mputational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M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odels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Krub" panose="00000500000000000000" pitchFamily="2" charset="-34"/>
                <a:cs typeface="Krub" panose="00000500000000000000" pitchFamily="2" charset="-34"/>
              </a:rPr>
              <a:t>The NSSM is a complex computational model, and it is therefore difficult to assess whether output is to be expected – e.g. is non-convergence of optimisation significant/meaningful?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GB" sz="5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Krub" panose="00000500000000000000" pitchFamily="2" charset="-34"/>
                <a:cs typeface="Krub" panose="00000500000000000000" pitchFamily="2" charset="-34"/>
              </a:rPr>
              <a:t>Researchers at Uni Sheffield have developed a framework for testing computational models via the application of statistical analysis approaches know as causal inference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GB" sz="5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Allow us to draw justifiable conclusions about model behaviour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latin typeface="Krub" panose="00000500000000000000" pitchFamily="2" charset="-34"/>
                <a:cs typeface="Krub" panose="00000500000000000000" pitchFamily="2" charset="-34"/>
              </a:rPr>
              <a:t>Possible to test “what if” questions about simulations that have not yet been executed.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pic>
        <p:nvPicPr>
          <p:cNvPr id="1026" name="Picture 2" descr="Knowledge Integration: University of Sheffield logo">
            <a:extLst>
              <a:ext uri="{FF2B5EF4-FFF2-40B4-BE49-F238E27FC236}">
                <a16:creationId xmlns:a16="http://schemas.microsoft.com/office/drawing/2014/main" id="{B973CC56-C474-592F-9371-58C3D72F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17" y="1197498"/>
            <a:ext cx="2466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98D49B-848F-AFBB-80E9-FAE1E8B1C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13" y="4282190"/>
            <a:ext cx="2472321" cy="1753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D9B8B5-3B4E-C679-6B4C-83D6A0EC5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86" y="2482562"/>
            <a:ext cx="2469648" cy="17453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626A9A-7BE5-B742-C31C-563E14E08B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58" y="692696"/>
            <a:ext cx="2466976" cy="1742653"/>
          </a:xfrm>
          <a:prstGeom prst="rect">
            <a:avLst/>
          </a:prstGeom>
        </p:spPr>
      </p:pic>
      <p:sp>
        <p:nvSpPr>
          <p:cNvPr id="30" name="Arrow: Up 29">
            <a:extLst>
              <a:ext uri="{FF2B5EF4-FFF2-40B4-BE49-F238E27FC236}">
                <a16:creationId xmlns:a16="http://schemas.microsoft.com/office/drawing/2014/main" id="{B7455309-D6E9-9810-05B8-A8C31CB75EAD}"/>
              </a:ext>
            </a:extLst>
          </p:cNvPr>
          <p:cNvSpPr/>
          <p:nvPr/>
        </p:nvSpPr>
        <p:spPr>
          <a:xfrm>
            <a:off x="10314234" y="1698680"/>
            <a:ext cx="440502" cy="3168352"/>
          </a:xfrm>
          <a:prstGeom prst="upArrow">
            <a:avLst/>
          </a:prstGeom>
          <a:solidFill>
            <a:srgbClr val="99BDC8"/>
          </a:solidFill>
          <a:ln>
            <a:solidFill>
              <a:srgbClr val="003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96AA8D-0FB5-A268-1E32-74356DD728A3}"/>
              </a:ext>
            </a:extLst>
          </p:cNvPr>
          <p:cNvSpPr txBox="1"/>
          <p:nvPr/>
        </p:nvSpPr>
        <p:spPr>
          <a:xfrm>
            <a:off x="10754736" y="2625143"/>
            <a:ext cx="1437264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Increasing confounding effect </a:t>
            </a:r>
            <a:r>
              <a:rPr lang="en-GB" b="1" dirty="0">
                <a:solidFill>
                  <a:srgbClr val="003595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between model elements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981386-98F2-498F-F5C0-7442656F3E2A}"/>
              </a:ext>
            </a:extLst>
          </p:cNvPr>
          <p:cNvSpPr txBox="1"/>
          <p:nvPr/>
        </p:nvSpPr>
        <p:spPr>
          <a:xfrm>
            <a:off x="371249" y="1476531"/>
            <a:ext cx="3330331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Dr. </a:t>
            </a:r>
            <a:r>
              <a:rPr lang="en-GB" sz="1600" b="1" dirty="0">
                <a:solidFill>
                  <a:srgbClr val="003595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Michael Foster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Dr Neil Walkinshaw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63714D-45C0-5055-A4AA-710B9A5C4B84}"/>
              </a:ext>
            </a:extLst>
          </p:cNvPr>
          <p:cNvSpPr txBox="1"/>
          <p:nvPr/>
        </p:nvSpPr>
        <p:spPr>
          <a:xfrm>
            <a:off x="2462134" y="1453303"/>
            <a:ext cx="333033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3595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Dr Farhad Allian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3595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Prof. Robert </a:t>
            </a:r>
            <a:r>
              <a:rPr lang="en-GB" sz="1600" b="1" dirty="0" err="1">
                <a:solidFill>
                  <a:srgbClr val="003595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Hierons</a:t>
            </a:r>
            <a:endParaRPr lang="en-GB" sz="1600" b="1" dirty="0">
              <a:solidFill>
                <a:srgbClr val="003595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Richard Sommers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B9D4375A-6CB6-9C5F-F0FE-3077DD15B9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5FA953-A66C-4305-F2C4-42DEF49881EB}"/>
              </a:ext>
            </a:extLst>
          </p:cNvPr>
          <p:cNvSpPr/>
          <p:nvPr/>
        </p:nvSpPr>
        <p:spPr>
          <a:xfrm>
            <a:off x="283459" y="1340768"/>
            <a:ext cx="6820653" cy="1365478"/>
          </a:xfrm>
          <a:prstGeom prst="rect">
            <a:avLst/>
          </a:prstGeom>
          <a:noFill/>
          <a:ln>
            <a:solidFill>
              <a:srgbClr val="003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D406-A1BE-22CB-8276-180FB9F39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BFB155E-AFC9-D9F4-D901-5212DB2E673F}"/>
              </a:ext>
            </a:extLst>
          </p:cNvPr>
          <p:cNvSpPr/>
          <p:nvPr/>
        </p:nvSpPr>
        <p:spPr>
          <a:xfrm>
            <a:off x="9048328" y="6021288"/>
            <a:ext cx="3024336" cy="719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D9054-6C96-1730-F278-B001294C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Future Plans – WR modelling &amp; DAFNI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B7B4A-51F7-E1D3-0C07-1B3FF7B82F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F4F40-6588-467B-42AE-F20581EAB835}"/>
              </a:ext>
            </a:extLst>
          </p:cNvPr>
          <p:cNvSpPr txBox="1"/>
          <p:nvPr/>
        </p:nvSpPr>
        <p:spPr>
          <a:xfrm>
            <a:off x="332572" y="876298"/>
            <a:ext cx="9723868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IWC report – </a:t>
            </a:r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key themes and recommendations relevant to National WR modelling include</a:t>
            </a:r>
            <a:r>
              <a:rPr lang="en-GB" sz="1600" dirty="0">
                <a:latin typeface="Krub" panose="00000500000000000000" pitchFamily="2" charset="-34"/>
                <a:cs typeface="Krub" panose="00000500000000000000" pitchFamily="2" charset="-34"/>
              </a:rPr>
              <a:t>: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6AB1929A-D000-D7B3-4F30-4F1814546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772816"/>
            <a:ext cx="2247508" cy="302275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D56B5C-AC44-9058-4258-B6D08D68FC21}"/>
              </a:ext>
            </a:extLst>
          </p:cNvPr>
          <p:cNvSpPr txBox="1"/>
          <p:nvPr/>
        </p:nvSpPr>
        <p:spPr>
          <a:xfrm>
            <a:off x="563252" y="1761422"/>
            <a:ext cx="40086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“The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RAPID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framework to speed up delivery of major projects could be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expanded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to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increase coverage and effectiveness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.”</a:t>
            </a:r>
          </a:p>
          <a:p>
            <a:endParaRPr lang="en-GB" sz="13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“The scope of RAPID should be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expanded to include wastewater projects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and strategically important projects that do not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meet current size and complexity thresholds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FCC55-02E1-CF9B-54D9-994FD0B4075D}"/>
              </a:ext>
            </a:extLst>
          </p:cNvPr>
          <p:cNvSpPr txBox="1"/>
          <p:nvPr/>
        </p:nvSpPr>
        <p:spPr>
          <a:xfrm>
            <a:off x="613090" y="4108373"/>
            <a:ext cx="3841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There is an urgent need to strengthen long-term strategic direction for water supply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…including consolidating the modelling and assumptions underpinning long-term and interim targets.”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D0695-B473-8027-E0BA-7183E5476446}"/>
              </a:ext>
            </a:extLst>
          </p:cNvPr>
          <p:cNvSpPr txBox="1"/>
          <p:nvPr/>
        </p:nvSpPr>
        <p:spPr>
          <a:xfrm>
            <a:off x="3034245" y="5451213"/>
            <a:ext cx="46459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“The national coordinator should take on responsibility for ensuring the consistency in scenarios, assumptions, and metrics for water industry planning… introducing a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consistent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standard method for forecasting various assumptions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including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population growth 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and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climate change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.”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BAF8B-32B2-3135-4EA7-8138C373DA61}"/>
              </a:ext>
            </a:extLst>
          </p:cNvPr>
          <p:cNvSpPr txBox="1"/>
          <p:nvPr/>
        </p:nvSpPr>
        <p:spPr>
          <a:xfrm>
            <a:off x="7821391" y="4189626"/>
            <a:ext cx="4179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“Systems planners should ensure that water supply is sufficient to meet the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current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and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future needs 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of the region and is robust to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future water system stress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F6EDB-0E96-9D82-D8BD-211CF7993A95}"/>
              </a:ext>
            </a:extLst>
          </p:cNvPr>
          <p:cNvSpPr txBox="1"/>
          <p:nvPr/>
        </p:nvSpPr>
        <p:spPr>
          <a:xfrm>
            <a:off x="7827294" y="5082178"/>
            <a:ext cx="41733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“Systems planners would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review plans 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and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select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the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preferred options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based on criteria set by the government. Systems planners would have ‘constrained discretion’ to make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trade-off decisions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”</a:t>
            </a:r>
          </a:p>
          <a:p>
            <a:endParaRPr lang="en-GB" sz="8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“The systems planner would support all sectors in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developing feasible options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”</a:t>
            </a:r>
          </a:p>
          <a:p>
            <a:endParaRPr lang="en-GB" sz="14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endParaRPr lang="en-GB" sz="1400" dirty="0"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938DF-4EE3-6788-9D40-9328E9FAE424}"/>
              </a:ext>
            </a:extLst>
          </p:cNvPr>
          <p:cNvSpPr txBox="1"/>
          <p:nvPr/>
        </p:nvSpPr>
        <p:spPr>
          <a:xfrm>
            <a:off x="7821392" y="1906931"/>
            <a:ext cx="41792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“A new integrated body would better equip regulators to manage current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trade-offs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in the system. By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integrating economic functions with water environment and water industry regulation within a single body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… the regulator would be able to take a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holistic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view of the development of water company plans”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FE8A2-4FAE-7FAE-AD57-CAA31113A100}"/>
              </a:ext>
            </a:extLst>
          </p:cNvPr>
          <p:cNvSpPr txBox="1"/>
          <p:nvPr/>
        </p:nvSpPr>
        <p:spPr>
          <a:xfrm>
            <a:off x="7821392" y="3447058"/>
            <a:ext cx="40738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“The new regulator would bring together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Ofwat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, the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DWI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and the water regulatory functions from the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EA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 and </a:t>
            </a:r>
            <a:r>
              <a:rPr lang="en-GB" sz="1300" b="1" dirty="0">
                <a:latin typeface="Krub" panose="00000500000000000000" pitchFamily="2" charset="-34"/>
                <a:cs typeface="Krub" panose="00000500000000000000" pitchFamily="2" charset="-34"/>
              </a:rPr>
              <a:t>NE</a:t>
            </a:r>
            <a:r>
              <a:rPr lang="en-GB" sz="1300" dirty="0">
                <a:latin typeface="Krub" panose="00000500000000000000" pitchFamily="2" charset="-34"/>
                <a:cs typeface="Krub" panose="00000500000000000000" pitchFamily="2" charset="-34"/>
              </a:rPr>
              <a:t>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60EAA2-C40F-7E06-3365-6EA393B1DBDA}"/>
              </a:ext>
            </a:extLst>
          </p:cNvPr>
          <p:cNvSpPr txBox="1"/>
          <p:nvPr/>
        </p:nvSpPr>
        <p:spPr>
          <a:xfrm>
            <a:off x="638930" y="1460649"/>
            <a:ext cx="4258372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  <a:cs typeface="Krub" panose="00000500000000000000" pitchFamily="2" charset="-34"/>
              </a:rPr>
              <a:t>Expansion of the RAPID programme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4DA33-2CA9-BC6D-C674-96E1C832853B}"/>
              </a:ext>
            </a:extLst>
          </p:cNvPr>
          <p:cNvSpPr txBox="1"/>
          <p:nvPr/>
        </p:nvSpPr>
        <p:spPr>
          <a:xfrm>
            <a:off x="7886845" y="1295836"/>
            <a:ext cx="340946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Integrated regulation &amp; Systems planning 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1994C5-0B2D-B091-C759-0FD23586D0D8}"/>
              </a:ext>
            </a:extLst>
          </p:cNvPr>
          <p:cNvSpPr txBox="1"/>
          <p:nvPr/>
        </p:nvSpPr>
        <p:spPr>
          <a:xfrm>
            <a:off x="1389192" y="5615690"/>
            <a:ext cx="218175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National consistency of methods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B9F-28BD-84A8-8855-BFA696D232A4}"/>
              </a:ext>
            </a:extLst>
          </p:cNvPr>
          <p:cNvSpPr txBox="1"/>
          <p:nvPr/>
        </p:nvSpPr>
        <p:spPr>
          <a:xfrm>
            <a:off x="638930" y="3793307"/>
            <a:ext cx="3567442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3595"/>
                </a:solidFill>
                <a:latin typeface="Krub SemiBold"/>
              </a:rPr>
              <a:t>Focus on long-term water needs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003595"/>
              </a:solidFill>
              <a:latin typeface="Krub SemiBol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7A31C-4750-820F-4802-243DCCE99496}"/>
              </a:ext>
            </a:extLst>
          </p:cNvPr>
          <p:cNvSpPr/>
          <p:nvPr/>
        </p:nvSpPr>
        <p:spPr>
          <a:xfrm>
            <a:off x="563253" y="1443037"/>
            <a:ext cx="4020579" cy="2065310"/>
          </a:xfrm>
          <a:prstGeom prst="rect">
            <a:avLst/>
          </a:prstGeom>
          <a:noFill/>
          <a:ln>
            <a:solidFill>
              <a:srgbClr val="003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24F0B6-C5E4-8DCB-053D-158434EA0AA0}"/>
              </a:ext>
            </a:extLst>
          </p:cNvPr>
          <p:cNvSpPr/>
          <p:nvPr/>
        </p:nvSpPr>
        <p:spPr>
          <a:xfrm>
            <a:off x="563252" y="3688966"/>
            <a:ext cx="4020579" cy="1605545"/>
          </a:xfrm>
          <a:prstGeom prst="rect">
            <a:avLst/>
          </a:prstGeom>
          <a:noFill/>
          <a:ln>
            <a:solidFill>
              <a:srgbClr val="003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A11F9B-E4D6-2846-A95E-8E1E92E4F9B0}"/>
              </a:ext>
            </a:extLst>
          </p:cNvPr>
          <p:cNvSpPr/>
          <p:nvPr/>
        </p:nvSpPr>
        <p:spPr>
          <a:xfrm>
            <a:off x="1269673" y="5443124"/>
            <a:ext cx="6329126" cy="1274773"/>
          </a:xfrm>
          <a:prstGeom prst="rect">
            <a:avLst/>
          </a:prstGeom>
          <a:noFill/>
          <a:ln>
            <a:solidFill>
              <a:srgbClr val="003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6C0FA4-DCDB-4FEF-0BCB-1C15F6633C04}"/>
              </a:ext>
            </a:extLst>
          </p:cNvPr>
          <p:cNvSpPr/>
          <p:nvPr/>
        </p:nvSpPr>
        <p:spPr>
          <a:xfrm>
            <a:off x="7797175" y="1261159"/>
            <a:ext cx="4258372" cy="5456738"/>
          </a:xfrm>
          <a:prstGeom prst="rect">
            <a:avLst/>
          </a:prstGeom>
          <a:noFill/>
          <a:ln>
            <a:solidFill>
              <a:srgbClr val="0035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FD41B1BE-46F5-0CF6-56F9-C32DB2FF667C}"/>
              </a:ext>
            </a:extLst>
          </p:cNvPr>
          <p:cNvSpPr/>
          <p:nvPr/>
        </p:nvSpPr>
        <p:spPr>
          <a:xfrm>
            <a:off x="7433480" y="3533328"/>
            <a:ext cx="330638" cy="304501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F0EB96B1-50B0-ED1F-B189-F73D5D71EDD0}"/>
              </a:ext>
            </a:extLst>
          </p:cNvPr>
          <p:cNvSpPr/>
          <p:nvPr/>
        </p:nvSpPr>
        <p:spPr>
          <a:xfrm rot="10800000">
            <a:off x="4609100" y="2448009"/>
            <a:ext cx="330638" cy="304501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7204D64-E999-EC63-B876-492017B1813D}"/>
              </a:ext>
            </a:extLst>
          </p:cNvPr>
          <p:cNvSpPr/>
          <p:nvPr/>
        </p:nvSpPr>
        <p:spPr>
          <a:xfrm rot="10800000">
            <a:off x="4628088" y="4291823"/>
            <a:ext cx="330638" cy="304501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D5A736CE-F0E0-D16C-F034-655CA5BA934B}"/>
              </a:ext>
            </a:extLst>
          </p:cNvPr>
          <p:cNvSpPr/>
          <p:nvPr/>
        </p:nvSpPr>
        <p:spPr>
          <a:xfrm rot="5400000">
            <a:off x="6046322" y="5017895"/>
            <a:ext cx="330638" cy="304501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1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>
              <a:defRPr/>
            </a:pPr>
            <a:fld id="{F80CFFAE-92C7-43A4-9873-89690CBB1D90}" type="slidenum">
              <a:rPr lang="en-GB" smtClean="0"/>
              <a:pPr algn="l">
                <a:defRPr/>
              </a:pPr>
              <a:t>18</a:t>
            </a:fld>
            <a:endParaRPr lang="en-GB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11824" y="2708920"/>
            <a:ext cx="10943167" cy="949325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GB" dirty="0"/>
              <a:t>Thank You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4418" y="188640"/>
            <a:ext cx="10943167" cy="949325"/>
          </a:xfrm>
        </p:spPr>
        <p:txBody>
          <a:bodyPr anchor="t"/>
          <a:lstStyle/>
          <a:p>
            <a:pPr marL="0" indent="0" eaLnBrk="1" hangingPunct="1">
              <a:buNone/>
            </a:pPr>
            <a:r>
              <a:rPr lang="en-GB" dirty="0"/>
              <a:t>NSSM – data &amp; workflow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B7F7AD-DC20-47E7-A982-C430EFF39044}"/>
              </a:ext>
            </a:extLst>
          </p:cNvPr>
          <p:cNvSpPr txBox="1">
            <a:spLocks/>
          </p:cNvSpPr>
          <p:nvPr/>
        </p:nvSpPr>
        <p:spPr>
          <a:xfrm>
            <a:off x="506758" y="980728"/>
            <a:ext cx="3064217" cy="5477043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dirty="0">
                <a:solidFill>
                  <a:schemeClr val="bg2"/>
                </a:solidFill>
              </a:rPr>
              <a:t>Climate data</a:t>
            </a:r>
          </a:p>
          <a:p>
            <a:pPr marL="171450" indent="-171450"/>
            <a:r>
              <a:rPr lang="en-GB" sz="1050" dirty="0"/>
              <a:t>Historic period (1974-2014)</a:t>
            </a:r>
          </a:p>
          <a:p>
            <a:pPr marL="171450" indent="-171450"/>
            <a:r>
              <a:rPr lang="en-GB" sz="1050" dirty="0"/>
              <a:t>Weather@home2:</a:t>
            </a:r>
          </a:p>
          <a:p>
            <a:pPr marL="514350" lvl="1" indent="-171450"/>
            <a:r>
              <a:rPr lang="en-GB" sz="1050" dirty="0"/>
              <a:t>Baseline (1975-2005) 100 x 30 –year </a:t>
            </a:r>
          </a:p>
          <a:p>
            <a:pPr marL="514350" lvl="1" indent="-171450"/>
            <a:r>
              <a:rPr lang="en-GB" sz="1050" dirty="0"/>
              <a:t>Near future (2020-2050) 100 x 30-year</a:t>
            </a:r>
          </a:p>
          <a:p>
            <a:pPr marL="514350" lvl="1" indent="-171450"/>
            <a:r>
              <a:rPr lang="en-GB" sz="1050" dirty="0"/>
              <a:t>Far future (2070-2100) 100 x 30-year </a:t>
            </a:r>
          </a:p>
          <a:p>
            <a:pPr marL="0" indent="0">
              <a:buNone/>
            </a:pPr>
            <a:endParaRPr lang="en-GB" sz="500" dirty="0"/>
          </a:p>
          <a:p>
            <a:r>
              <a:rPr lang="en-GB" sz="1050" b="1" dirty="0">
                <a:solidFill>
                  <a:schemeClr val="bg2"/>
                </a:solidFill>
              </a:rPr>
              <a:t>River flows</a:t>
            </a:r>
          </a:p>
          <a:p>
            <a:pPr marL="171450" indent="-171450"/>
            <a:r>
              <a:rPr lang="en-GB" sz="1050" dirty="0"/>
              <a:t>DECIPHeR hydrological modelling (University of Bristol)</a:t>
            </a:r>
          </a:p>
          <a:p>
            <a:pPr marL="0" indent="0">
              <a:buNone/>
            </a:pPr>
            <a:endParaRPr lang="en-GB" sz="500" dirty="0"/>
          </a:p>
          <a:p>
            <a:r>
              <a:rPr lang="en-GB" sz="1050" b="1" dirty="0">
                <a:solidFill>
                  <a:schemeClr val="bg2"/>
                </a:solidFill>
              </a:rPr>
              <a:t>Groundwater</a:t>
            </a:r>
          </a:p>
          <a:p>
            <a:pPr marL="171450" indent="-171450"/>
            <a:r>
              <a:rPr lang="en-GB" sz="1050" dirty="0"/>
              <a:t>Empirical model based on relationship between observed groundwater abstractions (from NALD) &amp; rainfall</a:t>
            </a:r>
          </a:p>
          <a:p>
            <a:pPr marL="0" indent="0">
              <a:buNone/>
            </a:pPr>
            <a:endParaRPr lang="en-GB" sz="500" dirty="0"/>
          </a:p>
          <a:p>
            <a:r>
              <a:rPr lang="en-GB" sz="1050" b="1" dirty="0">
                <a:solidFill>
                  <a:schemeClr val="bg2"/>
                </a:solidFill>
              </a:rPr>
              <a:t>Water demand </a:t>
            </a:r>
          </a:p>
          <a:p>
            <a:pPr marL="171450" indent="-171450"/>
            <a:r>
              <a:rPr lang="en-GB" sz="1050" dirty="0"/>
              <a:t>NPWS: National Abstractors Database (NALD)</a:t>
            </a:r>
          </a:p>
          <a:p>
            <a:pPr marL="171450" indent="-171450"/>
            <a:r>
              <a:rPr lang="en-GB" sz="1050" dirty="0"/>
              <a:t>PWS: WRMP19 – DYAA distribution input</a:t>
            </a:r>
          </a:p>
          <a:p>
            <a:pPr marL="0" indent="0">
              <a:buNone/>
            </a:pPr>
            <a:endParaRPr lang="en-GB" sz="500" dirty="0"/>
          </a:p>
          <a:p>
            <a:r>
              <a:rPr lang="en-GB" sz="1050" b="1" dirty="0">
                <a:solidFill>
                  <a:schemeClr val="bg2"/>
                </a:solidFill>
              </a:rPr>
              <a:t>Irrigation demand </a:t>
            </a:r>
          </a:p>
          <a:p>
            <a:pPr marL="171450" indent="-171450"/>
            <a:r>
              <a:rPr lang="en-GB" sz="1050" dirty="0"/>
              <a:t>Wasim</a:t>
            </a:r>
          </a:p>
          <a:p>
            <a:pPr marL="0" indent="0">
              <a:buNone/>
            </a:pPr>
            <a:endParaRPr lang="en-GB" sz="500" dirty="0"/>
          </a:p>
          <a:p>
            <a:r>
              <a:rPr lang="en-GB" sz="1050" b="1" dirty="0">
                <a:solidFill>
                  <a:schemeClr val="bg2"/>
                </a:solidFill>
              </a:rPr>
              <a:t>Validation</a:t>
            </a:r>
          </a:p>
          <a:p>
            <a:pPr marL="171450" indent="-171450"/>
            <a:r>
              <a:rPr lang="en-GB" sz="1050" dirty="0"/>
              <a:t>WREW validated for the </a:t>
            </a:r>
            <a:r>
              <a:rPr lang="en-GB" sz="1050" dirty="0" err="1"/>
              <a:t>WaterUK</a:t>
            </a:r>
            <a:r>
              <a:rPr lang="en-GB" sz="1050" dirty="0"/>
              <a:t> project - using water company flows</a:t>
            </a:r>
          </a:p>
          <a:p>
            <a:pPr marL="171450" indent="-171450"/>
            <a:r>
              <a:rPr lang="en-GB" sz="1050" dirty="0"/>
              <a:t>Validation improvements during this project</a:t>
            </a:r>
          </a:p>
          <a:p>
            <a:pPr marL="0" indent="0">
              <a:buNone/>
            </a:pPr>
            <a:endParaRPr lang="en-GB" sz="500" dirty="0"/>
          </a:p>
          <a:p>
            <a:r>
              <a:rPr lang="en-GB" sz="1050" b="1" dirty="0">
                <a:solidFill>
                  <a:schemeClr val="bg2"/>
                </a:solidFill>
              </a:rPr>
              <a:t>Water Company / Solution Team Collaboration</a:t>
            </a:r>
          </a:p>
          <a:p>
            <a:pPr marL="171450" indent="-171450"/>
            <a:r>
              <a:rPr lang="en-GB" sz="1050" dirty="0"/>
              <a:t>Solution representation</a:t>
            </a:r>
          </a:p>
          <a:p>
            <a:pPr marL="171450" indent="-171450"/>
            <a:r>
              <a:rPr lang="en-GB" sz="1050" dirty="0"/>
              <a:t>Reservoir control curves &amp; drought triggers</a:t>
            </a:r>
          </a:p>
          <a:p>
            <a:pPr marL="171450" indent="-171450"/>
            <a:r>
              <a:rPr lang="en-GB" sz="1050" dirty="0"/>
              <a:t>Abstraction rules</a:t>
            </a:r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5789AE-1EB3-4D0B-9924-8DA6DA10EF5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r="4080" b="4412"/>
          <a:stretch/>
        </p:blipFill>
        <p:spPr bwMode="auto">
          <a:xfrm>
            <a:off x="4079776" y="909322"/>
            <a:ext cx="6443605" cy="5039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560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C94CF-E5A9-DECB-36D9-8E65414C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64D7-7994-EB9E-100A-DF9A7255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53AB-CBC9-D154-2DC4-CE5FC2E7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5" y="1340768"/>
            <a:ext cx="10943584" cy="54005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Background</a:t>
            </a:r>
          </a:p>
          <a:p>
            <a:pPr marL="228600" indent="-228600">
              <a:buFont typeface="+mj-lt"/>
              <a:buAutoNum type="arabicPeriod"/>
            </a:pPr>
            <a:endParaRPr lang="en-GB" sz="5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National System Simulation Modelling Project</a:t>
            </a:r>
          </a:p>
          <a:p>
            <a:pPr marL="228600" indent="-228600">
              <a:buFont typeface="+mj-lt"/>
              <a:buAutoNum type="arabicPeriod"/>
            </a:pPr>
            <a:endParaRPr lang="en-GB" sz="5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National Water Resources Modelling tools and their uses</a:t>
            </a:r>
          </a:p>
          <a:p>
            <a:pPr marL="228600" indent="-228600">
              <a:buFont typeface="+mj-lt"/>
              <a:buAutoNum type="arabicPeriod"/>
            </a:pPr>
            <a:endParaRPr lang="en-GB" sz="500" dirty="0"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Future plans – WR modelling &amp; DAFNI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83992-0AD7-4F8A-D5B2-261F76F7B5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657B346-6F4A-2990-BB7E-ABFB188F8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2B42E-3B12-2E35-15B0-10619B820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23316-141F-C5EC-4087-80168F3E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229" y="881245"/>
            <a:ext cx="1614592" cy="229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4493E-D15F-7813-237A-0EEAC45C94CE}"/>
              </a:ext>
            </a:extLst>
          </p:cNvPr>
          <p:cNvSpPr txBox="1"/>
          <p:nvPr/>
        </p:nvSpPr>
        <p:spPr>
          <a:xfrm>
            <a:off x="7149107" y="2467000"/>
            <a:ext cx="1964989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EA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National Framework for WR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16FAF-ED03-AD8A-1A43-9FFAF5A9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48" y="884219"/>
            <a:ext cx="1621322" cy="228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6B1A98-5C3B-4B85-3622-9F0C4B006D01}"/>
              </a:ext>
            </a:extLst>
          </p:cNvPr>
          <p:cNvSpPr txBox="1"/>
          <p:nvPr/>
        </p:nvSpPr>
        <p:spPr>
          <a:xfrm>
            <a:off x="4440339" y="2486673"/>
            <a:ext cx="196371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Ofwat (2019)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PR19 Final Determinations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0CF772-BFFB-B794-B74B-E6F42797A034}"/>
              </a:ext>
            </a:extLst>
          </p:cNvPr>
          <p:cNvSpPr/>
          <p:nvPr/>
        </p:nvSpPr>
        <p:spPr>
          <a:xfrm>
            <a:off x="9768408" y="5837774"/>
            <a:ext cx="2333001" cy="99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670A1-EF08-6823-3324-29865142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Background – water needs and strategic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81A90-696E-B596-5BA4-9F5BD910AE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82CAB9C-1832-19FE-C903-A5A68696E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08" y="887860"/>
            <a:ext cx="1650325" cy="229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body of water with a bridge and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70B5035-8BB4-6375-94C2-EC6203445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67" y="890834"/>
            <a:ext cx="1614592" cy="228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C06484E-FA67-427A-AEA1-B9A5E1CB7DCF}"/>
              </a:ext>
            </a:extLst>
          </p:cNvPr>
          <p:cNvSpPr/>
          <p:nvPr/>
        </p:nvSpPr>
        <p:spPr>
          <a:xfrm>
            <a:off x="289612" y="890834"/>
            <a:ext cx="1565969" cy="1196502"/>
          </a:xfrm>
          <a:prstGeom prst="rect">
            <a:avLst/>
          </a:prstGeom>
          <a:solidFill>
            <a:srgbClr val="003595"/>
          </a:solidFill>
          <a:ln w="25400" cap="flat" cmpd="sng" algn="ctr">
            <a:solidFill>
              <a:srgbClr val="0035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Policy reacts to an evolving water resource challenge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3B37F4-EE84-24D4-649F-04DD136A3687}"/>
              </a:ext>
            </a:extLst>
          </p:cNvPr>
          <p:cNvCxnSpPr>
            <a:cxnSpLocks/>
          </p:cNvCxnSpPr>
          <p:nvPr/>
        </p:nvCxnSpPr>
        <p:spPr>
          <a:xfrm>
            <a:off x="289612" y="3413140"/>
            <a:ext cx="11685511" cy="0"/>
          </a:xfrm>
          <a:prstGeom prst="line">
            <a:avLst/>
          </a:prstGeom>
          <a:noFill/>
          <a:ln w="9525" cap="flat" cmpd="sng" algn="ctr">
            <a:solidFill>
              <a:srgbClr val="003595"/>
            </a:solidFill>
            <a:prstDash val="soli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FA7354-1E06-9A5B-A2D5-08ECA85DFA6C}"/>
              </a:ext>
            </a:extLst>
          </p:cNvPr>
          <p:cNvSpPr txBox="1"/>
          <p:nvPr/>
        </p:nvSpPr>
        <p:spPr>
          <a:xfrm>
            <a:off x="1806070" y="2473615"/>
            <a:ext cx="1964989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NIC (2018)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Preparing for a drier future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8DF3FE-1939-FDDC-A442-29CEE018FB86}"/>
              </a:ext>
            </a:extLst>
          </p:cNvPr>
          <p:cNvSpPr txBox="1"/>
          <p:nvPr/>
        </p:nvSpPr>
        <p:spPr>
          <a:xfrm>
            <a:off x="9697331" y="2485026"/>
            <a:ext cx="240407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HMT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National Infrastructure Strategy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18BFE81-A13B-4E82-36E5-29F79BB8AFA6}"/>
              </a:ext>
            </a:extLst>
          </p:cNvPr>
          <p:cNvSpPr/>
          <p:nvPr/>
        </p:nvSpPr>
        <p:spPr>
          <a:xfrm>
            <a:off x="4119682" y="2584939"/>
            <a:ext cx="212354" cy="188303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38740D7-19EE-E7DA-4644-CD17D4AEEBD1}"/>
              </a:ext>
            </a:extLst>
          </p:cNvPr>
          <p:cNvSpPr/>
          <p:nvPr/>
        </p:nvSpPr>
        <p:spPr>
          <a:xfrm>
            <a:off x="6742940" y="2557354"/>
            <a:ext cx="212354" cy="188303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61DA3D0-EEE0-8199-0187-6FB44F669BFC}"/>
              </a:ext>
            </a:extLst>
          </p:cNvPr>
          <p:cNvSpPr/>
          <p:nvPr/>
        </p:nvSpPr>
        <p:spPr>
          <a:xfrm>
            <a:off x="9377615" y="2584939"/>
            <a:ext cx="212354" cy="188303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pic>
        <p:nvPicPr>
          <p:cNvPr id="39" name="Picture 38" descr="Map&#10;&#10;Description automatically generated">
            <a:extLst>
              <a:ext uri="{FF2B5EF4-FFF2-40B4-BE49-F238E27FC236}">
                <a16:creationId xmlns:a16="http://schemas.microsoft.com/office/drawing/2014/main" id="{E752F501-27F9-EFD7-B8B3-6756AB895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77" y="3616539"/>
            <a:ext cx="2659403" cy="314382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578A6CF-BA80-4BFA-E7C0-621CC405D3A9}"/>
              </a:ext>
            </a:extLst>
          </p:cNvPr>
          <p:cNvGrpSpPr/>
          <p:nvPr/>
        </p:nvGrpSpPr>
        <p:grpSpPr>
          <a:xfrm>
            <a:off x="2141809" y="3670469"/>
            <a:ext cx="2677868" cy="3203943"/>
            <a:chOff x="2065827" y="2747265"/>
            <a:chExt cx="3490912" cy="4176712"/>
          </a:xfrm>
        </p:grpSpPr>
        <p:pic>
          <p:nvPicPr>
            <p:cNvPr id="41" name="Picture 40" descr="Map&#10;&#10;Description automatically generated">
              <a:extLst>
                <a:ext uri="{FF2B5EF4-FFF2-40B4-BE49-F238E27FC236}">
                  <a16:creationId xmlns:a16="http://schemas.microsoft.com/office/drawing/2014/main" id="{3819678F-82C3-D9C1-31B7-4C88A8B0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891" y="2785652"/>
              <a:ext cx="3330547" cy="4098352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85FAB1-F0E2-74E9-2E8D-FF16041ECC2B}"/>
                </a:ext>
              </a:extLst>
            </p:cNvPr>
            <p:cNvSpPr/>
            <p:nvPr/>
          </p:nvSpPr>
          <p:spPr>
            <a:xfrm>
              <a:off x="2070589" y="4114102"/>
              <a:ext cx="800100" cy="1514475"/>
            </a:xfrm>
            <a:custGeom>
              <a:avLst/>
              <a:gdLst>
                <a:gd name="connsiteX0" fmla="*/ 23813 w 800100"/>
                <a:gd name="connsiteY0" fmla="*/ 0 h 1514475"/>
                <a:gd name="connsiteX1" fmla="*/ 466725 w 800100"/>
                <a:gd name="connsiteY1" fmla="*/ 9525 h 1514475"/>
                <a:gd name="connsiteX2" fmla="*/ 752475 w 800100"/>
                <a:gd name="connsiteY2" fmla="*/ 371475 h 1514475"/>
                <a:gd name="connsiteX3" fmla="*/ 642938 w 800100"/>
                <a:gd name="connsiteY3" fmla="*/ 504825 h 1514475"/>
                <a:gd name="connsiteX4" fmla="*/ 623888 w 800100"/>
                <a:gd name="connsiteY4" fmla="*/ 776288 h 1514475"/>
                <a:gd name="connsiteX5" fmla="*/ 638175 w 800100"/>
                <a:gd name="connsiteY5" fmla="*/ 909638 h 1514475"/>
                <a:gd name="connsiteX6" fmla="*/ 766763 w 800100"/>
                <a:gd name="connsiteY6" fmla="*/ 962025 h 1514475"/>
                <a:gd name="connsiteX7" fmla="*/ 800100 w 800100"/>
                <a:gd name="connsiteY7" fmla="*/ 1147763 h 1514475"/>
                <a:gd name="connsiteX8" fmla="*/ 742950 w 800100"/>
                <a:gd name="connsiteY8" fmla="*/ 1238250 h 1514475"/>
                <a:gd name="connsiteX9" fmla="*/ 500063 w 800100"/>
                <a:gd name="connsiteY9" fmla="*/ 1323975 h 1514475"/>
                <a:gd name="connsiteX10" fmla="*/ 304800 w 800100"/>
                <a:gd name="connsiteY10" fmla="*/ 1514475 h 1514475"/>
                <a:gd name="connsiteX11" fmla="*/ 0 w 800100"/>
                <a:gd name="connsiteY11" fmla="*/ 1514475 h 1514475"/>
                <a:gd name="connsiteX12" fmla="*/ 23813 w 800100"/>
                <a:gd name="connsiteY12" fmla="*/ 0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0100" h="1514475">
                  <a:moveTo>
                    <a:pt x="23813" y="0"/>
                  </a:moveTo>
                  <a:lnTo>
                    <a:pt x="466725" y="9525"/>
                  </a:lnTo>
                  <a:lnTo>
                    <a:pt x="752475" y="371475"/>
                  </a:lnTo>
                  <a:lnTo>
                    <a:pt x="642938" y="504825"/>
                  </a:lnTo>
                  <a:lnTo>
                    <a:pt x="623888" y="776288"/>
                  </a:lnTo>
                  <a:lnTo>
                    <a:pt x="638175" y="909638"/>
                  </a:lnTo>
                  <a:lnTo>
                    <a:pt x="766763" y="962025"/>
                  </a:lnTo>
                  <a:lnTo>
                    <a:pt x="800100" y="1147763"/>
                  </a:lnTo>
                  <a:lnTo>
                    <a:pt x="742950" y="1238250"/>
                  </a:lnTo>
                  <a:lnTo>
                    <a:pt x="500063" y="1323975"/>
                  </a:lnTo>
                  <a:lnTo>
                    <a:pt x="304800" y="1514475"/>
                  </a:lnTo>
                  <a:lnTo>
                    <a:pt x="0" y="1514475"/>
                  </a:lnTo>
                  <a:cubicBezTo>
                    <a:pt x="1588" y="1011238"/>
                    <a:pt x="3175" y="508000"/>
                    <a:pt x="2381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A49EDA-8FBE-4AED-FF46-B0A2EC85E7F9}"/>
                </a:ext>
              </a:extLst>
            </p:cNvPr>
            <p:cNvSpPr/>
            <p:nvPr/>
          </p:nvSpPr>
          <p:spPr>
            <a:xfrm>
              <a:off x="4285152" y="2747265"/>
              <a:ext cx="1271587" cy="2047875"/>
            </a:xfrm>
            <a:custGeom>
              <a:avLst/>
              <a:gdLst>
                <a:gd name="connsiteX0" fmla="*/ 14287 w 1271587"/>
                <a:gd name="connsiteY0" fmla="*/ 52387 h 2047875"/>
                <a:gd name="connsiteX1" fmla="*/ 0 w 1271587"/>
                <a:gd name="connsiteY1" fmla="*/ 909637 h 2047875"/>
                <a:gd name="connsiteX2" fmla="*/ 457200 w 1271587"/>
                <a:gd name="connsiteY2" fmla="*/ 1309687 h 2047875"/>
                <a:gd name="connsiteX3" fmla="*/ 504825 w 1271587"/>
                <a:gd name="connsiteY3" fmla="*/ 1666875 h 2047875"/>
                <a:gd name="connsiteX4" fmla="*/ 533400 w 1271587"/>
                <a:gd name="connsiteY4" fmla="*/ 1757362 h 2047875"/>
                <a:gd name="connsiteX5" fmla="*/ 661987 w 1271587"/>
                <a:gd name="connsiteY5" fmla="*/ 1933575 h 2047875"/>
                <a:gd name="connsiteX6" fmla="*/ 847725 w 1271587"/>
                <a:gd name="connsiteY6" fmla="*/ 2047875 h 2047875"/>
                <a:gd name="connsiteX7" fmla="*/ 1271587 w 1271587"/>
                <a:gd name="connsiteY7" fmla="*/ 2038350 h 2047875"/>
                <a:gd name="connsiteX8" fmla="*/ 1238250 w 1271587"/>
                <a:gd name="connsiteY8" fmla="*/ 9525 h 2047875"/>
                <a:gd name="connsiteX9" fmla="*/ 19050 w 1271587"/>
                <a:gd name="connsiteY9" fmla="*/ 0 h 2047875"/>
                <a:gd name="connsiteX10" fmla="*/ 14287 w 1271587"/>
                <a:gd name="connsiteY10" fmla="*/ 52387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1587" h="2047875">
                  <a:moveTo>
                    <a:pt x="14287" y="52387"/>
                  </a:moveTo>
                  <a:lnTo>
                    <a:pt x="0" y="909637"/>
                  </a:lnTo>
                  <a:lnTo>
                    <a:pt x="457200" y="1309687"/>
                  </a:lnTo>
                  <a:lnTo>
                    <a:pt x="504825" y="1666875"/>
                  </a:lnTo>
                  <a:lnTo>
                    <a:pt x="533400" y="1757362"/>
                  </a:lnTo>
                  <a:lnTo>
                    <a:pt x="661987" y="1933575"/>
                  </a:lnTo>
                  <a:lnTo>
                    <a:pt x="847725" y="2047875"/>
                  </a:lnTo>
                  <a:lnTo>
                    <a:pt x="1271587" y="2038350"/>
                  </a:lnTo>
                  <a:lnTo>
                    <a:pt x="1238250" y="9525"/>
                  </a:lnTo>
                  <a:lnTo>
                    <a:pt x="19050" y="0"/>
                  </a:lnTo>
                  <a:lnTo>
                    <a:pt x="14287" y="52387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2BAAD4-D83B-2F8A-7F11-E99D4F259403}"/>
                </a:ext>
              </a:extLst>
            </p:cNvPr>
            <p:cNvSpPr/>
            <p:nvPr/>
          </p:nvSpPr>
          <p:spPr>
            <a:xfrm>
              <a:off x="2065827" y="5780977"/>
              <a:ext cx="781050" cy="509588"/>
            </a:xfrm>
            <a:custGeom>
              <a:avLst/>
              <a:gdLst>
                <a:gd name="connsiteX0" fmla="*/ 23812 w 781050"/>
                <a:gd name="connsiteY0" fmla="*/ 0 h 509588"/>
                <a:gd name="connsiteX1" fmla="*/ 585787 w 781050"/>
                <a:gd name="connsiteY1" fmla="*/ 0 h 509588"/>
                <a:gd name="connsiteX2" fmla="*/ 776287 w 781050"/>
                <a:gd name="connsiteY2" fmla="*/ 190500 h 509588"/>
                <a:gd name="connsiteX3" fmla="*/ 781050 w 781050"/>
                <a:gd name="connsiteY3" fmla="*/ 290513 h 509588"/>
                <a:gd name="connsiteX4" fmla="*/ 457200 w 781050"/>
                <a:gd name="connsiteY4" fmla="*/ 504825 h 509588"/>
                <a:gd name="connsiteX5" fmla="*/ 0 w 781050"/>
                <a:gd name="connsiteY5" fmla="*/ 509588 h 509588"/>
                <a:gd name="connsiteX6" fmla="*/ 23812 w 781050"/>
                <a:gd name="connsiteY6" fmla="*/ 0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509588">
                  <a:moveTo>
                    <a:pt x="23812" y="0"/>
                  </a:moveTo>
                  <a:lnTo>
                    <a:pt x="585787" y="0"/>
                  </a:lnTo>
                  <a:lnTo>
                    <a:pt x="776287" y="190500"/>
                  </a:lnTo>
                  <a:lnTo>
                    <a:pt x="781050" y="290513"/>
                  </a:lnTo>
                  <a:lnTo>
                    <a:pt x="457200" y="504825"/>
                  </a:lnTo>
                  <a:lnTo>
                    <a:pt x="0" y="509588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9CF140-9321-DFAA-0F65-BBBE9F89C77D}"/>
                </a:ext>
              </a:extLst>
            </p:cNvPr>
            <p:cNvSpPr/>
            <p:nvPr/>
          </p:nvSpPr>
          <p:spPr>
            <a:xfrm>
              <a:off x="2632564" y="6290565"/>
              <a:ext cx="2914650" cy="633412"/>
            </a:xfrm>
            <a:custGeom>
              <a:avLst/>
              <a:gdLst>
                <a:gd name="connsiteX0" fmla="*/ 0 w 2914650"/>
                <a:gd name="connsiteY0" fmla="*/ 609600 h 633412"/>
                <a:gd name="connsiteX1" fmla="*/ 66675 w 2914650"/>
                <a:gd name="connsiteY1" fmla="*/ 433387 h 633412"/>
                <a:gd name="connsiteX2" fmla="*/ 390525 w 2914650"/>
                <a:gd name="connsiteY2" fmla="*/ 442912 h 633412"/>
                <a:gd name="connsiteX3" fmla="*/ 519113 w 2914650"/>
                <a:gd name="connsiteY3" fmla="*/ 481012 h 633412"/>
                <a:gd name="connsiteX4" fmla="*/ 742950 w 2914650"/>
                <a:gd name="connsiteY4" fmla="*/ 452437 h 633412"/>
                <a:gd name="connsiteX5" fmla="*/ 828675 w 2914650"/>
                <a:gd name="connsiteY5" fmla="*/ 309562 h 633412"/>
                <a:gd name="connsiteX6" fmla="*/ 1400175 w 2914650"/>
                <a:gd name="connsiteY6" fmla="*/ 290512 h 633412"/>
                <a:gd name="connsiteX7" fmla="*/ 1633538 w 2914650"/>
                <a:gd name="connsiteY7" fmla="*/ 290512 h 633412"/>
                <a:gd name="connsiteX8" fmla="*/ 1676400 w 2914650"/>
                <a:gd name="connsiteY8" fmla="*/ 133350 h 633412"/>
                <a:gd name="connsiteX9" fmla="*/ 2000250 w 2914650"/>
                <a:gd name="connsiteY9" fmla="*/ 133350 h 633412"/>
                <a:gd name="connsiteX10" fmla="*/ 2324100 w 2914650"/>
                <a:gd name="connsiteY10" fmla="*/ 138112 h 633412"/>
                <a:gd name="connsiteX11" fmla="*/ 2457450 w 2914650"/>
                <a:gd name="connsiteY11" fmla="*/ 0 h 633412"/>
                <a:gd name="connsiteX12" fmla="*/ 2914650 w 2914650"/>
                <a:gd name="connsiteY12" fmla="*/ 14287 h 633412"/>
                <a:gd name="connsiteX13" fmla="*/ 2886075 w 2914650"/>
                <a:gd name="connsiteY13" fmla="*/ 633412 h 633412"/>
                <a:gd name="connsiteX14" fmla="*/ 0 w 2914650"/>
                <a:gd name="connsiteY14" fmla="*/ 609600 h 63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4650" h="633412">
                  <a:moveTo>
                    <a:pt x="0" y="609600"/>
                  </a:moveTo>
                  <a:lnTo>
                    <a:pt x="66675" y="433387"/>
                  </a:lnTo>
                  <a:lnTo>
                    <a:pt x="390525" y="442912"/>
                  </a:lnTo>
                  <a:lnTo>
                    <a:pt x="519113" y="481012"/>
                  </a:lnTo>
                  <a:lnTo>
                    <a:pt x="742950" y="452437"/>
                  </a:lnTo>
                  <a:lnTo>
                    <a:pt x="828675" y="309562"/>
                  </a:lnTo>
                  <a:lnTo>
                    <a:pt x="1400175" y="290512"/>
                  </a:lnTo>
                  <a:lnTo>
                    <a:pt x="1633538" y="290512"/>
                  </a:lnTo>
                  <a:lnTo>
                    <a:pt x="1676400" y="133350"/>
                  </a:lnTo>
                  <a:lnTo>
                    <a:pt x="2000250" y="133350"/>
                  </a:lnTo>
                  <a:lnTo>
                    <a:pt x="2324100" y="138112"/>
                  </a:lnTo>
                  <a:lnTo>
                    <a:pt x="2457450" y="0"/>
                  </a:lnTo>
                  <a:lnTo>
                    <a:pt x="2914650" y="14287"/>
                  </a:lnTo>
                  <a:lnTo>
                    <a:pt x="2886075" y="633412"/>
                  </a:lnTo>
                  <a:lnTo>
                    <a:pt x="0" y="60960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6A7DBCB-1526-E871-6B44-3A85CBA78716}"/>
                </a:ext>
              </a:extLst>
            </p:cNvPr>
            <p:cNvSpPr/>
            <p:nvPr/>
          </p:nvSpPr>
          <p:spPr>
            <a:xfrm>
              <a:off x="3227877" y="2761552"/>
              <a:ext cx="428625" cy="428625"/>
            </a:xfrm>
            <a:custGeom>
              <a:avLst/>
              <a:gdLst>
                <a:gd name="connsiteX0" fmla="*/ 0 w 428625"/>
                <a:gd name="connsiteY0" fmla="*/ 0 h 428625"/>
                <a:gd name="connsiteX1" fmla="*/ 428625 w 428625"/>
                <a:gd name="connsiteY1" fmla="*/ 9525 h 428625"/>
                <a:gd name="connsiteX2" fmla="*/ 423862 w 428625"/>
                <a:gd name="connsiteY2" fmla="*/ 390525 h 428625"/>
                <a:gd name="connsiteX3" fmla="*/ 47625 w 428625"/>
                <a:gd name="connsiteY3" fmla="*/ 428625 h 428625"/>
                <a:gd name="connsiteX4" fmla="*/ 0 w 428625"/>
                <a:gd name="connsiteY4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428625">
                  <a:moveTo>
                    <a:pt x="0" y="0"/>
                  </a:moveTo>
                  <a:lnTo>
                    <a:pt x="428625" y="9525"/>
                  </a:lnTo>
                  <a:cubicBezTo>
                    <a:pt x="427037" y="136525"/>
                    <a:pt x="425450" y="263525"/>
                    <a:pt x="423862" y="390525"/>
                  </a:cubicBezTo>
                  <a:lnTo>
                    <a:pt x="47625" y="428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B8E1D8-31AA-58C2-ECD1-CE7D1E16FEB5}"/>
                </a:ext>
              </a:extLst>
            </p:cNvPr>
            <p:cNvSpPr/>
            <p:nvPr/>
          </p:nvSpPr>
          <p:spPr>
            <a:xfrm>
              <a:off x="3032614" y="3528315"/>
              <a:ext cx="200025" cy="176212"/>
            </a:xfrm>
            <a:custGeom>
              <a:avLst/>
              <a:gdLst>
                <a:gd name="connsiteX0" fmla="*/ 0 w 200025"/>
                <a:gd name="connsiteY0" fmla="*/ 52387 h 176212"/>
                <a:gd name="connsiteX1" fmla="*/ 142875 w 200025"/>
                <a:gd name="connsiteY1" fmla="*/ 0 h 176212"/>
                <a:gd name="connsiteX2" fmla="*/ 200025 w 200025"/>
                <a:gd name="connsiteY2" fmla="*/ 71437 h 176212"/>
                <a:gd name="connsiteX3" fmla="*/ 152400 w 200025"/>
                <a:gd name="connsiteY3" fmla="*/ 166687 h 176212"/>
                <a:gd name="connsiteX4" fmla="*/ 38100 w 200025"/>
                <a:gd name="connsiteY4" fmla="*/ 176212 h 176212"/>
                <a:gd name="connsiteX5" fmla="*/ 0 w 200025"/>
                <a:gd name="connsiteY5" fmla="*/ 5238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176212">
                  <a:moveTo>
                    <a:pt x="0" y="52387"/>
                  </a:moveTo>
                  <a:lnTo>
                    <a:pt x="142875" y="0"/>
                  </a:lnTo>
                  <a:lnTo>
                    <a:pt x="200025" y="71437"/>
                  </a:lnTo>
                  <a:lnTo>
                    <a:pt x="152400" y="166687"/>
                  </a:lnTo>
                  <a:lnTo>
                    <a:pt x="38100" y="176212"/>
                  </a:lnTo>
                  <a:lnTo>
                    <a:pt x="0" y="52387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endParaRPr>
            </a:p>
          </p:txBody>
        </p:sp>
      </p:grpSp>
      <p:pic>
        <p:nvPicPr>
          <p:cNvPr id="48" name="Picture 2" descr="RAPID map Sept23">
            <a:extLst>
              <a:ext uri="{FF2B5EF4-FFF2-40B4-BE49-F238E27FC236}">
                <a16:creationId xmlns:a16="http://schemas.microsoft.com/office/drawing/2014/main" id="{6F970987-3AF3-7201-CF6E-E4A012A23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5" r="39424" b="6648"/>
          <a:stretch>
            <a:fillRect/>
          </a:stretch>
        </p:blipFill>
        <p:spPr bwMode="auto">
          <a:xfrm>
            <a:off x="8031221" y="3436934"/>
            <a:ext cx="3826205" cy="34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BE9499F-E752-C319-93D5-E879CDDE79D8}"/>
              </a:ext>
            </a:extLst>
          </p:cNvPr>
          <p:cNvSpPr/>
          <p:nvPr/>
        </p:nvSpPr>
        <p:spPr>
          <a:xfrm>
            <a:off x="289612" y="3732694"/>
            <a:ext cx="1565969" cy="1196502"/>
          </a:xfrm>
          <a:prstGeom prst="rect">
            <a:avLst/>
          </a:prstGeom>
          <a:solidFill>
            <a:srgbClr val="003595"/>
          </a:solidFill>
          <a:ln w="25400" cap="flat" cmpd="sng" algn="ctr">
            <a:solidFill>
              <a:srgbClr val="0035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WR planning and industry reacts to challenge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E9331C-0B4F-57CB-8196-74E895F47963}"/>
              </a:ext>
            </a:extLst>
          </p:cNvPr>
          <p:cNvSpPr txBox="1"/>
          <p:nvPr/>
        </p:nvSpPr>
        <p:spPr>
          <a:xfrm>
            <a:off x="4409441" y="4846461"/>
            <a:ext cx="673938" cy="18466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WRMP19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0A0908F7-47FE-D454-C104-64BC697C2B35}"/>
              </a:ext>
            </a:extLst>
          </p:cNvPr>
          <p:cNvSpPr/>
          <p:nvPr/>
        </p:nvSpPr>
        <p:spPr>
          <a:xfrm>
            <a:off x="5018611" y="5039364"/>
            <a:ext cx="212354" cy="188303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7FFF22-7DA3-1FE1-E169-0C36C78CC7B4}"/>
              </a:ext>
            </a:extLst>
          </p:cNvPr>
          <p:cNvSpPr txBox="1"/>
          <p:nvPr/>
        </p:nvSpPr>
        <p:spPr>
          <a:xfrm>
            <a:off x="5114841" y="5310812"/>
            <a:ext cx="673938" cy="18466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WRMP24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488A1377-A3F6-0555-4B64-99E339F5F0BC}"/>
              </a:ext>
            </a:extLst>
          </p:cNvPr>
          <p:cNvSpPr/>
          <p:nvPr/>
        </p:nvSpPr>
        <p:spPr>
          <a:xfrm>
            <a:off x="8226171" y="5083529"/>
            <a:ext cx="212354" cy="188303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432FB8-32C7-15F3-09D1-94AC702499C2}"/>
              </a:ext>
            </a:extLst>
          </p:cNvPr>
          <p:cNvSpPr txBox="1"/>
          <p:nvPr/>
        </p:nvSpPr>
        <p:spPr>
          <a:xfrm>
            <a:off x="7617580" y="4718965"/>
            <a:ext cx="926692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RAPID/NAU &amp; SROs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3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2B42E-3B12-2E35-15B0-10619B820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PID map Sept23">
            <a:extLst>
              <a:ext uri="{FF2B5EF4-FFF2-40B4-BE49-F238E27FC236}">
                <a16:creationId xmlns:a16="http://schemas.microsoft.com/office/drawing/2014/main" id="{D9C20861-FECF-7A77-8650-98D924DFA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19696" r="39479" b="6054"/>
          <a:stretch>
            <a:fillRect/>
          </a:stretch>
        </p:blipFill>
        <p:spPr bwMode="auto">
          <a:xfrm>
            <a:off x="0" y="784164"/>
            <a:ext cx="5811860" cy="60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B80CF772-BFFB-B794-B74B-E6F42797A034}"/>
              </a:ext>
            </a:extLst>
          </p:cNvPr>
          <p:cNvSpPr/>
          <p:nvPr/>
        </p:nvSpPr>
        <p:spPr>
          <a:xfrm>
            <a:off x="9768408" y="5837774"/>
            <a:ext cx="2333001" cy="99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670A1-EF08-6823-3324-29865142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RAPID, NAU &amp; the Strategic Resource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81A90-696E-B596-5BA4-9F5BD910AE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42A019-59F3-377B-3744-B8AE3F8D21D5}"/>
              </a:ext>
            </a:extLst>
          </p:cNvPr>
          <p:cNvSpPr/>
          <p:nvPr/>
        </p:nvSpPr>
        <p:spPr>
          <a:xfrm>
            <a:off x="4105276" y="885824"/>
            <a:ext cx="1504950" cy="11144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BA6FB-DD42-8884-BB3A-3C086790D9EE}"/>
              </a:ext>
            </a:extLst>
          </p:cNvPr>
          <p:cNvSpPr txBox="1"/>
          <p:nvPr/>
        </p:nvSpPr>
        <p:spPr>
          <a:xfrm>
            <a:off x="4857751" y="894968"/>
            <a:ext cx="709612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3595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RAPID: Regulators Alliance for Progressing Infrastructure Development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£469m fund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for the continued development of strategic resource options (SROs);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Oversight from regulators to overcome policy and planning risks and barriers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Ofwat, Environment Agency &amp; Natural England, Drinking Water Inspectorate;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A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gated process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to allocate funding across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18 options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, with SRO submissions and WRMPs needing to demonstrate SRO is feasible and best value to progress through each gate.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3A211-0C99-3437-00FE-51E60026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32" y="3029540"/>
            <a:ext cx="6290518" cy="36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D015-41D5-3E8A-E8D9-356262736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29" y="3523411"/>
            <a:ext cx="2651039" cy="4242793"/>
          </a:xfrm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Refresh of the National Framework in June 2025 shows that an additional 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4,940 </a:t>
            </a:r>
            <a:r>
              <a:rPr lang="en-GB" sz="1600" b="1" dirty="0" err="1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Ml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/d 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of water is needed to address future pressures on public water supply by 2050</a:t>
            </a:r>
          </a:p>
          <a:p>
            <a:endParaRPr lang="en-GB" sz="500" dirty="0">
              <a:solidFill>
                <a:schemeClr val="tx1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Increase of 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~1,500 </a:t>
            </a:r>
            <a:r>
              <a:rPr lang="en-GB" sz="1600" b="1" dirty="0" err="1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Ml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/d 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since first NF published in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57D12-15A9-1B6B-1DA7-EFF9F5A52F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6" name="Picture 5" descr="A collage of a river and trees&#10;&#10;AI-generated content may be incorrect.">
            <a:extLst>
              <a:ext uri="{FF2B5EF4-FFF2-40B4-BE49-F238E27FC236}">
                <a16:creationId xmlns:a16="http://schemas.microsoft.com/office/drawing/2014/main" id="{1D111BE5-8036-EED5-0E5F-B506F289F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23" y="951823"/>
            <a:ext cx="1618605" cy="22896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0" name="Picture 9" descr="A cover of a report&#10;&#10;AI-generated content may be incorrect.">
            <a:extLst>
              <a:ext uri="{FF2B5EF4-FFF2-40B4-BE49-F238E27FC236}">
                <a16:creationId xmlns:a16="http://schemas.microsoft.com/office/drawing/2014/main" id="{B2A11DD3-3E4B-B2CA-5F18-CB91989E4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951823"/>
            <a:ext cx="1616671" cy="22896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FEBADB-4E0E-4504-83EB-46DFAF006F30}"/>
              </a:ext>
            </a:extLst>
          </p:cNvPr>
          <p:cNvSpPr/>
          <p:nvPr/>
        </p:nvSpPr>
        <p:spPr>
          <a:xfrm>
            <a:off x="70658" y="940287"/>
            <a:ext cx="1565969" cy="1196502"/>
          </a:xfrm>
          <a:prstGeom prst="rect">
            <a:avLst/>
          </a:prstGeom>
          <a:solidFill>
            <a:srgbClr val="003595"/>
          </a:solidFill>
          <a:ln w="25400" cap="flat" cmpd="sng" algn="ctr">
            <a:solidFill>
              <a:srgbClr val="00359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Policy and planning react to an evolving water resource challenge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48B15B-0CB4-C7F8-219E-A44C0C3A26D9}"/>
              </a:ext>
            </a:extLst>
          </p:cNvPr>
          <p:cNvCxnSpPr>
            <a:cxnSpLocks/>
          </p:cNvCxnSpPr>
          <p:nvPr/>
        </p:nvCxnSpPr>
        <p:spPr>
          <a:xfrm>
            <a:off x="289612" y="3413140"/>
            <a:ext cx="11685511" cy="0"/>
          </a:xfrm>
          <a:prstGeom prst="line">
            <a:avLst/>
          </a:prstGeom>
          <a:noFill/>
          <a:ln w="9525" cap="flat" cmpd="sng" algn="ctr">
            <a:solidFill>
              <a:srgbClr val="003595"/>
            </a:solidFill>
            <a:prstDash val="solid"/>
          </a:ln>
          <a:effectLst/>
        </p:spPr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4232B6E-651F-49AF-674F-7735DE33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59" y="285508"/>
            <a:ext cx="11611761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Evolving picture of water needs and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6CA8A-58D4-ECC1-B5C6-D9D1CF3DD334}"/>
              </a:ext>
            </a:extLst>
          </p:cNvPr>
          <p:cNvSpPr txBox="1"/>
          <p:nvPr/>
        </p:nvSpPr>
        <p:spPr>
          <a:xfrm>
            <a:off x="1271464" y="2773284"/>
            <a:ext cx="1964989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EA (2025)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National Framework for WR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84136-D61C-D81D-7802-A8542C4D49A7}"/>
              </a:ext>
            </a:extLst>
          </p:cNvPr>
          <p:cNvSpPr txBox="1"/>
          <p:nvPr/>
        </p:nvSpPr>
        <p:spPr>
          <a:xfrm>
            <a:off x="4136694" y="2793843"/>
            <a:ext cx="196371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Ofwat (2025)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Arial" charset="0"/>
              </a:rPr>
              <a:t>PR24 Final Determinations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3A2976F-A338-8EF7-B369-987AE05EC26B}"/>
              </a:ext>
            </a:extLst>
          </p:cNvPr>
          <p:cNvSpPr/>
          <p:nvPr/>
        </p:nvSpPr>
        <p:spPr>
          <a:xfrm>
            <a:off x="3672184" y="2864601"/>
            <a:ext cx="212354" cy="188303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AF38A6B-B818-6610-B797-CEE8EF105FDE}"/>
              </a:ext>
            </a:extLst>
          </p:cNvPr>
          <p:cNvSpPr txBox="1">
            <a:spLocks/>
          </p:cNvSpPr>
          <p:nvPr/>
        </p:nvSpPr>
        <p:spPr bwMode="auto">
          <a:xfrm>
            <a:off x="4136694" y="3491388"/>
            <a:ext cx="2901458" cy="42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PR24 includes 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17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 New significant infrastructure projects</a:t>
            </a:r>
          </a:p>
          <a:p>
            <a:pPr marL="0" indent="0">
              <a:buNone/>
            </a:pPr>
            <a:endParaRPr lang="en-GB" sz="500" dirty="0">
              <a:solidFill>
                <a:schemeClr val="tx1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11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 of the options are 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new SROs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 to be developed under the RAPID gated process.</a:t>
            </a:r>
          </a:p>
          <a:p>
            <a:pPr marL="0" indent="0">
              <a:buNone/>
            </a:pPr>
            <a:endParaRPr lang="en-GB" sz="500" dirty="0">
              <a:solidFill>
                <a:schemeClr val="tx1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£2.4billion 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of funding allowed at 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PR24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 for developing SROs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222FDB6-D146-54B0-3753-09360E404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47" y="1012151"/>
            <a:ext cx="1559468" cy="103756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36BB80-8CAE-DAC7-6F29-BFBB23CBEA54}"/>
              </a:ext>
            </a:extLst>
          </p:cNvPr>
          <p:cNvSpPr txBox="1">
            <a:spLocks/>
          </p:cNvSpPr>
          <p:nvPr/>
        </p:nvSpPr>
        <p:spPr bwMode="auto">
          <a:xfrm>
            <a:off x="7172758" y="3742969"/>
            <a:ext cx="2175409" cy="42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RAPID now oversees a 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~£50billion 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programme of </a:t>
            </a:r>
            <a:r>
              <a:rPr lang="en-GB" sz="1600" b="1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28</a:t>
            </a:r>
            <a:r>
              <a:rPr lang="en-GB" sz="1600" dirty="0">
                <a:solidFill>
                  <a:schemeClr val="tx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 major new infrastructure schemes.</a:t>
            </a:r>
          </a:p>
          <a:p>
            <a:endParaRPr lang="en-GB" sz="1600" dirty="0">
              <a:solidFill>
                <a:schemeClr val="tx1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pic>
        <p:nvPicPr>
          <p:cNvPr id="25" name="Picture 24" descr="A map of england with different colored circles and arrows&#10;&#10;AI-generated content may be incorrect.">
            <a:extLst>
              <a:ext uri="{FF2B5EF4-FFF2-40B4-BE49-F238E27FC236}">
                <a16:creationId xmlns:a16="http://schemas.microsoft.com/office/drawing/2014/main" id="{2811F106-2C12-C716-A0A0-BCF9D05174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215240"/>
            <a:ext cx="2850956" cy="3491388"/>
          </a:xfrm>
          <a:prstGeom prst="rect">
            <a:avLst/>
          </a:prstGeom>
          <a:solidFill>
            <a:srgbClr val="CBE2A7"/>
          </a:solidFill>
        </p:spPr>
      </p:pic>
      <p:pic>
        <p:nvPicPr>
          <p:cNvPr id="21" name="Picture 20" descr="A map of water supply&#10;&#10;AI-generated content may be incorrect.">
            <a:extLst>
              <a:ext uri="{FF2B5EF4-FFF2-40B4-BE49-F238E27FC236}">
                <a16:creationId xmlns:a16="http://schemas.microsoft.com/office/drawing/2014/main" id="{DC7A1095-5A73-1F06-BCCE-ECFF7E562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52" y="951823"/>
            <a:ext cx="2850956" cy="2619429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37F1A5B9-BBF5-7DB9-14D8-0F1AFB73A949}"/>
              </a:ext>
            </a:extLst>
          </p:cNvPr>
          <p:cNvSpPr/>
          <p:nvPr/>
        </p:nvSpPr>
        <p:spPr>
          <a:xfrm rot="2839905">
            <a:off x="9691168" y="3077554"/>
            <a:ext cx="456881" cy="394137"/>
          </a:xfrm>
          <a:prstGeom prst="right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5377E-C6D6-2E98-C7A2-4A9FF61801EA}"/>
              </a:ext>
            </a:extLst>
          </p:cNvPr>
          <p:cNvSpPr txBox="1"/>
          <p:nvPr/>
        </p:nvSpPr>
        <p:spPr>
          <a:xfrm>
            <a:off x="9112110" y="941421"/>
            <a:ext cx="776998" cy="18466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PR19 SROs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BB3CF0-33C7-8297-4467-A97AE85B12D9}"/>
              </a:ext>
            </a:extLst>
          </p:cNvPr>
          <p:cNvSpPr txBox="1"/>
          <p:nvPr/>
        </p:nvSpPr>
        <p:spPr>
          <a:xfrm>
            <a:off x="11338310" y="2215240"/>
            <a:ext cx="776998" cy="184666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3595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Arial" charset="0"/>
              </a:rPr>
              <a:t>PR24 SROs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"/>
              <a:ea typeface="+mn-ea"/>
              <a:cs typeface="Arial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0FF76985-71D2-6BFF-D36B-28DF111B2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A2127-C036-345B-B468-8368CDAD0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F98D-A9C7-3ED4-1848-CBCD6455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Trilemma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D7598-94E6-8BDA-F4BA-0588ADEE39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948549" y="5633286"/>
            <a:ext cx="518583" cy="387350"/>
          </a:xfrm>
        </p:spPr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4D58440-2594-D353-788C-0E3F5D02F7DB}"/>
              </a:ext>
            </a:extLst>
          </p:cNvPr>
          <p:cNvSpPr txBox="1">
            <a:spLocks/>
          </p:cNvSpPr>
          <p:nvPr/>
        </p:nvSpPr>
        <p:spPr bwMode="auto">
          <a:xfrm>
            <a:off x="1697017" y="3658361"/>
            <a:ext cx="3366983" cy="2376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2000" tIns="72000" rIns="72000" bIns="72000" numCol="1" spcCol="28800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None/>
              <a:defRPr sz="4400" b="1" i="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358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141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519238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986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3558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3500" kern="0" dirty="0">
                <a:solidFill>
                  <a:schemeClr val="tx1"/>
                </a:solidFill>
              </a:rPr>
              <a:t>Security of Supply</a:t>
            </a:r>
          </a:p>
          <a:p>
            <a:pPr algn="ctr">
              <a:lnSpc>
                <a:spcPct val="100000"/>
              </a:lnSpc>
            </a:pPr>
            <a:endParaRPr lang="en-GB" sz="3200" kern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2200" b="0" kern="0" dirty="0">
                <a:solidFill>
                  <a:schemeClr val="tx1"/>
                </a:solidFill>
              </a:rPr>
              <a:t>Impacts of climate change and droughts</a:t>
            </a:r>
          </a:p>
          <a:p>
            <a:pPr marL="457200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2200" b="0" kern="0" dirty="0">
                <a:solidFill>
                  <a:schemeClr val="tx1"/>
                </a:solidFill>
              </a:rPr>
              <a:t>Growing demand</a:t>
            </a:r>
          </a:p>
          <a:p>
            <a:pPr marL="457200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2200" b="0" kern="0" dirty="0">
                <a:solidFill>
                  <a:schemeClr val="tx1"/>
                </a:solidFill>
              </a:rPr>
              <a:t>Leakage</a:t>
            </a:r>
            <a:endParaRPr lang="en-GB" sz="2200" kern="0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F78362-D07E-AC15-5B3C-5BC28ECDD504}"/>
              </a:ext>
            </a:extLst>
          </p:cNvPr>
          <p:cNvSpPr txBox="1">
            <a:spLocks/>
          </p:cNvSpPr>
          <p:nvPr/>
        </p:nvSpPr>
        <p:spPr bwMode="auto">
          <a:xfrm>
            <a:off x="4151784" y="706032"/>
            <a:ext cx="3535850" cy="14232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72000" tIns="72000" rIns="72000" bIns="72000" numCol="1" spcCol="28800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None/>
              <a:defRPr sz="4400" b="1" i="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358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141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519238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986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3558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2200" b="0" kern="0" dirty="0">
                <a:solidFill>
                  <a:schemeClr val="tx1"/>
                </a:solidFill>
              </a:rPr>
              <a:t>Charges to water users</a:t>
            </a:r>
          </a:p>
          <a:p>
            <a:pPr marL="457200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2200" b="0" kern="0" dirty="0">
                <a:solidFill>
                  <a:schemeClr val="tx1"/>
                </a:solidFill>
              </a:rPr>
              <a:t>Subsidies through taxation</a:t>
            </a:r>
          </a:p>
          <a:p>
            <a:pPr marL="457200" indent="-4572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b="0" kern="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3500" kern="0" dirty="0">
                <a:solidFill>
                  <a:schemeClr val="tx1"/>
                </a:solidFill>
              </a:rPr>
              <a:t>Affordability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CCB83B-DCA5-35D2-D2C8-B95707AC83D5}"/>
              </a:ext>
            </a:extLst>
          </p:cNvPr>
          <p:cNvSpPr txBox="1">
            <a:spLocks/>
          </p:cNvSpPr>
          <p:nvPr/>
        </p:nvSpPr>
        <p:spPr bwMode="auto">
          <a:xfrm>
            <a:off x="6760227" y="3649453"/>
            <a:ext cx="3366983" cy="2304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72000" tIns="72000" rIns="72000" bIns="72000" numCol="1" spcCol="28800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None/>
              <a:defRPr sz="4400" b="1" i="0" spc="0" baseline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3588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1413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519238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9865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3558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3200" kern="0" dirty="0">
                <a:solidFill>
                  <a:schemeClr val="tx1"/>
                </a:solidFill>
              </a:rPr>
              <a:t>Environmental impacts</a:t>
            </a:r>
          </a:p>
          <a:p>
            <a:pPr marL="457200" indent="-4572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b="0" kern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b="0" kern="0" dirty="0">
                <a:solidFill>
                  <a:schemeClr val="tx1"/>
                </a:solidFill>
              </a:rPr>
              <a:t>Deterioration of the freshwater environment</a:t>
            </a:r>
          </a:p>
          <a:p>
            <a:pPr marL="457200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b="0" kern="0" dirty="0">
                <a:solidFill>
                  <a:schemeClr val="tx1"/>
                </a:solidFill>
              </a:rPr>
              <a:t>Carbon emissions</a:t>
            </a:r>
          </a:p>
          <a:p>
            <a:pPr algn="ctr">
              <a:lnSpc>
                <a:spcPct val="100000"/>
              </a:lnSpc>
            </a:pPr>
            <a:endParaRPr lang="en-GB" sz="3200" kern="0" dirty="0">
              <a:solidFill>
                <a:schemeClr val="bg1"/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76EE65E-AF78-853C-D15B-82982BFD11A3}"/>
              </a:ext>
            </a:extLst>
          </p:cNvPr>
          <p:cNvSpPr/>
          <p:nvPr/>
        </p:nvSpPr>
        <p:spPr bwMode="auto">
          <a:xfrm rot="18450928">
            <a:off x="4012032" y="2675839"/>
            <a:ext cx="1591206" cy="432048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D160A4EB-1F5C-02AD-A6E5-5E01358369C1}"/>
              </a:ext>
            </a:extLst>
          </p:cNvPr>
          <p:cNvSpPr/>
          <p:nvPr/>
        </p:nvSpPr>
        <p:spPr bwMode="auto">
          <a:xfrm rot="3119305">
            <a:off x="6264736" y="2673325"/>
            <a:ext cx="1591206" cy="432048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A4FFE232-F79B-13CB-DAD0-964B66E61BB0}"/>
              </a:ext>
            </a:extLst>
          </p:cNvPr>
          <p:cNvSpPr/>
          <p:nvPr/>
        </p:nvSpPr>
        <p:spPr bwMode="auto">
          <a:xfrm>
            <a:off x="5117817" y="3996235"/>
            <a:ext cx="1591206" cy="432048"/>
          </a:xfrm>
          <a:prstGeom prst="left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456CE53-2B67-3560-D868-387E36E05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19632B0-86A0-C335-7547-17359E6AC47C}"/>
              </a:ext>
            </a:extLst>
          </p:cNvPr>
          <p:cNvSpPr/>
          <p:nvPr/>
        </p:nvSpPr>
        <p:spPr>
          <a:xfrm>
            <a:off x="9768408" y="5661248"/>
            <a:ext cx="230425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F2550F-E2B7-4D8B-9147-EF88BDDC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624"/>
            <a:ext cx="10943167" cy="949325"/>
          </a:xfrm>
        </p:spPr>
        <p:txBody>
          <a:bodyPr/>
          <a:lstStyle/>
          <a:p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The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N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ational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S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ystem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S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imulation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M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odelling (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NSSM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)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D29E-3EB7-4F23-8381-A3231A0587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AE0D8-1DA0-2A45-2C91-FFC28EADC19A}"/>
              </a:ext>
            </a:extLst>
          </p:cNvPr>
          <p:cNvGrpSpPr/>
          <p:nvPr/>
        </p:nvGrpSpPr>
        <p:grpSpPr>
          <a:xfrm>
            <a:off x="331937" y="692696"/>
            <a:ext cx="11479143" cy="1499216"/>
            <a:chOff x="436083" y="1525385"/>
            <a:chExt cx="11479143" cy="149921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E510A6-ECB7-A0BC-31E1-3F8BB2B6C3C5}"/>
                </a:ext>
              </a:extLst>
            </p:cNvPr>
            <p:cNvSpPr/>
            <p:nvPr/>
          </p:nvSpPr>
          <p:spPr>
            <a:xfrm>
              <a:off x="1752813" y="1525389"/>
              <a:ext cx="3121899" cy="11883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Regulators</a:t>
              </a:r>
            </a:p>
          </p:txBody>
        </p:sp>
        <p:sp>
          <p:nvSpPr>
            <p:cNvPr id="4" name="Content Placeholder 8">
              <a:extLst>
                <a:ext uri="{FF2B5EF4-FFF2-40B4-BE49-F238E27FC236}">
                  <a16:creationId xmlns:a16="http://schemas.microsoft.com/office/drawing/2014/main" id="{E06AEF4A-D54D-C000-B891-71D26353898C}"/>
                </a:ext>
              </a:extLst>
            </p:cNvPr>
            <p:cNvSpPr txBox="1">
              <a:spLocks/>
            </p:cNvSpPr>
            <p:nvPr/>
          </p:nvSpPr>
          <p:spPr>
            <a:xfrm>
              <a:off x="3522064" y="1802562"/>
              <a:ext cx="1349203" cy="93298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Paul Hickey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Elliot Tinton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Haydn Johnson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Fiona Lobley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Jonathan Dennis</a:t>
              </a: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72F66E3-3F37-64C7-C7F3-B8DE02A5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431" y="1780785"/>
              <a:ext cx="748091" cy="497730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74561BF7-AA12-E2AE-045D-FCE61019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497" y="1762452"/>
              <a:ext cx="782798" cy="266630"/>
            </a:xfrm>
            <a:prstGeom prst="rect">
              <a:avLst/>
            </a:prstGeom>
          </p:spPr>
        </p:pic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30EF08F-0D33-6F19-A630-6CECC729C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31" y="2278515"/>
              <a:ext cx="531378" cy="403847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CF77069E-C91B-47D0-7B6A-73B936A7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848" y="2059577"/>
              <a:ext cx="782798" cy="2742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6ECB4D-3551-50E1-DE85-27C3E673AB19}"/>
                </a:ext>
              </a:extLst>
            </p:cNvPr>
            <p:cNvSpPr/>
            <p:nvPr/>
          </p:nvSpPr>
          <p:spPr>
            <a:xfrm>
              <a:off x="9481503" y="1525385"/>
              <a:ext cx="2386387" cy="11883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Technical</a:t>
              </a:r>
            </a:p>
          </p:txBody>
        </p: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EF23164-DD3D-9AFA-A194-A88D02F3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449" y="1803307"/>
              <a:ext cx="954011" cy="267626"/>
            </a:xfrm>
            <a:prstGeom prst="rect">
              <a:avLst/>
            </a:prstGeom>
          </p:spPr>
        </p:pic>
        <p:sp>
          <p:nvSpPr>
            <p:cNvPr id="18" name="Content Placeholder 8">
              <a:extLst>
                <a:ext uri="{FF2B5EF4-FFF2-40B4-BE49-F238E27FC236}">
                  <a16:creationId xmlns:a16="http://schemas.microsoft.com/office/drawing/2014/main" id="{BCB59831-E1FC-6A7D-8872-01666EA354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572971" y="1781414"/>
              <a:ext cx="1342255" cy="81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58775" indent="-358775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647700" indent="-287338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863600" indent="-2159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3pPr>
              <a:lvl4pPr marL="1079500" indent="-2159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1295400" indent="-215900" algn="l" rtl="0" eaLnBrk="1" fontAlgn="base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0" indent="-171450" algn="l" defTabSz="6858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Jonathan Wilson</a:t>
              </a:r>
            </a:p>
            <a:p>
              <a:pPr marL="171450" marR="0" lvl="0" indent="-171450" algn="l" defTabSz="6858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David Pritchard</a:t>
              </a:r>
            </a:p>
            <a:p>
              <a:pPr marL="171450" marR="0" lvl="0" indent="-171450" algn="l" defTabSz="6858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Richard Rowan-Robinson </a:t>
              </a:r>
            </a:p>
            <a:p>
              <a:pPr marL="171450" marR="0" lvl="0" indent="-171450" algn="l" defTabSz="6858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000" dirty="0">
                  <a:solidFill>
                    <a:prstClr val="black"/>
                  </a:solidFill>
                  <a:latin typeface="Krub"/>
                </a:rPr>
                <a:t>Saman Hashemi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C22EF5-2DAF-BD25-F408-426892581724}"/>
                </a:ext>
              </a:extLst>
            </p:cNvPr>
            <p:cNvSpPr/>
            <p:nvPr/>
          </p:nvSpPr>
          <p:spPr>
            <a:xfrm>
              <a:off x="4871267" y="1525387"/>
              <a:ext cx="4610236" cy="118837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Academia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9894C101-96B9-41EB-2622-58ED5ED71CA0}"/>
                </a:ext>
              </a:extLst>
            </p:cNvPr>
            <p:cNvSpPr txBox="1">
              <a:spLocks/>
            </p:cNvSpPr>
            <p:nvPr/>
          </p:nvSpPr>
          <p:spPr>
            <a:xfrm>
              <a:off x="6962332" y="1724550"/>
              <a:ext cx="1402336" cy="64861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Jim Hall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Anna Murgatroyd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Rachel Pugh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Alison </a:t>
              </a:r>
              <a:r>
                <a:rPr kumimoji="0" lang="en-GB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Peard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A26039-320B-EB4C-902A-C5403862C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66" b="9040"/>
            <a:stretch/>
          </p:blipFill>
          <p:spPr>
            <a:xfrm>
              <a:off x="5056120" y="1769152"/>
              <a:ext cx="1133993" cy="5107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65AA81-B27C-ADA1-4759-FBDDC5FFE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8882" y="1769152"/>
              <a:ext cx="647730" cy="4888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F97CB6A-84BD-54E4-6AD1-988C0C682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392" y="2333750"/>
              <a:ext cx="853715" cy="257875"/>
            </a:xfrm>
            <a:prstGeom prst="rect">
              <a:avLst/>
            </a:prstGeom>
          </p:spPr>
        </p:pic>
        <p:pic>
          <p:nvPicPr>
            <p:cNvPr id="24" name="Picture 2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482AE37-521A-D4C5-3069-3C04B1014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480" y="2373161"/>
              <a:ext cx="853715" cy="2227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D0380F-5084-F01A-65C5-FDA691A712FC}"/>
                </a:ext>
              </a:extLst>
            </p:cNvPr>
            <p:cNvSpPr txBox="1"/>
            <p:nvPr/>
          </p:nvSpPr>
          <p:spPr>
            <a:xfrm>
              <a:off x="8255799" y="1533547"/>
              <a:ext cx="1334574" cy="964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cs typeface="+mn-cs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cs typeface="+mn-cs"/>
                </a:rPr>
                <a:t>Tom Russell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cs typeface="+mn-cs"/>
                </a:rPr>
                <a:t>Gemma </a:t>
              </a: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cs typeface="+mn-cs"/>
                </a:rPr>
                <a:t>Coxon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cs typeface="+mn-cs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000" kern="0" dirty="0" err="1">
                  <a:solidFill>
                    <a:prstClr val="black"/>
                  </a:solidFill>
                  <a:latin typeface="Krub"/>
                  <a:cs typeface="+mn-cs"/>
                </a:rPr>
                <a:t>Yanchen</a:t>
              </a:r>
              <a:r>
                <a:rPr lang="en-GB" sz="1000" kern="0" dirty="0">
                  <a:solidFill>
                    <a:prstClr val="black"/>
                  </a:solidFill>
                  <a:latin typeface="Krub"/>
                  <a:cs typeface="+mn-cs"/>
                </a:rPr>
                <a:t> Zheng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cs typeface="+mn-cs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cs typeface="+mn-cs"/>
                </a:rPr>
                <a:t>Doug Hunt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355DE5-76EF-EA79-9372-68E80AF6EE82}"/>
                </a:ext>
              </a:extLst>
            </p:cNvPr>
            <p:cNvSpPr/>
            <p:nvPr/>
          </p:nvSpPr>
          <p:spPr>
            <a:xfrm>
              <a:off x="436083" y="1525385"/>
              <a:ext cx="1319917" cy="149921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Team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33768C-64A0-AE98-C075-DB42E7C5205E}"/>
              </a:ext>
            </a:extLst>
          </p:cNvPr>
          <p:cNvGrpSpPr/>
          <p:nvPr/>
        </p:nvGrpSpPr>
        <p:grpSpPr>
          <a:xfrm>
            <a:off x="331937" y="2388212"/>
            <a:ext cx="11443789" cy="2250533"/>
            <a:chOff x="523507" y="2866963"/>
            <a:chExt cx="11443789" cy="14466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9DF338-534A-72EE-24B8-338079731826}"/>
                </a:ext>
              </a:extLst>
            </p:cNvPr>
            <p:cNvSpPr/>
            <p:nvPr/>
          </p:nvSpPr>
          <p:spPr>
            <a:xfrm>
              <a:off x="1862105" y="2866963"/>
              <a:ext cx="10105191" cy="144667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1. Technical: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595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	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Independently assess Strategic Resource Options and WRMP options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		Test the resilience of SROs against </a:t>
              </a:r>
              <a:r>
                <a:rPr lang="en-GB" sz="1600" kern="0" dirty="0">
                  <a:solidFill>
                    <a:prstClr val="black"/>
                  </a:solidFill>
                  <a:latin typeface="Krub"/>
                  <a:cs typeface="+mn-cs"/>
                </a:rPr>
                <a:t>n</a:t>
              </a:r>
              <a:r>
                <a: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ationally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-coherent droughts and climate change  		impacts to provide a regulator check on the most resilient set of SROs</a:t>
              </a:r>
            </a:p>
            <a:p>
              <a:pPr lvl="4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GB" sz="1600" kern="0" dirty="0">
                  <a:solidFill>
                    <a:prstClr val="black"/>
                  </a:solidFill>
                  <a:latin typeface="Krub"/>
                  <a:cs typeface="+mn-cs"/>
                </a:rPr>
                <a:t>Sense check emerging regional plans through n</a:t>
              </a:r>
              <a:r>
                <a: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ational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 system stress-testing of WRMP scenarios.</a:t>
              </a:r>
            </a:p>
            <a:p>
              <a:pPr lvl="4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GB" sz="1600" kern="0" dirty="0">
                  <a:solidFill>
                    <a:prstClr val="black"/>
                  </a:solidFill>
                  <a:latin typeface="Krub"/>
                  <a:cs typeface="+mn-cs"/>
                </a:rPr>
                <a:t>Use outputs to support decision making around the selection of supply options 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+mn-cs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sz="1600" kern="0" dirty="0">
                  <a:solidFill>
                    <a:srgbClr val="00B050"/>
                  </a:solidFill>
                  <a:latin typeface="Krub SemiBold"/>
                  <a:cs typeface="+mn-cs"/>
                </a:rPr>
                <a:t>2.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Long Term: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3595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	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Develop cross-regulatory integrated modelling approach</a:t>
              </a:r>
            </a:p>
            <a:p>
              <a:pPr marL="0" marR="0" lvl="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	      	Quantitative evidence to support joined-up regulatory decisions and advice.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3DD163-E28C-AC21-AE03-8CE6BF28F241}"/>
                </a:ext>
              </a:extLst>
            </p:cNvPr>
            <p:cNvSpPr/>
            <p:nvPr/>
          </p:nvSpPr>
          <p:spPr>
            <a:xfrm>
              <a:off x="523507" y="2866963"/>
              <a:ext cx="1328100" cy="144127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Aims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953697-022E-31A8-42C6-3D6D0034FA99}"/>
              </a:ext>
            </a:extLst>
          </p:cNvPr>
          <p:cNvGrpSpPr/>
          <p:nvPr/>
        </p:nvGrpSpPr>
        <p:grpSpPr>
          <a:xfrm>
            <a:off x="331937" y="4941168"/>
            <a:ext cx="11435606" cy="1644448"/>
            <a:chOff x="531690" y="2929838"/>
            <a:chExt cx="11435606" cy="11883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F2322B-2EF8-023A-94AF-8D3F1755CC3D}"/>
                </a:ext>
              </a:extLst>
            </p:cNvPr>
            <p:cNvSpPr/>
            <p:nvPr/>
          </p:nvSpPr>
          <p:spPr>
            <a:xfrm>
              <a:off x="1862105" y="2929838"/>
              <a:ext cx="10105191" cy="118837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Different way of looking at the problem: top-down vs bottom-up approach to modelling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National modelling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does not replace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the detailed company, solution and regional models. It is a tool to look more holistically at the resilience and planning problem;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Working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collaboratively and transparently 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with water companies and solution teams to achieve appropriate system and solution representation, and to influence new ideas and solutions.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10B843-F1B9-305E-BB1C-9B16ED077C2C}"/>
                </a:ext>
              </a:extLst>
            </p:cNvPr>
            <p:cNvSpPr/>
            <p:nvPr/>
          </p:nvSpPr>
          <p:spPr>
            <a:xfrm>
              <a:off x="531690" y="2929838"/>
              <a:ext cx="1319917" cy="1188377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Approach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6545A0-0D0F-7FB1-C373-F277E63679AA}"/>
              </a:ext>
            </a:extLst>
          </p:cNvPr>
          <p:cNvSpPr/>
          <p:nvPr/>
        </p:nvSpPr>
        <p:spPr>
          <a:xfrm>
            <a:off x="1649761" y="1881074"/>
            <a:ext cx="10111791" cy="3108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+mn-cs"/>
                <a:sym typeface="Wingdings" panose="05000000000000000000" pitchFamily="2" charset="2"/>
              </a:rPr>
              <a:t>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+mn-cs"/>
              </a:rPr>
              <a:t>With governance and technical support from the regional groups and water companies, SRO teams and industry experts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94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cover&#10;&#10;Description automatically generated">
            <a:extLst>
              <a:ext uri="{FF2B5EF4-FFF2-40B4-BE49-F238E27FC236}">
                <a16:creationId xmlns:a16="http://schemas.microsoft.com/office/drawing/2014/main" id="{211281B0-8392-2457-5D29-4B4B9EB97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005720"/>
            <a:ext cx="1656184" cy="2182266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  <a:effectLst>
            <a:outerShdw blurRad="266700" dist="38100" dir="2700000" sx="107000" sy="107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6F2550F-E2B7-4D8B-9147-EF88BDDC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624"/>
            <a:ext cx="11593288" cy="949325"/>
          </a:xfrm>
        </p:spPr>
        <p:txBody>
          <a:bodyPr/>
          <a:lstStyle/>
          <a:p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The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N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ational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S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ystem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S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imulation 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M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odelling (</a:t>
            </a:r>
            <a:r>
              <a:rPr lang="en-GB" sz="2800" dirty="0">
                <a:solidFill>
                  <a:srgbClr val="00B050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NSSM</a:t>
            </a:r>
            <a:r>
              <a:rPr lang="en-GB" sz="2800" dirty="0">
                <a:latin typeface="Krub" panose="00000500000000000000" pitchFamily="2" charset="-34"/>
                <a:cs typeface="Krub" panose="00000500000000000000" pitchFamily="2" charset="-34"/>
              </a:rPr>
              <a:t>) project - Phases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D29E-3EB7-4F23-8381-A3231A0587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47A91DE-D07E-4F55-B6A0-E6FB5C42246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33768C-64A0-AE98-C075-DB42E7C5205E}"/>
              </a:ext>
            </a:extLst>
          </p:cNvPr>
          <p:cNvGrpSpPr/>
          <p:nvPr/>
        </p:nvGrpSpPr>
        <p:grpSpPr>
          <a:xfrm>
            <a:off x="331937" y="751481"/>
            <a:ext cx="8716391" cy="949325"/>
            <a:chOff x="523507" y="2866963"/>
            <a:chExt cx="11443789" cy="53916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9DF338-534A-72EE-24B8-338079731826}"/>
                </a:ext>
              </a:extLst>
            </p:cNvPr>
            <p:cNvSpPr/>
            <p:nvPr/>
          </p:nvSpPr>
          <p:spPr>
            <a:xfrm>
              <a:off x="1862105" y="2866963"/>
              <a:ext cx="10105191" cy="53916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Proo</a:t>
              </a:r>
              <a:r>
                <a:rPr lang="en-GB" sz="1600" kern="0" dirty="0">
                  <a:solidFill>
                    <a:prstClr val="black"/>
                  </a:solidFill>
                  <a:latin typeface="Krub SemiBold"/>
                  <a:cs typeface="+mn-cs"/>
                </a:rPr>
                <a:t>f of concept, working with solution teams and WCs to represent SROs and independently test the resilience of individual solutions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3DD163-E28C-AC21-AE03-8CE6BF28F241}"/>
                </a:ext>
              </a:extLst>
            </p:cNvPr>
            <p:cNvSpPr/>
            <p:nvPr/>
          </p:nvSpPr>
          <p:spPr>
            <a:xfrm>
              <a:off x="523507" y="2866963"/>
              <a:ext cx="1328100" cy="539166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Phase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CC2E2F-CBF0-0C71-4907-12A5BEF6F1E3}"/>
              </a:ext>
            </a:extLst>
          </p:cNvPr>
          <p:cNvGrpSpPr/>
          <p:nvPr/>
        </p:nvGrpSpPr>
        <p:grpSpPr>
          <a:xfrm>
            <a:off x="319268" y="2263648"/>
            <a:ext cx="8729060" cy="1152129"/>
            <a:chOff x="579423" y="2253512"/>
            <a:chExt cx="8729060" cy="6543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2A364D-16BD-6BB2-DD23-603F4CB3225A}"/>
                </a:ext>
              </a:extLst>
            </p:cNvPr>
            <p:cNvSpPr/>
            <p:nvPr/>
          </p:nvSpPr>
          <p:spPr>
            <a:xfrm>
              <a:off x="1930690" y="2253512"/>
              <a:ext cx="7377793" cy="6543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"/>
                <a:ea typeface="+mn-ea"/>
                <a:cs typeface="+mn-cs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Testing the drought resilience </a:t>
              </a:r>
              <a:r>
                <a:rPr lang="en-GB" sz="1600" kern="0" dirty="0">
                  <a:solidFill>
                    <a:prstClr val="black"/>
                  </a:solidFill>
                  <a:latin typeface="Krub SemiBold"/>
                  <a:cs typeface="+mn-cs"/>
                </a:rPr>
                <a:t>of SROs in combination and exploring possible scenarios of demand, climate change and environmental destination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ub SemiBold"/>
                <a:ea typeface="+mn-ea"/>
                <a:cs typeface="+mn-cs"/>
              </a:endParaRPr>
            </a:p>
            <a:p>
              <a:pPr marL="0" marR="0" lvl="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ub"/>
                  <a:ea typeface="+mn-ea"/>
                  <a:cs typeface="+mn-cs"/>
                </a:rPr>
                <a:t>	      	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B82325-EC6C-7867-E49A-AE070B076800}"/>
                </a:ext>
              </a:extLst>
            </p:cNvPr>
            <p:cNvSpPr/>
            <p:nvPr/>
          </p:nvSpPr>
          <p:spPr>
            <a:xfrm>
              <a:off x="579423" y="2253512"/>
              <a:ext cx="1328100" cy="654348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rub SemiBold"/>
                  <a:ea typeface="+mn-ea"/>
                  <a:cs typeface="+mn-cs"/>
                </a:rPr>
                <a:t>Phase 2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3490F-DF39-3F4D-0BD0-F65AE3D316AF}"/>
              </a:ext>
            </a:extLst>
          </p:cNvPr>
          <p:cNvSpPr/>
          <p:nvPr/>
        </p:nvSpPr>
        <p:spPr>
          <a:xfrm>
            <a:off x="1670535" y="3991842"/>
            <a:ext cx="10105191" cy="181342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 SemiBold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n-GB" sz="1600" b="1" dirty="0">
                <a:latin typeface="Krub SemiBold" panose="00000700000000000000" pitchFamily="2" charset="-34"/>
                <a:ea typeface="Calibri" panose="020F0502020204030204" pitchFamily="34" charset="0"/>
                <a:cs typeface="Krub SemiBold" panose="00000700000000000000" pitchFamily="2" charset="-34"/>
              </a:rPr>
              <a:t>Independently test the full range of WRMP24 scenarios to explore the range of uncertainty and assess if there are any sensitivities associated with large scale, severe, long duration droughts. </a:t>
            </a:r>
          </a:p>
          <a:p>
            <a:pPr marL="0" lvl="0" indent="0">
              <a:buNone/>
            </a:pPr>
            <a:endParaRPr lang="en-GB" sz="400" dirty="0">
              <a:ea typeface="Calibri" panose="020F0502020204030204" pitchFamily="34" charset="0"/>
            </a:endParaRPr>
          </a:p>
          <a:p>
            <a:pPr marL="1089025" lvl="2" indent="-34290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Help inform thinking around low/no regrets SROs </a:t>
            </a:r>
          </a:p>
          <a:p>
            <a:pPr marL="917575" lvl="2" indent="-171450">
              <a:buFont typeface="Arial" panose="020B0604020202020204" pitchFamily="34" charset="0"/>
              <a:buChar char="•"/>
            </a:pPr>
            <a:endParaRPr lang="en-GB" sz="400" dirty="0">
              <a:effectLst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  <a:p>
            <a:pPr marL="1089025" lvl="2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Krub" panose="00000500000000000000" pitchFamily="2" charset="-34"/>
                <a:ea typeface="Calibri" panose="020F0502020204030204" pitchFamily="34" charset="0"/>
                <a:cs typeface="Krub" panose="00000500000000000000" pitchFamily="2" charset="-34"/>
              </a:rPr>
              <a:t>Timing and configuration of solutions later in the planning horizon where uncertainty is greater</a:t>
            </a:r>
            <a:endParaRPr lang="en-GB" sz="1600" dirty="0">
              <a:effectLst/>
              <a:latin typeface="Krub" panose="00000500000000000000" pitchFamily="2" charset="-34"/>
              <a:ea typeface="Calibri" panose="020F0502020204030204" pitchFamily="34" charset="0"/>
              <a:cs typeface="Krub" panose="00000500000000000000" pitchFamily="2" charset="-3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ub SemiBold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9FDDAE-C580-6308-3F94-180F0DC4D0B1}"/>
              </a:ext>
            </a:extLst>
          </p:cNvPr>
          <p:cNvSpPr/>
          <p:nvPr/>
        </p:nvSpPr>
        <p:spPr>
          <a:xfrm>
            <a:off x="319268" y="3991841"/>
            <a:ext cx="1328100" cy="181342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rub SemiBold"/>
                <a:ea typeface="+mn-ea"/>
                <a:cs typeface="+mn-cs"/>
              </a:rPr>
              <a:t>Phase 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white"/>
                </a:solidFill>
                <a:latin typeface="Krub SemiBold"/>
                <a:cs typeface="+mn-cs"/>
              </a:rPr>
              <a:t>(current)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rub SemiBold"/>
              <a:ea typeface="+mn-ea"/>
              <a:cs typeface="+mn-cs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4F20895B-944C-440C-A0EA-F0BFDBA51793}"/>
              </a:ext>
            </a:extLst>
          </p:cNvPr>
          <p:cNvSpPr/>
          <p:nvPr/>
        </p:nvSpPr>
        <p:spPr>
          <a:xfrm>
            <a:off x="5843972" y="1766203"/>
            <a:ext cx="504056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4AC99B67-F250-E76F-1757-7F160C10B68C}"/>
              </a:ext>
            </a:extLst>
          </p:cNvPr>
          <p:cNvSpPr/>
          <p:nvPr/>
        </p:nvSpPr>
        <p:spPr>
          <a:xfrm>
            <a:off x="5843972" y="3514450"/>
            <a:ext cx="504056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lose-up of a cover&#10;&#10;Description automatically generated">
            <a:extLst>
              <a:ext uri="{FF2B5EF4-FFF2-40B4-BE49-F238E27FC236}">
                <a16:creationId xmlns:a16="http://schemas.microsoft.com/office/drawing/2014/main" id="{94ACAC3F-FEE9-5A56-4A5B-77A708E06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891094"/>
            <a:ext cx="1656184" cy="2182266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1" name="Picture 10" descr="A close-up of a cover&#10;&#10;Description automatically generated">
            <a:extLst>
              <a:ext uri="{FF2B5EF4-FFF2-40B4-BE49-F238E27FC236}">
                <a16:creationId xmlns:a16="http://schemas.microsoft.com/office/drawing/2014/main" id="{FFFAB7C0-5FCE-03E5-CB18-048546F84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21" y="777346"/>
            <a:ext cx="1656184" cy="2182266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3BE04C2-F63F-B9DB-3637-F7EF161FF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10" y="6104696"/>
            <a:ext cx="895332" cy="5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1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A9CFE34-9D67-9338-7BDC-6F2634916A07}"/>
              </a:ext>
            </a:extLst>
          </p:cNvPr>
          <p:cNvSpPr/>
          <p:nvPr/>
        </p:nvSpPr>
        <p:spPr>
          <a:xfrm>
            <a:off x="9768408" y="5798888"/>
            <a:ext cx="2326338" cy="105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434F67-5783-352B-F88A-381C7D37B00C}"/>
              </a:ext>
            </a:extLst>
          </p:cNvPr>
          <p:cNvSpPr/>
          <p:nvPr/>
        </p:nvSpPr>
        <p:spPr>
          <a:xfrm>
            <a:off x="198104" y="692696"/>
            <a:ext cx="7416008" cy="5616624"/>
          </a:xfrm>
          <a:prstGeom prst="roundRect">
            <a:avLst>
              <a:gd name="adj" fmla="val 6930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268FEC-0B05-7AEE-0E08-2E0E5097D54C}"/>
              </a:ext>
            </a:extLst>
          </p:cNvPr>
          <p:cNvSpPr/>
          <p:nvPr/>
        </p:nvSpPr>
        <p:spPr>
          <a:xfrm>
            <a:off x="3996574" y="1731339"/>
            <a:ext cx="3512874" cy="4464674"/>
          </a:xfrm>
          <a:prstGeom prst="roundRect">
            <a:avLst>
              <a:gd name="adj" fmla="val 6930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2758-2E0A-C651-6511-79190DF613AE}"/>
              </a:ext>
            </a:extLst>
          </p:cNvPr>
          <p:cNvSpPr/>
          <p:nvPr/>
        </p:nvSpPr>
        <p:spPr>
          <a:xfrm>
            <a:off x="306212" y="1731340"/>
            <a:ext cx="3512874" cy="4433964"/>
          </a:xfrm>
          <a:prstGeom prst="roundRect">
            <a:avLst>
              <a:gd name="adj" fmla="val 6930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F2550F-E2B7-4D8B-9147-EF88BDDC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4624"/>
            <a:ext cx="11550428" cy="949325"/>
          </a:xfrm>
        </p:spPr>
        <p:txBody>
          <a:bodyPr/>
          <a:lstStyle/>
          <a:p>
            <a:r>
              <a:rPr lang="en-GB" dirty="0">
                <a:latin typeface="Krub" panose="00000500000000000000" pitchFamily="2" charset="-34"/>
                <a:cs typeface="Krub" panose="00000500000000000000" pitchFamily="2" charset="-34"/>
              </a:rPr>
              <a:t>EA/RAPID national WR modelling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D29E-3EB7-4F23-8381-A3231A0587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A91DE-D07E-4F55-B6A0-E6FB5C42246F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7D4246-5CFB-94A2-7B00-133DA828A9DD}"/>
              </a:ext>
            </a:extLst>
          </p:cNvPr>
          <p:cNvSpPr/>
          <p:nvPr/>
        </p:nvSpPr>
        <p:spPr>
          <a:xfrm>
            <a:off x="7824192" y="692696"/>
            <a:ext cx="4140764" cy="5400728"/>
          </a:xfrm>
          <a:prstGeom prst="roundRect">
            <a:avLst>
              <a:gd name="adj" fmla="val 7522"/>
            </a:avLst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78C397-06F0-610F-D4C2-9BB579B6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88" y="980551"/>
            <a:ext cx="4320176" cy="43204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Krub" panose="00000500000000000000" pitchFamily="2" charset="-34"/>
                <a:cs typeface="Krub" panose="00000500000000000000" pitchFamily="2" charset="-34"/>
              </a:rPr>
              <a:t>‘Aggregate’ modelling</a:t>
            </a:r>
            <a:endParaRPr lang="en-GB" sz="3200" dirty="0">
              <a:solidFill>
                <a:schemeClr val="bg1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  <a:p>
            <a:endParaRPr lang="en-GB" sz="4000" b="1" dirty="0">
              <a:solidFill>
                <a:schemeClr val="bg1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  <a:p>
            <a:endParaRPr lang="en-GB" sz="3600" dirty="0">
              <a:solidFill>
                <a:schemeClr val="bg1"/>
              </a:solidFill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203002-ECBC-EF74-AB46-D0A84C91E695}"/>
              </a:ext>
            </a:extLst>
          </p:cNvPr>
          <p:cNvSpPr txBox="1">
            <a:spLocks/>
          </p:cNvSpPr>
          <p:nvPr/>
        </p:nvSpPr>
        <p:spPr bwMode="auto">
          <a:xfrm>
            <a:off x="1224469" y="1889080"/>
            <a:ext cx="2546989" cy="8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National WR Supply-Demand model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14A7C5-60F9-12F2-15AB-5FD24E56E649}"/>
              </a:ext>
            </a:extLst>
          </p:cNvPr>
          <p:cNvSpPr txBox="1">
            <a:spLocks/>
          </p:cNvSpPr>
          <p:nvPr/>
        </p:nvSpPr>
        <p:spPr bwMode="auto">
          <a:xfrm>
            <a:off x="4946679" y="1879590"/>
            <a:ext cx="2455570" cy="7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National WR Supply-Demand model for options comparison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DC3F3A-31BC-1FD1-BB76-7E43A3D2D5C9}"/>
              </a:ext>
            </a:extLst>
          </p:cNvPr>
          <p:cNvSpPr txBox="1">
            <a:spLocks/>
          </p:cNvSpPr>
          <p:nvPr/>
        </p:nvSpPr>
        <p:spPr bwMode="auto">
          <a:xfrm>
            <a:off x="8495468" y="733935"/>
            <a:ext cx="3423495" cy="155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System Simulation  modelling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358775" marR="0" lvl="0" indent="-358775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358775" marR="0" lvl="0" indent="-358775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90A209F-589C-0076-59E0-6717588E4458}"/>
              </a:ext>
            </a:extLst>
          </p:cNvPr>
          <p:cNvSpPr txBox="1">
            <a:spLocks/>
          </p:cNvSpPr>
          <p:nvPr/>
        </p:nvSpPr>
        <p:spPr bwMode="auto">
          <a:xfrm>
            <a:off x="557096" y="856583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79FE53-5BC3-26F0-4ABA-2B3ABEC0E169}"/>
              </a:ext>
            </a:extLst>
          </p:cNvPr>
          <p:cNvSpPr/>
          <p:nvPr/>
        </p:nvSpPr>
        <p:spPr>
          <a:xfrm>
            <a:off x="306212" y="764575"/>
            <a:ext cx="864000" cy="864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E9CC61-69CE-5765-E102-67D5B2D08AD8}"/>
              </a:ext>
            </a:extLst>
          </p:cNvPr>
          <p:cNvSpPr/>
          <p:nvPr/>
        </p:nvSpPr>
        <p:spPr>
          <a:xfrm>
            <a:off x="396212" y="1916645"/>
            <a:ext cx="684000" cy="684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5EF47FF-9970-EEAE-9DC9-58B20CD49EDF}"/>
              </a:ext>
            </a:extLst>
          </p:cNvPr>
          <p:cNvSpPr txBox="1">
            <a:spLocks/>
          </p:cNvSpPr>
          <p:nvPr/>
        </p:nvSpPr>
        <p:spPr bwMode="auto">
          <a:xfrm>
            <a:off x="491168" y="1993370"/>
            <a:ext cx="971472" cy="10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91BD24C-1F9E-121B-E5F6-D2647E90FD87}"/>
              </a:ext>
            </a:extLst>
          </p:cNvPr>
          <p:cNvSpPr txBox="1">
            <a:spLocks/>
          </p:cNvSpPr>
          <p:nvPr/>
        </p:nvSpPr>
        <p:spPr bwMode="auto">
          <a:xfrm>
            <a:off x="4206654" y="1975654"/>
            <a:ext cx="666190" cy="65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1b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5F88DC-862A-621F-14BC-D929593A91DE}"/>
              </a:ext>
            </a:extLst>
          </p:cNvPr>
          <p:cNvSpPr/>
          <p:nvPr/>
        </p:nvSpPr>
        <p:spPr>
          <a:xfrm>
            <a:off x="4157321" y="1880828"/>
            <a:ext cx="684000" cy="684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05C67F-145F-0A36-8234-A2DE7B1DB7F9}"/>
              </a:ext>
            </a:extLst>
          </p:cNvPr>
          <p:cNvSpPr txBox="1"/>
          <p:nvPr/>
        </p:nvSpPr>
        <p:spPr>
          <a:xfrm>
            <a:off x="403327" y="2327969"/>
            <a:ext cx="348858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Low-resolution (WRZ scale, yearly timestep) ‘model’ built on data from WRMP19 tables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Provides high-level quantitative evidence on future water needs under different scenarios of water availability, policy and demand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43BAFAA-9880-BFA7-6C3B-471DE0569D12}"/>
              </a:ext>
            </a:extLst>
          </p:cNvPr>
          <p:cNvSpPr txBox="1">
            <a:spLocks/>
          </p:cNvSpPr>
          <p:nvPr/>
        </p:nvSpPr>
        <p:spPr bwMode="auto">
          <a:xfrm>
            <a:off x="8152820" y="856583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47700" indent="-2873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636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795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295400" indent="-2159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8775" marR="0" lvl="0" indent="-358775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0232C6-3880-1119-97F0-DA92F25232DC}"/>
              </a:ext>
            </a:extLst>
          </p:cNvPr>
          <p:cNvSpPr/>
          <p:nvPr/>
        </p:nvSpPr>
        <p:spPr>
          <a:xfrm>
            <a:off x="7901936" y="764575"/>
            <a:ext cx="864000" cy="864000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5A857-0360-B181-182C-17F243964AD2}"/>
              </a:ext>
            </a:extLst>
          </p:cNvPr>
          <p:cNvSpPr txBox="1"/>
          <p:nvPr/>
        </p:nvSpPr>
        <p:spPr>
          <a:xfrm>
            <a:off x="7999975" y="2212848"/>
            <a:ext cx="39189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National System Simulation Model (NSSM)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Most similar to water company modelling but at the national scale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The model is way of stress testing the system and a risk analysis tool for reliably exploring uncertainty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7D285B-57E2-E6F1-E165-CB4DBAB62536}"/>
              </a:ext>
            </a:extLst>
          </p:cNvPr>
          <p:cNvSpPr txBox="1"/>
          <p:nvPr/>
        </p:nvSpPr>
        <p:spPr>
          <a:xfrm>
            <a:off x="4024708" y="3213565"/>
            <a:ext cx="353331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Allows for rapid identification of the most cost-efficient set of options for meeting water demand under different scenarios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rub" panose="00000500000000000000" pitchFamily="2" charset="-34"/>
              <a:cs typeface="Krub" panose="00000500000000000000" pitchFamily="2" charset="-34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rub" panose="00000500000000000000" pitchFamily="2" charset="-34"/>
                <a:cs typeface="Krub" panose="00000500000000000000" pitchFamily="2" charset="-34"/>
              </a:rPr>
              <a:t>Used to test benefit of improving connectivity via new transfers</a:t>
            </a:r>
          </a:p>
        </p:txBody>
      </p:sp>
      <p:pic>
        <p:nvPicPr>
          <p:cNvPr id="3" name="Picture 2" descr="A blue circle with black text&#10;&#10;Description automatically generated">
            <a:extLst>
              <a:ext uri="{FF2B5EF4-FFF2-40B4-BE49-F238E27FC236}">
                <a16:creationId xmlns:a16="http://schemas.microsoft.com/office/drawing/2014/main" id="{5F5257E9-41E0-BC07-D451-05A2CF2BF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33" y="5786670"/>
            <a:ext cx="1026706" cy="10267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Picture 19" descr="A blue text with a white background&#10;&#10;Description automatically generated">
            <a:extLst>
              <a:ext uri="{FF2B5EF4-FFF2-40B4-BE49-F238E27FC236}">
                <a16:creationId xmlns:a16="http://schemas.microsoft.com/office/drawing/2014/main" id="{DC2E7B75-A50E-3437-3343-8500245E1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197" y="5593839"/>
            <a:ext cx="2162544" cy="8774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FUNDAMENTALS OF PYTHON PROGRAMMING (SF ...">
            <a:extLst>
              <a:ext uri="{FF2B5EF4-FFF2-40B4-BE49-F238E27FC236}">
                <a16:creationId xmlns:a16="http://schemas.microsoft.com/office/drawing/2014/main" id="{B08340F1-6E76-46DE-B05C-14B28110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5" y="6010362"/>
            <a:ext cx="1341723" cy="7513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55278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final">
  <a:themeElements>
    <a:clrScheme name="EA 2017">
      <a:dk1>
        <a:srgbClr val="000000"/>
      </a:dk1>
      <a:lt1>
        <a:srgbClr val="FFFFFF"/>
      </a:lt1>
      <a:dk2>
        <a:srgbClr val="00AF41"/>
      </a:dk2>
      <a:lt2>
        <a:srgbClr val="034B89"/>
      </a:lt2>
      <a:accent1>
        <a:srgbClr val="00AF41"/>
      </a:accent1>
      <a:accent2>
        <a:srgbClr val="034B89"/>
      </a:accent2>
      <a:accent3>
        <a:srgbClr val="B2C326"/>
      </a:accent3>
      <a:accent4>
        <a:srgbClr val="54BCE7"/>
      </a:accent4>
      <a:accent5>
        <a:srgbClr val="D95F15"/>
      </a:accent5>
      <a:accent6>
        <a:srgbClr val="7F7F7F"/>
      </a:accent6>
      <a:hlink>
        <a:srgbClr val="000000"/>
      </a:hlink>
      <a:folHlink>
        <a:srgbClr val="B2C326"/>
      </a:folHlink>
    </a:clrScheme>
    <a:fontScheme name="Environment Ag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.3 PPT 16x9 template [Read-Only]" id="{D3601371-8B9C-4B89-829A-EB22A84E7996}" vid="{60048F88-1729-4AF2-B97B-46B430445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20" ma:contentTypeDescription="Create a new document." ma:contentTypeScope="" ma:versionID="5f1aa1c97e6fe32e53d1bc6fdf3062b7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164790b6aceafc28e3ae75288cf68b4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7e5bc2-2713-4f7c-ac33-667c8c7d6476">
      <Terms xmlns="http://schemas.microsoft.com/office/infopath/2007/PartnerControls"/>
    </lcf76f155ced4ddcb4097134ff3c332f>
    <TaxCatchAll xmlns="5862f945-c35f-40d4-8549-e734715c9364">
      <Value>6</Value>
      <Value>10</Value>
      <Value>9</Value>
      <Value>8</Value>
      <Value>7</Value>
    </TaxCatchAll>
    <content xmlns="337e5bc2-2713-4f7c-ac33-667c8c7d64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68AC9FB5DF49414AB3E0514A70B2F2B3" ma:contentTypeVersion="38" ma:contentTypeDescription="Create a new document." ma:contentTypeScope="" ma:versionID="26e6fbf9f09ce604fa01c7e3eb180db0">
  <xsd:schema xmlns:xsd="http://www.w3.org/2001/XMLSchema" xmlns:xs="http://www.w3.org/2001/XMLSchema" xmlns:p="http://schemas.microsoft.com/office/2006/metadata/properties" xmlns:ns1="http://schemas.microsoft.com/sharepoint/v3" xmlns:ns2="662745e8-e224-48e8-a2e3-254862b8c2f5" xmlns:ns3="4a1309aa-6465-46ff-a0c7-bd0c70d98d8d" xmlns:ns4="bb9857cf-43de-44a2-88a9-4cb50aa9c3d9" targetNamespace="http://schemas.microsoft.com/office/2006/metadata/properties" ma:root="true" ma:fieldsID="ce3a0cb3eedf6b690608b2b4ba4e919b" ns1:_="" ns2:_="" ns3:_="" ns4:_="">
    <xsd:import namespace="http://schemas.microsoft.com/sharepoint/v3"/>
    <xsd:import namespace="662745e8-e224-48e8-a2e3-254862b8c2f5"/>
    <xsd:import namespace="4a1309aa-6465-46ff-a0c7-bd0c70d98d8d"/>
    <xsd:import namespace="bb9857cf-43de-44a2-88a9-4cb50aa9c3d9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4:MediaServiceSearchPropertie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lcf76f155ced4ddcb4097134ff3c332f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dc31250-b704-4a34-9374-deb3a03a4bc0}" ma:internalName="TaxCatchAll" ma:showField="CatchAllData" ma:web="4a1309aa-6465-46ff-a0c7-bd0c70d98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dc31250-b704-4a34-9374-deb3a03a4bc0}" ma:internalName="TaxCatchAllLabel" ma:readOnly="true" ma:showField="CatchAllDataLabel" ma:web="4a1309aa-6465-46ff-a0c7-bd0c70d98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Work Delivery|388f4f80-46e6-4bcd-8bd1-cea0059da8bd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National Appraisal Unit" ma:internalName="Team" ma:readOnly="false">
      <xsd:simpleType>
        <xsd:restriction base="dms:Text"/>
      </xsd:simpleType>
    </xsd:element>
    <xsd:element name="Topic" ma:index="20" nillable="true" ma:displayName="Topic" ma:default="NSSM" ma:internalName="Topic" ma:readOnly="false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readOnly="false" ma:default="9;#External|1104eb68-55d8-494f-b6ba-c5473579de73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readOnly="false" ma:default="8;#EA|d5f78ddb-b1b6-4328-9877-d7e3ed06fdac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309aa-6465-46ff-a0c7-bd0c70d98d8d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857cf-43de-44a2-88a9-4cb50aa9c3d9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31732E-6F77-4CE4-930F-2FADF130F4CE}"/>
</file>

<file path=customXml/itemProps2.xml><?xml version="1.0" encoding="utf-8"?>
<ds:datastoreItem xmlns:ds="http://schemas.openxmlformats.org/officeDocument/2006/customXml" ds:itemID="{A4827BC7-7AA7-46ED-8B8B-DC98979E782F}">
  <ds:schemaRefs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4a1309aa-6465-46ff-a0c7-bd0c70d98d8d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bb9857cf-43de-44a2-88a9-4cb50aa9c3d9"/>
    <ds:schemaRef ds:uri="662745e8-e224-48e8-a2e3-254862b8c2f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FCA663-AC20-4C30-A7FA-190E7C32AE7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2A2DB63-C0D7-446F-B27F-E40DAC035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2745e8-e224-48e8-a2e3-254862b8c2f5"/>
    <ds:schemaRef ds:uri="4a1309aa-6465-46ff-a0c7-bd0c70d98d8d"/>
    <ds:schemaRef ds:uri="bb9857cf-43de-44a2-88a9-4cb50aa9c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174_17</Template>
  <TotalTime>12504</TotalTime>
  <Words>2144</Words>
  <Application>Microsoft Office PowerPoint</Application>
  <PresentationFormat>Widescreen</PresentationFormat>
  <Paragraphs>297</Paragraphs>
  <Slides>19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Krub</vt:lpstr>
      <vt:lpstr>Krub SemiBold</vt:lpstr>
      <vt:lpstr>Wingdings</vt:lpstr>
      <vt:lpstr>PPT template final</vt:lpstr>
      <vt:lpstr>PowerPoint Presentation</vt:lpstr>
      <vt:lpstr>Content</vt:lpstr>
      <vt:lpstr>Background – water needs and strategic approach</vt:lpstr>
      <vt:lpstr>RAPID, NAU &amp; the Strategic Resource Options</vt:lpstr>
      <vt:lpstr>Evolving picture of water needs and solutions</vt:lpstr>
      <vt:lpstr>Trilemma </vt:lpstr>
      <vt:lpstr>The National System Simulation Modelling (NSSM) project</vt:lpstr>
      <vt:lpstr>The National System Simulation Modelling (NSSM) project - Phases</vt:lpstr>
      <vt:lpstr>EA/RAPID national WR modelling tools</vt:lpstr>
      <vt:lpstr>What do National WR Models tell us?</vt:lpstr>
      <vt:lpstr>What do National WR Models tell us?</vt:lpstr>
      <vt:lpstr>Future Plans – WR modelling &amp; DAFNI</vt:lpstr>
      <vt:lpstr>Future Plans – WR modelling &amp; DAFNI</vt:lpstr>
      <vt:lpstr>Future Plans – WR modelling &amp; DAFNI</vt:lpstr>
      <vt:lpstr>Future Plans – WR modelling &amp; DAFNI</vt:lpstr>
      <vt:lpstr>Future Plans – WR modelling &amp; DAFNI</vt:lpstr>
      <vt:lpstr>Future Plans – WR modelling &amp; DAFNI</vt:lpstr>
      <vt:lpstr>Thank You</vt:lpstr>
      <vt:lpstr>NSSM – data &amp; workflow</vt:lpstr>
    </vt:vector>
  </TitlesOfParts>
  <Company>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Jonny</dc:creator>
  <cp:keywords>powerpoint, PPT, power, point, template, 16:9, widescreen, presentation, 174_17, 174-17, 17417, 174 17</cp:keywords>
  <dc:description>version 1
issued 07/06/2017</dc:description>
  <cp:lastModifiedBy>Jonny Wilson</cp:lastModifiedBy>
  <cp:revision>84</cp:revision>
  <cp:lastPrinted>2017-05-08T09:31:30Z</cp:lastPrinted>
  <dcterms:created xsi:type="dcterms:W3CDTF">2019-02-27T14:29:54Z</dcterms:created>
  <dcterms:modified xsi:type="dcterms:W3CDTF">2025-09-05T19:24:11Z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0x010100E075EE2FFFAF2947BEFB6D2A9E2A1DB5</vt:lpwstr>
  </property>
  <property fmtid="{D5CDD505-2E9C-101B-9397-08002B2CF9AE}" pid="3" name="Distribution">
    <vt:lpwstr>9;#External|1104eb68-55d8-494f-b6ba-c5473579de73</vt:lpwstr>
  </property>
  <property fmtid="{D5CDD505-2E9C-101B-9397-08002B2CF9AE}" pid="4" name="HOCopyrightLevel">
    <vt:lpwstr>7;#Crown|69589897-2828-4761-976e-717fd8e631c9</vt:lpwstr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HOSiteType">
    <vt:lpwstr>10;#Work Delivery|388f4f80-46e6-4bcd-8bd1-cea0059da8bd</vt:lpwstr>
  </property>
  <property fmtid="{D5CDD505-2E9C-101B-9397-08002B2CF9AE}" pid="7" name="OrganisationalUnit">
    <vt:lpwstr>8;#EA|d5f78ddb-b1b6-4328-9877-d7e3ed06fdac</vt:lpwstr>
  </property>
  <property fmtid="{D5CDD505-2E9C-101B-9397-08002B2CF9AE}" pid="8" name="InformationType">
    <vt:lpwstr/>
  </property>
  <property fmtid="{D5CDD505-2E9C-101B-9397-08002B2CF9AE}" pid="9" name="MediaServiceImageTags">
    <vt:lpwstr/>
  </property>
</Properties>
</file>