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21"/>
  </p:notesMasterIdLst>
  <p:handoutMasterIdLst>
    <p:handoutMasterId r:id="rId22"/>
  </p:handoutMasterIdLst>
  <p:sldIdLst>
    <p:sldId id="256" r:id="rId5"/>
    <p:sldId id="1534" r:id="rId6"/>
    <p:sldId id="1535" r:id="rId7"/>
    <p:sldId id="10054" r:id="rId8"/>
    <p:sldId id="10059" r:id="rId9"/>
    <p:sldId id="1499" r:id="rId10"/>
    <p:sldId id="10058" r:id="rId11"/>
    <p:sldId id="1479" r:id="rId12"/>
    <p:sldId id="1537" r:id="rId13"/>
    <p:sldId id="1481" r:id="rId14"/>
    <p:sldId id="1538" r:id="rId15"/>
    <p:sldId id="1494" r:id="rId16"/>
    <p:sldId id="1539" r:id="rId17"/>
    <p:sldId id="10055" r:id="rId18"/>
    <p:sldId id="1533" r:id="rId19"/>
    <p:sldId id="150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B8DA21-C3C9-4AD0-8E8B-A19C35A88592}" v="14" dt="2025-09-03T12:48:12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94648" autoAdjust="0"/>
  </p:normalViewPr>
  <p:slideViewPr>
    <p:cSldViewPr snapToGrid="0">
      <p:cViewPr varScale="1">
        <p:scale>
          <a:sx n="92" d="100"/>
          <a:sy n="92" d="100"/>
        </p:scale>
        <p:origin x="1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81CEA5-62FD-4C83-BDE3-91DFB9827D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1CBFD-6AD0-48C4-B91B-58830F6F4C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69721-F543-4A6C-BF9D-65D7CC540427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55D22-46A3-4B8C-AD40-252FE7896C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0DCEF-9071-4B17-801B-37B4465C8E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0168E-626C-4E60-93C0-A00D256094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47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2326A-4C88-4AFB-AA5B-5919D81DFF5B}" type="datetimeFigureOut">
              <a:rPr lang="en-US" smtClean="0"/>
              <a:t>9/4/2025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3AB32-59DF-41F1-9618-EDFBF50496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80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4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&amp; Charts 1:1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C6FFA94-4BEE-8EEE-C0F4-09D87008A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360000"/>
            <a:ext cx="10235590" cy="1412694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sz="5400" b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Organize your relevant numbers and figures with </a:t>
            </a:r>
            <a:r>
              <a:rPr lang="en-GB">
                <a:solidFill>
                  <a:schemeClr val="accent2"/>
                </a:solidFill>
              </a:rPr>
              <a:t>tables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29ACDD-633F-B2C0-2DAA-D9C573529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9288" y="2066305"/>
            <a:ext cx="5263700" cy="4423395"/>
          </a:xfrm>
        </p:spPr>
        <p:txBody>
          <a:bodyPr/>
          <a:lstStyle/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A11AA6-3A35-341E-5A80-49D6E018A5B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8000" y="2066304"/>
            <a:ext cx="5038113" cy="4423395"/>
          </a:xfrm>
          <a:noFill/>
        </p:spPr>
        <p:txBody>
          <a:bodyPr tIns="1440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52000" indent="0">
              <a:buNone/>
              <a:defRPr/>
            </a:lvl2pPr>
            <a:lvl3pPr marL="46800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appropriate icon to insert custom content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703AE3-226B-52E1-F219-E827D8D8C1D7}"/>
              </a:ext>
            </a:extLst>
          </p:cNvPr>
          <p:cNvSpPr/>
          <p:nvPr userDrawn="1"/>
        </p:nvSpPr>
        <p:spPr>
          <a:xfrm>
            <a:off x="0" y="0"/>
            <a:ext cx="1437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kurat LL Light" panose="020B0404020101010102" pitchFamily="34" charset="-126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2485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Blank / Title Only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C6FFA94-4BEE-8EEE-C0F4-09D87008A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13" y="360000"/>
            <a:ext cx="7311241" cy="418576"/>
          </a:xfrm>
        </p:spPr>
        <p:txBody>
          <a:bodyPr wrap="square" anchor="t" anchorCtr="0">
            <a:spAutoFit/>
          </a:bodyPr>
          <a:lstStyle>
            <a:lvl1pPr>
              <a:lnSpc>
                <a:spcPct val="85000"/>
              </a:lnSpc>
              <a:defRPr sz="3200" b="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Type slide title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3F10DC-D0E0-4E06-8021-C47475CF21EA}"/>
              </a:ext>
            </a:extLst>
          </p:cNvPr>
          <p:cNvSpPr/>
          <p:nvPr userDrawn="1"/>
        </p:nvSpPr>
        <p:spPr>
          <a:xfrm>
            <a:off x="0" y="0"/>
            <a:ext cx="1437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A52"/>
              </a:solidFill>
              <a:effectLst/>
              <a:uLnTx/>
              <a:uFillTx/>
              <a:latin typeface="Akkurat LL Light" panose="020B0404020101010102" pitchFamily="34" charset="-126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4323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head">
            <a:extLst>
              <a:ext uri="{FF2B5EF4-FFF2-40B4-BE49-F238E27FC236}">
                <a16:creationId xmlns:a16="http://schemas.microsoft.com/office/drawing/2014/main" id="{7D9213E2-4E91-A244-9C39-679ABDE363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3719" y="5060210"/>
            <a:ext cx="2544563" cy="391628"/>
          </a:xfrm>
          <a:solidFill>
            <a:srgbClr val="AFD3C9"/>
          </a:solidFill>
        </p:spPr>
        <p:txBody>
          <a:bodyPr wrap="square" lIns="108000" tIns="72000" rIns="108000" bIns="72000" anchor="ctr" anchorCtr="0">
            <a:spAutoFit/>
          </a:bodyPr>
          <a:lstStyle>
            <a:lvl1pPr marL="0" indent="0" algn="ctr">
              <a:buNone/>
              <a:defRPr kumimoji="0" lang="en-GB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ublico Headline Bold" panose="020406020605040D0203" pitchFamily="18" charset="77"/>
                <a:ea typeface="+mn-ea"/>
                <a:cs typeface="+mn-cs"/>
              </a:defRPr>
            </a:lvl1pPr>
            <a:lvl2pPr>
              <a:defRPr kumimoji="0" lang="en-GB" sz="1600" b="0" i="0" u="none" strike="noStrike" kern="1200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Publico Headline Bold" panose="020406020605040D0203" pitchFamily="18" charset="77"/>
                <a:ea typeface="+mn-ea"/>
                <a:cs typeface="+mn-cs"/>
              </a:defRPr>
            </a:lvl2pPr>
          </a:lstStyle>
          <a:p>
            <a:pPr lvl="0"/>
            <a:r>
              <a:rPr lang="en-GB" noProof="0"/>
              <a:t>Insert Author’s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5F76787-ED06-49C3-9D0B-F0326E378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8075" y="768476"/>
            <a:ext cx="1569156" cy="1298954"/>
          </a:xfrm>
          <a:custGeom>
            <a:avLst/>
            <a:gdLst>
              <a:gd name="connsiteX0" fmla="*/ 1569156 w 1569156"/>
              <a:gd name="connsiteY0" fmla="*/ 0 h 1298954"/>
              <a:gd name="connsiteX1" fmla="*/ 1569156 w 1569156"/>
              <a:gd name="connsiteY1" fmla="*/ 287555 h 1298954"/>
              <a:gd name="connsiteX2" fmla="*/ 1403068 w 1569156"/>
              <a:gd name="connsiteY2" fmla="*/ 513136 h 1298954"/>
              <a:gd name="connsiteX3" fmla="*/ 1569156 w 1569156"/>
              <a:gd name="connsiteY3" fmla="*/ 513136 h 1298954"/>
              <a:gd name="connsiteX4" fmla="*/ 1569156 w 1569156"/>
              <a:gd name="connsiteY4" fmla="*/ 1298954 h 1298954"/>
              <a:gd name="connsiteX5" fmla="*/ 897369 w 1569156"/>
              <a:gd name="connsiteY5" fmla="*/ 1298954 h 1298954"/>
              <a:gd name="connsiteX6" fmla="*/ 897369 w 1569156"/>
              <a:gd name="connsiteY6" fmla="*/ 939510 h 1298954"/>
              <a:gd name="connsiteX7" fmla="*/ 965539 w 1569156"/>
              <a:gd name="connsiteY7" fmla="*/ 475953 h 1298954"/>
              <a:gd name="connsiteX8" fmla="*/ 1197318 w 1569156"/>
              <a:gd name="connsiteY8" fmla="*/ 168567 h 1298954"/>
              <a:gd name="connsiteX9" fmla="*/ 1569156 w 1569156"/>
              <a:gd name="connsiteY9" fmla="*/ 0 h 1298954"/>
              <a:gd name="connsiteX10" fmla="*/ 671787 w 1569156"/>
              <a:gd name="connsiteY10" fmla="*/ 0 h 1298954"/>
              <a:gd name="connsiteX11" fmla="*/ 671787 w 1569156"/>
              <a:gd name="connsiteY11" fmla="*/ 287555 h 1298954"/>
              <a:gd name="connsiteX12" fmla="*/ 505700 w 1569156"/>
              <a:gd name="connsiteY12" fmla="*/ 513136 h 1298954"/>
              <a:gd name="connsiteX13" fmla="*/ 671787 w 1569156"/>
              <a:gd name="connsiteY13" fmla="*/ 513136 h 1298954"/>
              <a:gd name="connsiteX14" fmla="*/ 671787 w 1569156"/>
              <a:gd name="connsiteY14" fmla="*/ 1298954 h 1298954"/>
              <a:gd name="connsiteX15" fmla="*/ 0 w 1569156"/>
              <a:gd name="connsiteY15" fmla="*/ 1298954 h 1298954"/>
              <a:gd name="connsiteX16" fmla="*/ 0 w 1569156"/>
              <a:gd name="connsiteY16" fmla="*/ 939510 h 1298954"/>
              <a:gd name="connsiteX17" fmla="*/ 68171 w 1569156"/>
              <a:gd name="connsiteY17" fmla="*/ 475953 h 1298954"/>
              <a:gd name="connsiteX18" fmla="*/ 301189 w 1569156"/>
              <a:gd name="connsiteY18" fmla="*/ 168567 h 1298954"/>
              <a:gd name="connsiteX19" fmla="*/ 671787 w 1569156"/>
              <a:gd name="connsiteY19" fmla="*/ 0 h 129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69156" h="1298954">
                <a:moveTo>
                  <a:pt x="1569156" y="0"/>
                </a:moveTo>
                <a:lnTo>
                  <a:pt x="1569156" y="287555"/>
                </a:lnTo>
                <a:cubicBezTo>
                  <a:pt x="1471652" y="343744"/>
                  <a:pt x="1416289" y="418937"/>
                  <a:pt x="1403068" y="513136"/>
                </a:cubicBezTo>
                <a:lnTo>
                  <a:pt x="1569156" y="513136"/>
                </a:lnTo>
                <a:lnTo>
                  <a:pt x="1569156" y="1298954"/>
                </a:lnTo>
                <a:lnTo>
                  <a:pt x="897369" y="1298954"/>
                </a:lnTo>
                <a:lnTo>
                  <a:pt x="897369" y="939510"/>
                </a:lnTo>
                <a:cubicBezTo>
                  <a:pt x="897369" y="751113"/>
                  <a:pt x="920092" y="596593"/>
                  <a:pt x="965539" y="475953"/>
                </a:cubicBezTo>
                <a:cubicBezTo>
                  <a:pt x="1010986" y="355312"/>
                  <a:pt x="1088245" y="252850"/>
                  <a:pt x="1197318" y="168567"/>
                </a:cubicBezTo>
                <a:cubicBezTo>
                  <a:pt x="1306390" y="84283"/>
                  <a:pt x="1430336" y="28095"/>
                  <a:pt x="1569156" y="0"/>
                </a:cubicBezTo>
                <a:close/>
                <a:moveTo>
                  <a:pt x="671787" y="0"/>
                </a:moveTo>
                <a:lnTo>
                  <a:pt x="671787" y="287555"/>
                </a:lnTo>
                <a:cubicBezTo>
                  <a:pt x="574283" y="343744"/>
                  <a:pt x="518921" y="418937"/>
                  <a:pt x="505700" y="513136"/>
                </a:cubicBezTo>
                <a:lnTo>
                  <a:pt x="671787" y="513136"/>
                </a:lnTo>
                <a:lnTo>
                  <a:pt x="671787" y="1298954"/>
                </a:lnTo>
                <a:lnTo>
                  <a:pt x="0" y="1298954"/>
                </a:lnTo>
                <a:lnTo>
                  <a:pt x="0" y="939510"/>
                </a:lnTo>
                <a:cubicBezTo>
                  <a:pt x="0" y="751113"/>
                  <a:pt x="22724" y="596593"/>
                  <a:pt x="68171" y="475953"/>
                </a:cubicBezTo>
                <a:cubicBezTo>
                  <a:pt x="113618" y="355312"/>
                  <a:pt x="191290" y="252850"/>
                  <a:pt x="301189" y="168567"/>
                </a:cubicBezTo>
                <a:cubicBezTo>
                  <a:pt x="411088" y="84283"/>
                  <a:pt x="534621" y="28095"/>
                  <a:pt x="671787" y="0"/>
                </a:cubicBezTo>
                <a:close/>
              </a:path>
            </a:pathLst>
          </a:custGeom>
          <a:solidFill>
            <a:srgbClr val="AFD3C9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  <a:lvl2pPr marL="252000" indent="0">
              <a:buNone/>
              <a:defRPr/>
            </a:lvl2pPr>
            <a:lvl3pPr marL="46800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E0A912-FD34-5070-7A74-E0CB03FF33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0800000">
            <a:off x="9670345" y="4332061"/>
            <a:ext cx="1569156" cy="1298954"/>
          </a:xfrm>
          <a:custGeom>
            <a:avLst/>
            <a:gdLst>
              <a:gd name="connsiteX0" fmla="*/ 1569156 w 1569156"/>
              <a:gd name="connsiteY0" fmla="*/ 0 h 1298954"/>
              <a:gd name="connsiteX1" fmla="*/ 1569156 w 1569156"/>
              <a:gd name="connsiteY1" fmla="*/ 287555 h 1298954"/>
              <a:gd name="connsiteX2" fmla="*/ 1403068 w 1569156"/>
              <a:gd name="connsiteY2" fmla="*/ 513136 h 1298954"/>
              <a:gd name="connsiteX3" fmla="*/ 1569156 w 1569156"/>
              <a:gd name="connsiteY3" fmla="*/ 513136 h 1298954"/>
              <a:gd name="connsiteX4" fmla="*/ 1569156 w 1569156"/>
              <a:gd name="connsiteY4" fmla="*/ 1298954 h 1298954"/>
              <a:gd name="connsiteX5" fmla="*/ 897369 w 1569156"/>
              <a:gd name="connsiteY5" fmla="*/ 1298954 h 1298954"/>
              <a:gd name="connsiteX6" fmla="*/ 897369 w 1569156"/>
              <a:gd name="connsiteY6" fmla="*/ 939510 h 1298954"/>
              <a:gd name="connsiteX7" fmla="*/ 965539 w 1569156"/>
              <a:gd name="connsiteY7" fmla="*/ 475953 h 1298954"/>
              <a:gd name="connsiteX8" fmla="*/ 1197318 w 1569156"/>
              <a:gd name="connsiteY8" fmla="*/ 168567 h 1298954"/>
              <a:gd name="connsiteX9" fmla="*/ 1569156 w 1569156"/>
              <a:gd name="connsiteY9" fmla="*/ 0 h 1298954"/>
              <a:gd name="connsiteX10" fmla="*/ 671787 w 1569156"/>
              <a:gd name="connsiteY10" fmla="*/ 0 h 1298954"/>
              <a:gd name="connsiteX11" fmla="*/ 671787 w 1569156"/>
              <a:gd name="connsiteY11" fmla="*/ 287555 h 1298954"/>
              <a:gd name="connsiteX12" fmla="*/ 505700 w 1569156"/>
              <a:gd name="connsiteY12" fmla="*/ 513136 h 1298954"/>
              <a:gd name="connsiteX13" fmla="*/ 671787 w 1569156"/>
              <a:gd name="connsiteY13" fmla="*/ 513136 h 1298954"/>
              <a:gd name="connsiteX14" fmla="*/ 671787 w 1569156"/>
              <a:gd name="connsiteY14" fmla="*/ 1298954 h 1298954"/>
              <a:gd name="connsiteX15" fmla="*/ 0 w 1569156"/>
              <a:gd name="connsiteY15" fmla="*/ 1298954 h 1298954"/>
              <a:gd name="connsiteX16" fmla="*/ 0 w 1569156"/>
              <a:gd name="connsiteY16" fmla="*/ 939510 h 1298954"/>
              <a:gd name="connsiteX17" fmla="*/ 68171 w 1569156"/>
              <a:gd name="connsiteY17" fmla="*/ 475953 h 1298954"/>
              <a:gd name="connsiteX18" fmla="*/ 301189 w 1569156"/>
              <a:gd name="connsiteY18" fmla="*/ 168567 h 1298954"/>
              <a:gd name="connsiteX19" fmla="*/ 671787 w 1569156"/>
              <a:gd name="connsiteY19" fmla="*/ 0 h 129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69156" h="1298954">
                <a:moveTo>
                  <a:pt x="1569156" y="0"/>
                </a:moveTo>
                <a:lnTo>
                  <a:pt x="1569156" y="287555"/>
                </a:lnTo>
                <a:cubicBezTo>
                  <a:pt x="1471652" y="343744"/>
                  <a:pt x="1416289" y="418937"/>
                  <a:pt x="1403068" y="513136"/>
                </a:cubicBezTo>
                <a:lnTo>
                  <a:pt x="1569156" y="513136"/>
                </a:lnTo>
                <a:lnTo>
                  <a:pt x="1569156" y="1298954"/>
                </a:lnTo>
                <a:lnTo>
                  <a:pt x="897369" y="1298954"/>
                </a:lnTo>
                <a:lnTo>
                  <a:pt x="897369" y="939510"/>
                </a:lnTo>
                <a:cubicBezTo>
                  <a:pt x="897369" y="751113"/>
                  <a:pt x="920092" y="596593"/>
                  <a:pt x="965539" y="475953"/>
                </a:cubicBezTo>
                <a:cubicBezTo>
                  <a:pt x="1010986" y="355312"/>
                  <a:pt x="1088245" y="252850"/>
                  <a:pt x="1197318" y="168567"/>
                </a:cubicBezTo>
                <a:cubicBezTo>
                  <a:pt x="1306390" y="84283"/>
                  <a:pt x="1430336" y="28095"/>
                  <a:pt x="1569156" y="0"/>
                </a:cubicBezTo>
                <a:close/>
                <a:moveTo>
                  <a:pt x="671787" y="0"/>
                </a:moveTo>
                <a:lnTo>
                  <a:pt x="671787" y="287555"/>
                </a:lnTo>
                <a:cubicBezTo>
                  <a:pt x="574283" y="343744"/>
                  <a:pt x="518921" y="418937"/>
                  <a:pt x="505700" y="513136"/>
                </a:cubicBezTo>
                <a:lnTo>
                  <a:pt x="671787" y="513136"/>
                </a:lnTo>
                <a:lnTo>
                  <a:pt x="671787" y="1298954"/>
                </a:lnTo>
                <a:lnTo>
                  <a:pt x="0" y="1298954"/>
                </a:lnTo>
                <a:lnTo>
                  <a:pt x="0" y="939510"/>
                </a:lnTo>
                <a:cubicBezTo>
                  <a:pt x="0" y="751113"/>
                  <a:pt x="22724" y="596593"/>
                  <a:pt x="68171" y="475953"/>
                </a:cubicBezTo>
                <a:cubicBezTo>
                  <a:pt x="113618" y="355312"/>
                  <a:pt x="191290" y="252850"/>
                  <a:pt x="301189" y="168567"/>
                </a:cubicBezTo>
                <a:cubicBezTo>
                  <a:pt x="411088" y="84283"/>
                  <a:pt x="534621" y="28095"/>
                  <a:pt x="671787" y="0"/>
                </a:cubicBezTo>
                <a:close/>
              </a:path>
            </a:pathLst>
          </a:custGeom>
          <a:solidFill>
            <a:srgbClr val="AFD3C9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  <a:lvl2pPr marL="252000" indent="0">
              <a:buNone/>
              <a:defRPr/>
            </a:lvl2pPr>
            <a:lvl3pPr marL="46800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C6FFA94-4BEE-8EEE-C0F4-09D87008A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764" y="2408720"/>
            <a:ext cx="10506472" cy="1726627"/>
          </a:xfrm>
        </p:spPr>
        <p:txBody>
          <a:bodyPr wrap="square" anchor="b" anchorCtr="0">
            <a:spAutoFit/>
          </a:bodyPr>
          <a:lstStyle>
            <a:lvl1pPr algn="ctr">
              <a:lnSpc>
                <a:spcPct val="85000"/>
              </a:lnSpc>
              <a:defRPr sz="6600" b="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Support your claims with </a:t>
            </a:r>
            <a:br>
              <a:rPr lang="en-GB"/>
            </a:br>
            <a:r>
              <a:rPr lang="en-GB"/>
              <a:t>a short and powerful quote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322D16-4732-0190-FD17-B55B3F57F774}"/>
              </a:ext>
            </a:extLst>
          </p:cNvPr>
          <p:cNvSpPr/>
          <p:nvPr userDrawn="1"/>
        </p:nvSpPr>
        <p:spPr>
          <a:xfrm>
            <a:off x="0" y="0"/>
            <a:ext cx="143775" cy="6858000"/>
          </a:xfrm>
          <a:prstGeom prst="rect">
            <a:avLst/>
          </a:prstGeom>
          <a:solidFill>
            <a:srgbClr val="AF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kkurat LL Light" panose="020B0404020101010102" pitchFamily="34" charset="-126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6032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7" r:id="rId13"/>
    <p:sldLayoutId id="2147483688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Digital Connections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0" y="-39928"/>
            <a:ext cx="1219198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C5318-1A1E-49D0-B2E2-A4B0FA9E8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572000"/>
            <a:ext cx="10993549" cy="89524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“Do it once and share it many times”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Data sharing working group, DAFNI Conference, 11 Sep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6CF59-4E5B-494D-A2F7-97ADD01E6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67246"/>
            <a:ext cx="10993546" cy="48482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7CEBFF"/>
                </a:solidFill>
              </a:rPr>
              <a:t>Sarah Hayes, chair data sharing working group, independent consultant</a:t>
            </a:r>
          </a:p>
          <a:p>
            <a:r>
              <a:rPr lang="en-US" dirty="0">
                <a:solidFill>
                  <a:srgbClr val="7CEBFF"/>
                </a:solidFill>
              </a:rPr>
              <a:t>sarah@digitaltwinnercouk.onmicrosoft.com</a:t>
            </a: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9894-141A-24B7-F37B-8065CA8C0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7307CD-8598-93BD-BBF2-5A54BE45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57" y="680302"/>
            <a:ext cx="10166569" cy="837152"/>
          </a:xfrm>
        </p:spPr>
        <p:txBody>
          <a:bodyPr/>
          <a:lstStyle/>
          <a:p>
            <a:r>
              <a:rPr lang="en-GB" dirty="0"/>
              <a:t>Many different Data sharing initiatives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8BAB0B9-7426-F173-D6CB-3250BEE35443}"/>
              </a:ext>
            </a:extLst>
          </p:cNvPr>
          <p:cNvGrpSpPr/>
          <p:nvPr/>
        </p:nvGrpSpPr>
        <p:grpSpPr>
          <a:xfrm>
            <a:off x="618658" y="2830636"/>
            <a:ext cx="1993797" cy="1869773"/>
            <a:chOff x="618658" y="2830636"/>
            <a:chExt cx="1993797" cy="186977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E5A83D5-904F-96F5-340D-589D711756FE}"/>
                </a:ext>
              </a:extLst>
            </p:cNvPr>
            <p:cNvGrpSpPr/>
            <p:nvPr/>
          </p:nvGrpSpPr>
          <p:grpSpPr>
            <a:xfrm>
              <a:off x="618658" y="2830636"/>
              <a:ext cx="1993797" cy="1869773"/>
              <a:chOff x="3080677" y="355831"/>
              <a:chExt cx="6602507" cy="6191798"/>
            </a:xfrm>
            <a:effectLst/>
          </p:grpSpPr>
          <p:sp>
            <p:nvSpPr>
              <p:cNvPr id="84" name="Circle: Hollow 83">
                <a:extLst>
                  <a:ext uri="{FF2B5EF4-FFF2-40B4-BE49-F238E27FC236}">
                    <a16:creationId xmlns:a16="http://schemas.microsoft.com/office/drawing/2014/main" id="{22C41700-74CF-61FA-7BF7-907D1321537F}"/>
                  </a:ext>
                </a:extLst>
              </p:cNvPr>
              <p:cNvSpPr/>
              <p:nvPr/>
            </p:nvSpPr>
            <p:spPr>
              <a:xfrm>
                <a:off x="3286031" y="355831"/>
                <a:ext cx="6191799" cy="6191798"/>
              </a:xfrm>
              <a:prstGeom prst="donut">
                <a:avLst>
                  <a:gd name="adj" fmla="val 15477"/>
                </a:avLst>
              </a:prstGeom>
              <a:solidFill>
                <a:srgbClr val="6A85C2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EC42355-F148-E4EC-5844-19E8680C9BEC}"/>
                  </a:ext>
                </a:extLst>
              </p:cNvPr>
              <p:cNvGrpSpPr/>
              <p:nvPr/>
            </p:nvGrpSpPr>
            <p:grpSpPr>
              <a:xfrm>
                <a:off x="3080677" y="528031"/>
                <a:ext cx="6602507" cy="5847399"/>
                <a:chOff x="3080677" y="491620"/>
                <a:chExt cx="6602507" cy="5847399"/>
              </a:xfrm>
            </p:grpSpPr>
            <p:sp>
              <p:nvSpPr>
                <p:cNvPr id="13" name="Free-form: Shape 12">
                  <a:extLst>
                    <a:ext uri="{FF2B5EF4-FFF2-40B4-BE49-F238E27FC236}">
                      <a16:creationId xmlns:a16="http://schemas.microsoft.com/office/drawing/2014/main" id="{439E808C-2653-E23C-8BC4-DD48570D9183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1905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2B848F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26" name="Free-form: Shape 25">
                  <a:extLst>
                    <a:ext uri="{FF2B5EF4-FFF2-40B4-BE49-F238E27FC236}">
                      <a16:creationId xmlns:a16="http://schemas.microsoft.com/office/drawing/2014/main" id="{9452388A-F40C-B410-0B7E-D960D2F4560B}"/>
                    </a:ext>
                  </a:extLst>
                </p:cNvPr>
                <p:cNvSpPr/>
                <p:nvPr/>
              </p:nvSpPr>
              <p:spPr>
                <a:xfrm>
                  <a:off x="4378762" y="522316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19050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5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36" name="Free-form: Shape 35">
                  <a:extLst>
                    <a:ext uri="{FF2B5EF4-FFF2-40B4-BE49-F238E27FC236}">
                      <a16:creationId xmlns:a16="http://schemas.microsoft.com/office/drawing/2014/main" id="{A69122DE-361B-C54E-CFB8-131BAC3ECC2E}"/>
                    </a:ext>
                  </a:extLst>
                </p:cNvPr>
                <p:cNvSpPr/>
                <p:nvPr/>
              </p:nvSpPr>
              <p:spPr>
                <a:xfrm>
                  <a:off x="8433848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1905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4E20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10153A35-1EE7-9B94-1852-C0B91993F04E}"/>
                    </a:ext>
                  </a:extLst>
                </p:cNvPr>
                <p:cNvSpPr/>
                <p:nvPr/>
              </p:nvSpPr>
              <p:spPr>
                <a:xfrm>
                  <a:off x="3080677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19050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0058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55" name="Free-form: Shape 54">
                  <a:extLst>
                    <a:ext uri="{FF2B5EF4-FFF2-40B4-BE49-F238E27FC236}">
                      <a16:creationId xmlns:a16="http://schemas.microsoft.com/office/drawing/2014/main" id="{35925F1E-438F-521C-A817-4F204E836D88}"/>
                    </a:ext>
                  </a:extLst>
                </p:cNvPr>
                <p:cNvSpPr/>
                <p:nvPr/>
              </p:nvSpPr>
              <p:spPr>
                <a:xfrm>
                  <a:off x="7021744" y="5080257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1905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3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2716632F-068E-571A-B968-D0C4DF4AAF33}"/>
                    </a:ext>
                  </a:extLst>
                </p:cNvPr>
                <p:cNvSpPr/>
                <p:nvPr/>
              </p:nvSpPr>
              <p:spPr>
                <a:xfrm>
                  <a:off x="4397615" y="5089685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19050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</p:grp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0BF01C7-C994-83C1-6F6B-203867C5F77D}"/>
                </a:ext>
              </a:extLst>
            </p:cNvPr>
            <p:cNvSpPr txBox="1"/>
            <p:nvPr/>
          </p:nvSpPr>
          <p:spPr>
            <a:xfrm>
              <a:off x="1057938" y="3477730"/>
              <a:ext cx="1115236" cy="5755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3200" dirty="0">
                  <a:solidFill>
                    <a:schemeClr val="tx2"/>
                  </a:solidFill>
                  <a:latin typeface="+mj-lt"/>
                </a:rPr>
                <a:t>A</a:t>
              </a:r>
              <a:endParaRPr lang="en-GB" sz="3200" b="1" dirty="0">
                <a:solidFill>
                  <a:schemeClr val="tx2"/>
                </a:solidFill>
                <a:latin typeface="+mj-lt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BB08A6B-1BCC-7F93-E566-04F955DA2628}"/>
              </a:ext>
            </a:extLst>
          </p:cNvPr>
          <p:cNvGrpSpPr/>
          <p:nvPr/>
        </p:nvGrpSpPr>
        <p:grpSpPr>
          <a:xfrm>
            <a:off x="2862237" y="2830636"/>
            <a:ext cx="1993797" cy="1869773"/>
            <a:chOff x="2862237" y="2830636"/>
            <a:chExt cx="1993797" cy="186977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1C93EF9-8AE7-19AB-E322-A16B6FA9208B}"/>
                </a:ext>
              </a:extLst>
            </p:cNvPr>
            <p:cNvGrpSpPr/>
            <p:nvPr/>
          </p:nvGrpSpPr>
          <p:grpSpPr>
            <a:xfrm>
              <a:off x="2862237" y="2830636"/>
              <a:ext cx="1993797" cy="1869773"/>
              <a:chOff x="3080677" y="355831"/>
              <a:chExt cx="6602507" cy="6191798"/>
            </a:xfrm>
            <a:effectLst/>
          </p:grpSpPr>
          <p:sp>
            <p:nvSpPr>
              <p:cNvPr id="66" name="Circle: Hollow 65">
                <a:extLst>
                  <a:ext uri="{FF2B5EF4-FFF2-40B4-BE49-F238E27FC236}">
                    <a16:creationId xmlns:a16="http://schemas.microsoft.com/office/drawing/2014/main" id="{985C9CC0-2FF9-D48C-0CBB-CD2DBAA6B709}"/>
                  </a:ext>
                </a:extLst>
              </p:cNvPr>
              <p:cNvSpPr/>
              <p:nvPr/>
            </p:nvSpPr>
            <p:spPr>
              <a:xfrm>
                <a:off x="3286030" y="355831"/>
                <a:ext cx="6191799" cy="6191798"/>
              </a:xfrm>
              <a:prstGeom prst="donut">
                <a:avLst>
                  <a:gd name="adj" fmla="val 15477"/>
                </a:avLst>
              </a:prstGeom>
              <a:solidFill>
                <a:srgbClr val="D8BD5A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6B7EC8C-BCCF-AB9F-B707-9034D2280353}"/>
                  </a:ext>
                </a:extLst>
              </p:cNvPr>
              <p:cNvGrpSpPr/>
              <p:nvPr/>
            </p:nvGrpSpPr>
            <p:grpSpPr>
              <a:xfrm>
                <a:off x="3080677" y="528031"/>
                <a:ext cx="6602507" cy="5847399"/>
                <a:chOff x="3080677" y="491620"/>
                <a:chExt cx="6602507" cy="5847399"/>
              </a:xfrm>
            </p:grpSpPr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2D49C1C7-0356-B8F7-B5E3-720355DB64BA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1905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2B848F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080B7AED-0EAD-75D0-3F60-7559ABEFFCEA}"/>
                    </a:ext>
                  </a:extLst>
                </p:cNvPr>
                <p:cNvSpPr/>
                <p:nvPr/>
              </p:nvSpPr>
              <p:spPr>
                <a:xfrm>
                  <a:off x="4378762" y="522316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19050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5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4DA525B0-604A-B691-2551-B8E1919D0B54}"/>
                    </a:ext>
                  </a:extLst>
                </p:cNvPr>
                <p:cNvSpPr/>
                <p:nvPr/>
              </p:nvSpPr>
              <p:spPr>
                <a:xfrm>
                  <a:off x="8433848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1905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4E20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0D6C46BF-387D-0BE6-03F1-474C129C549A}"/>
                    </a:ext>
                  </a:extLst>
                </p:cNvPr>
                <p:cNvSpPr/>
                <p:nvPr/>
              </p:nvSpPr>
              <p:spPr>
                <a:xfrm>
                  <a:off x="3080677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19050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0058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6BC74A1F-C64D-FFD6-8820-C0AAD325D5A0}"/>
                    </a:ext>
                  </a:extLst>
                </p:cNvPr>
                <p:cNvSpPr/>
                <p:nvPr/>
              </p:nvSpPr>
              <p:spPr>
                <a:xfrm>
                  <a:off x="7021744" y="5080257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1905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3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A48B3B05-63D7-5F16-B8D8-01CF99335009}"/>
                    </a:ext>
                  </a:extLst>
                </p:cNvPr>
                <p:cNvSpPr/>
                <p:nvPr/>
              </p:nvSpPr>
              <p:spPr>
                <a:xfrm>
                  <a:off x="4397615" y="5089685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19050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</p:grp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2995539-393E-DAAD-5D96-D6D43C68CCD8}"/>
                </a:ext>
              </a:extLst>
            </p:cNvPr>
            <p:cNvSpPr txBox="1"/>
            <p:nvPr/>
          </p:nvSpPr>
          <p:spPr>
            <a:xfrm>
              <a:off x="3299916" y="3477730"/>
              <a:ext cx="1115236" cy="5755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3200" dirty="0">
                  <a:solidFill>
                    <a:schemeClr val="tx2"/>
                  </a:solidFill>
                  <a:latin typeface="+mj-lt"/>
                </a:rPr>
                <a:t>B</a:t>
              </a:r>
              <a:endParaRPr lang="en-GB" sz="3200" b="1" dirty="0">
                <a:solidFill>
                  <a:schemeClr val="tx2"/>
                </a:solidFill>
                <a:latin typeface="+mj-lt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1E807C6-9899-B9D1-7D83-524476F5F5C1}"/>
              </a:ext>
            </a:extLst>
          </p:cNvPr>
          <p:cNvGrpSpPr/>
          <p:nvPr/>
        </p:nvGrpSpPr>
        <p:grpSpPr>
          <a:xfrm>
            <a:off x="5098394" y="2830636"/>
            <a:ext cx="1993797" cy="1869773"/>
            <a:chOff x="5098394" y="2830636"/>
            <a:chExt cx="1993797" cy="18697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E26260-1284-A413-BCA4-F44DB1033CFC}"/>
                </a:ext>
              </a:extLst>
            </p:cNvPr>
            <p:cNvGrpSpPr/>
            <p:nvPr/>
          </p:nvGrpSpPr>
          <p:grpSpPr>
            <a:xfrm>
              <a:off x="5098394" y="2830636"/>
              <a:ext cx="1993797" cy="1869773"/>
              <a:chOff x="3080677" y="355831"/>
              <a:chExt cx="6602507" cy="6191798"/>
            </a:xfrm>
            <a:effectLst/>
          </p:grpSpPr>
          <p:sp>
            <p:nvSpPr>
              <p:cNvPr id="77" name="Circle: Hollow 76">
                <a:extLst>
                  <a:ext uri="{FF2B5EF4-FFF2-40B4-BE49-F238E27FC236}">
                    <a16:creationId xmlns:a16="http://schemas.microsoft.com/office/drawing/2014/main" id="{8EBCC32B-03EF-14C4-967E-E268FE626EA7}"/>
                  </a:ext>
                </a:extLst>
              </p:cNvPr>
              <p:cNvSpPr/>
              <p:nvPr/>
            </p:nvSpPr>
            <p:spPr>
              <a:xfrm>
                <a:off x="3286030" y="355831"/>
                <a:ext cx="6191799" cy="6191798"/>
              </a:xfrm>
              <a:prstGeom prst="donut">
                <a:avLst>
                  <a:gd name="adj" fmla="val 15477"/>
                </a:avLst>
              </a:prstGeom>
              <a:solidFill>
                <a:srgbClr val="53A5B5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4C76C0AA-75D7-C1E5-ED21-759573673CCC}"/>
                  </a:ext>
                </a:extLst>
              </p:cNvPr>
              <p:cNvGrpSpPr/>
              <p:nvPr/>
            </p:nvGrpSpPr>
            <p:grpSpPr>
              <a:xfrm>
                <a:off x="3080677" y="528031"/>
                <a:ext cx="6602507" cy="5847399"/>
                <a:chOff x="3080677" y="491620"/>
                <a:chExt cx="6602507" cy="5847399"/>
              </a:xfrm>
            </p:grpSpPr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53F4E80B-1C62-A2DF-7437-D069342E4E2C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1905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2B848F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81E21336-744B-96A1-96BE-98415A423FF2}"/>
                    </a:ext>
                  </a:extLst>
                </p:cNvPr>
                <p:cNvSpPr/>
                <p:nvPr/>
              </p:nvSpPr>
              <p:spPr>
                <a:xfrm>
                  <a:off x="4378762" y="522316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19050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5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0ACC6D47-34E1-4DCB-946E-99CB860F7A02}"/>
                    </a:ext>
                  </a:extLst>
                </p:cNvPr>
                <p:cNvSpPr/>
                <p:nvPr/>
              </p:nvSpPr>
              <p:spPr>
                <a:xfrm>
                  <a:off x="8433848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1905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4E20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A04DFCF7-6F89-7539-0EF3-03C74B939FF6}"/>
                    </a:ext>
                  </a:extLst>
                </p:cNvPr>
                <p:cNvSpPr/>
                <p:nvPr/>
              </p:nvSpPr>
              <p:spPr>
                <a:xfrm>
                  <a:off x="3080677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19050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0058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1CDB1091-DE18-5E2D-E750-B19902C5C26A}"/>
                    </a:ext>
                  </a:extLst>
                </p:cNvPr>
                <p:cNvSpPr/>
                <p:nvPr/>
              </p:nvSpPr>
              <p:spPr>
                <a:xfrm>
                  <a:off x="7021744" y="5080257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1905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3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86" name="Free-form: Shape 85">
                  <a:extLst>
                    <a:ext uri="{FF2B5EF4-FFF2-40B4-BE49-F238E27FC236}">
                      <a16:creationId xmlns:a16="http://schemas.microsoft.com/office/drawing/2014/main" id="{C9960986-09EB-2457-8170-2A26AF0ACA07}"/>
                    </a:ext>
                  </a:extLst>
                </p:cNvPr>
                <p:cNvSpPr/>
                <p:nvPr/>
              </p:nvSpPr>
              <p:spPr>
                <a:xfrm>
                  <a:off x="4397615" y="5089685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19050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</p:grp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77EF3B4-1246-353E-70C7-BD4D558FECDC}"/>
                </a:ext>
              </a:extLst>
            </p:cNvPr>
            <p:cNvSpPr txBox="1"/>
            <p:nvPr/>
          </p:nvSpPr>
          <p:spPr>
            <a:xfrm>
              <a:off x="5540517" y="3477730"/>
              <a:ext cx="1115236" cy="5755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3200" dirty="0">
                  <a:solidFill>
                    <a:schemeClr val="tx2"/>
                  </a:solidFill>
                  <a:latin typeface="+mj-lt"/>
                </a:rPr>
                <a:t>C</a:t>
              </a:r>
              <a:endParaRPr lang="en-GB" sz="3200" b="1" dirty="0">
                <a:solidFill>
                  <a:schemeClr val="tx2"/>
                </a:solidFill>
                <a:latin typeface="+mj-lt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6E1F1F2-AF9B-F49C-E3F7-48857EC0B83F}"/>
              </a:ext>
            </a:extLst>
          </p:cNvPr>
          <p:cNvGrpSpPr/>
          <p:nvPr/>
        </p:nvGrpSpPr>
        <p:grpSpPr>
          <a:xfrm>
            <a:off x="7325662" y="2830636"/>
            <a:ext cx="1993797" cy="1869773"/>
            <a:chOff x="7325662" y="2830636"/>
            <a:chExt cx="1993797" cy="18697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798C344-FCE6-812C-9F93-A1B392F270C6}"/>
                </a:ext>
              </a:extLst>
            </p:cNvPr>
            <p:cNvGrpSpPr/>
            <p:nvPr/>
          </p:nvGrpSpPr>
          <p:grpSpPr>
            <a:xfrm>
              <a:off x="7325662" y="2830636"/>
              <a:ext cx="1993797" cy="1869773"/>
              <a:chOff x="3080677" y="355831"/>
              <a:chExt cx="6602507" cy="6191798"/>
            </a:xfrm>
            <a:effectLst/>
          </p:grpSpPr>
          <p:sp>
            <p:nvSpPr>
              <p:cNvPr id="92" name="Circle: Hollow 91">
                <a:extLst>
                  <a:ext uri="{FF2B5EF4-FFF2-40B4-BE49-F238E27FC236}">
                    <a16:creationId xmlns:a16="http://schemas.microsoft.com/office/drawing/2014/main" id="{5FBE11D4-03C6-112A-A408-3906A60328F8}"/>
                  </a:ext>
                </a:extLst>
              </p:cNvPr>
              <p:cNvSpPr/>
              <p:nvPr/>
            </p:nvSpPr>
            <p:spPr>
              <a:xfrm>
                <a:off x="3286030" y="355831"/>
                <a:ext cx="6191799" cy="6191798"/>
              </a:xfrm>
              <a:prstGeom prst="donut">
                <a:avLst>
                  <a:gd name="adj" fmla="val 15477"/>
                </a:avLst>
              </a:prstGeom>
              <a:solidFill>
                <a:srgbClr val="B6384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43CFADAF-8CA2-0D74-AFCA-EC3E19957B01}"/>
                  </a:ext>
                </a:extLst>
              </p:cNvPr>
              <p:cNvGrpSpPr/>
              <p:nvPr/>
            </p:nvGrpSpPr>
            <p:grpSpPr>
              <a:xfrm>
                <a:off x="3080677" y="528031"/>
                <a:ext cx="6602507" cy="5847399"/>
                <a:chOff x="3080677" y="491620"/>
                <a:chExt cx="6602507" cy="5847399"/>
              </a:xfrm>
            </p:grpSpPr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A005B086-B0BB-0A2D-2B1D-F21D3D7C7D5A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1905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2B848F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F4A159D3-A700-1FE9-CEBF-EF6FCE30B435}"/>
                    </a:ext>
                  </a:extLst>
                </p:cNvPr>
                <p:cNvSpPr/>
                <p:nvPr/>
              </p:nvSpPr>
              <p:spPr>
                <a:xfrm>
                  <a:off x="4378762" y="522316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19050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5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2870A1-82EF-604B-FDAF-6D3678E9B021}"/>
                    </a:ext>
                  </a:extLst>
                </p:cNvPr>
                <p:cNvSpPr/>
                <p:nvPr/>
              </p:nvSpPr>
              <p:spPr>
                <a:xfrm>
                  <a:off x="8433848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1905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4E20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25F8AF3D-CE27-8E5E-047B-5CF5B7748001}"/>
                    </a:ext>
                  </a:extLst>
                </p:cNvPr>
                <p:cNvSpPr/>
                <p:nvPr/>
              </p:nvSpPr>
              <p:spPr>
                <a:xfrm>
                  <a:off x="3080677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19050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0058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81A5B8C4-A22D-3E89-C69D-1612A6589D68}"/>
                    </a:ext>
                  </a:extLst>
                </p:cNvPr>
                <p:cNvSpPr/>
                <p:nvPr/>
              </p:nvSpPr>
              <p:spPr>
                <a:xfrm>
                  <a:off x="7021744" y="5080257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1905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3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A44982E8-275B-7FCF-A6F3-E92A4FDDC31A}"/>
                    </a:ext>
                  </a:extLst>
                </p:cNvPr>
                <p:cNvSpPr/>
                <p:nvPr/>
              </p:nvSpPr>
              <p:spPr>
                <a:xfrm>
                  <a:off x="4397615" y="5089685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19050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</p:grp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0F9F336-DB4A-1CCE-9DA1-1FC3AA436C28}"/>
                </a:ext>
              </a:extLst>
            </p:cNvPr>
            <p:cNvSpPr txBox="1"/>
            <p:nvPr/>
          </p:nvSpPr>
          <p:spPr>
            <a:xfrm>
              <a:off x="7777802" y="3477730"/>
              <a:ext cx="1115236" cy="5755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3200" dirty="0">
                  <a:solidFill>
                    <a:schemeClr val="tx2"/>
                  </a:solidFill>
                  <a:latin typeface="+mj-lt"/>
                </a:rPr>
                <a:t>D</a:t>
              </a:r>
              <a:endParaRPr lang="en-GB" sz="3200" b="1" dirty="0">
                <a:solidFill>
                  <a:schemeClr val="tx2"/>
                </a:solidFill>
                <a:latin typeface="+mj-lt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EF27D2D-FC99-AFF4-3470-E6FB48248B78}"/>
              </a:ext>
            </a:extLst>
          </p:cNvPr>
          <p:cNvGrpSpPr/>
          <p:nvPr/>
        </p:nvGrpSpPr>
        <p:grpSpPr>
          <a:xfrm>
            <a:off x="9561819" y="2830636"/>
            <a:ext cx="1993797" cy="1869773"/>
            <a:chOff x="9561819" y="2830636"/>
            <a:chExt cx="1993797" cy="1869773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90B7A83-7095-E354-45AB-51C8499348C1}"/>
                </a:ext>
              </a:extLst>
            </p:cNvPr>
            <p:cNvGrpSpPr/>
            <p:nvPr/>
          </p:nvGrpSpPr>
          <p:grpSpPr>
            <a:xfrm>
              <a:off x="9561819" y="2830636"/>
              <a:ext cx="1993797" cy="1869773"/>
              <a:chOff x="3080677" y="355831"/>
              <a:chExt cx="6602507" cy="6191798"/>
            </a:xfrm>
            <a:effectLst/>
          </p:grpSpPr>
          <p:sp>
            <p:nvSpPr>
              <p:cNvPr id="103" name="Circle: Hollow 102">
                <a:extLst>
                  <a:ext uri="{FF2B5EF4-FFF2-40B4-BE49-F238E27FC236}">
                    <a16:creationId xmlns:a16="http://schemas.microsoft.com/office/drawing/2014/main" id="{FA3A21E7-63BC-3566-2DBA-BDBA065A910F}"/>
                  </a:ext>
                </a:extLst>
              </p:cNvPr>
              <p:cNvSpPr/>
              <p:nvPr/>
            </p:nvSpPr>
            <p:spPr>
              <a:xfrm>
                <a:off x="3286030" y="355831"/>
                <a:ext cx="6191799" cy="6191798"/>
              </a:xfrm>
              <a:prstGeom prst="donut">
                <a:avLst>
                  <a:gd name="adj" fmla="val 15477"/>
                </a:avLst>
              </a:prstGeom>
              <a:solidFill>
                <a:schemeClr val="accent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7E16EEE4-3E0D-A5C2-2175-89AE7E8EC66B}"/>
                  </a:ext>
                </a:extLst>
              </p:cNvPr>
              <p:cNvGrpSpPr/>
              <p:nvPr/>
            </p:nvGrpSpPr>
            <p:grpSpPr>
              <a:xfrm>
                <a:off x="3080677" y="528031"/>
                <a:ext cx="6602507" cy="5847399"/>
                <a:chOff x="3080677" y="491620"/>
                <a:chExt cx="6602507" cy="5847399"/>
              </a:xfrm>
            </p:grpSpPr>
            <p:sp>
              <p:nvSpPr>
                <p:cNvPr id="105" name="Free-form: Shape 104">
                  <a:extLst>
                    <a:ext uri="{FF2B5EF4-FFF2-40B4-BE49-F238E27FC236}">
                      <a16:creationId xmlns:a16="http://schemas.microsoft.com/office/drawing/2014/main" id="{9059A887-92C2-A863-2E39-12EAC3FDC101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1905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2B848F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106" name="Free-form: Shape 105">
                  <a:extLst>
                    <a:ext uri="{FF2B5EF4-FFF2-40B4-BE49-F238E27FC236}">
                      <a16:creationId xmlns:a16="http://schemas.microsoft.com/office/drawing/2014/main" id="{4F21B45F-85C5-3039-4DEE-3E6DAD9B2AA8}"/>
                    </a:ext>
                  </a:extLst>
                </p:cNvPr>
                <p:cNvSpPr/>
                <p:nvPr/>
              </p:nvSpPr>
              <p:spPr>
                <a:xfrm>
                  <a:off x="4378762" y="522316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19050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5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107" name="Free-form: Shape 106">
                  <a:extLst>
                    <a:ext uri="{FF2B5EF4-FFF2-40B4-BE49-F238E27FC236}">
                      <a16:creationId xmlns:a16="http://schemas.microsoft.com/office/drawing/2014/main" id="{FD3792EA-18CE-3143-9434-86E9A134C9C3}"/>
                    </a:ext>
                  </a:extLst>
                </p:cNvPr>
                <p:cNvSpPr/>
                <p:nvPr/>
              </p:nvSpPr>
              <p:spPr>
                <a:xfrm>
                  <a:off x="8433848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1905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4E20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108" name="Free-form: Shape 107">
                  <a:extLst>
                    <a:ext uri="{FF2B5EF4-FFF2-40B4-BE49-F238E27FC236}">
                      <a16:creationId xmlns:a16="http://schemas.microsoft.com/office/drawing/2014/main" id="{FAB37A31-BDBF-22BB-6405-D55C375372E7}"/>
                    </a:ext>
                  </a:extLst>
                </p:cNvPr>
                <p:cNvSpPr/>
                <p:nvPr/>
              </p:nvSpPr>
              <p:spPr>
                <a:xfrm>
                  <a:off x="3080677" y="2804331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19050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rgbClr val="0058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109" name="Free-form: Shape 108">
                  <a:extLst>
                    <a:ext uri="{FF2B5EF4-FFF2-40B4-BE49-F238E27FC236}">
                      <a16:creationId xmlns:a16="http://schemas.microsoft.com/office/drawing/2014/main" id="{476E204A-C6C7-00D5-E3AB-A36D41D12E05}"/>
                    </a:ext>
                  </a:extLst>
                </p:cNvPr>
                <p:cNvSpPr/>
                <p:nvPr/>
              </p:nvSpPr>
              <p:spPr>
                <a:xfrm>
                  <a:off x="7021744" y="5080257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1905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3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110" name="Free-form: Shape 109">
                  <a:extLst>
                    <a:ext uri="{FF2B5EF4-FFF2-40B4-BE49-F238E27FC236}">
                      <a16:creationId xmlns:a16="http://schemas.microsoft.com/office/drawing/2014/main" id="{0EABDAB2-03A5-B563-97CE-32C9A5FB5B3C}"/>
                    </a:ext>
                  </a:extLst>
                </p:cNvPr>
                <p:cNvSpPr/>
                <p:nvPr/>
              </p:nvSpPr>
              <p:spPr>
                <a:xfrm>
                  <a:off x="4397615" y="5089685"/>
                  <a:ext cx="1249336" cy="1249334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19050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500" b="1" dirty="0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</p:grp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5FA92D5-B771-CC62-8F0E-CA69D6243D8A}"/>
                </a:ext>
              </a:extLst>
            </p:cNvPr>
            <p:cNvSpPr txBox="1"/>
            <p:nvPr/>
          </p:nvSpPr>
          <p:spPr>
            <a:xfrm>
              <a:off x="10001099" y="3477730"/>
              <a:ext cx="1115236" cy="57558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GB" sz="3200" dirty="0">
                  <a:solidFill>
                    <a:schemeClr val="tx2"/>
                  </a:solidFill>
                  <a:latin typeface="+mj-lt"/>
                </a:rPr>
                <a:t>E</a:t>
              </a:r>
              <a:endParaRPr lang="en-GB" sz="3200" b="1" dirty="0">
                <a:solidFill>
                  <a:schemeClr val="tx2"/>
                </a:solidFill>
                <a:latin typeface="+mj-lt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48D6ADD-7358-B58B-467F-DB318FC672C7}"/>
              </a:ext>
            </a:extLst>
          </p:cNvPr>
          <p:cNvSpPr txBox="1"/>
          <p:nvPr/>
        </p:nvSpPr>
        <p:spPr>
          <a:xfrm>
            <a:off x="1983306" y="575131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Source: Digital Twin Hub</a:t>
            </a:r>
          </a:p>
          <a:p>
            <a:pPr algn="l"/>
            <a:r>
              <a:rPr lang="en-GB" sz="1200" dirty="0">
                <a:solidFill>
                  <a:schemeClr val="tx2"/>
                </a:solidFill>
              </a:rPr>
              <a:t>Data Sharing Working Group</a:t>
            </a:r>
          </a:p>
          <a:p>
            <a:pPr algn="l"/>
            <a:r>
              <a:rPr lang="en-GB" sz="1200" dirty="0">
                <a:solidFill>
                  <a:schemeClr val="tx2"/>
                </a:solidFill>
              </a:rPr>
              <a:t>CC-BY-SA 4.0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E7506-3CD7-3CC0-7683-D1AE268BD7E0}"/>
              </a:ext>
            </a:extLst>
          </p:cNvPr>
          <p:cNvSpPr txBox="1"/>
          <p:nvPr/>
        </p:nvSpPr>
        <p:spPr>
          <a:xfrm>
            <a:off x="995927" y="1499082"/>
            <a:ext cx="10497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“This suggests other countries have more data space activity than they realize. The challenge isn’t starting from zero. It’s identifying and connecting existing efforts.” IDSA</a:t>
            </a:r>
          </a:p>
        </p:txBody>
      </p:sp>
    </p:spTree>
    <p:extLst>
      <p:ext uri="{BB962C8B-B14F-4D97-AF65-F5344CB8AC3E}">
        <p14:creationId xmlns:p14="http://schemas.microsoft.com/office/powerpoint/2010/main" val="3089895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45F73-8F13-0493-6F8B-60B5F6189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C9AE-0948-0D3F-C708-E1C225ACE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en-GB" dirty="0"/>
              <a:t>Multiple data sharing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7CB13-6A3C-348E-8833-58DBD3951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610" y="2124094"/>
            <a:ext cx="4999826" cy="3633047"/>
          </a:xfrm>
        </p:spPr>
        <p:txBody>
          <a:bodyPr anchor="ctr">
            <a:normAutofit/>
          </a:bodyPr>
          <a:lstStyle/>
          <a:p>
            <a:r>
              <a:rPr lang="en-GB" sz="2000" dirty="0"/>
              <a:t>Understand differences and similarities </a:t>
            </a:r>
          </a:p>
          <a:p>
            <a:r>
              <a:rPr lang="en-GB" sz="2000" dirty="0"/>
              <a:t>Build on existing work</a:t>
            </a:r>
          </a:p>
          <a:p>
            <a:r>
              <a:rPr lang="en-GB" sz="2000" dirty="0"/>
              <a:t>Key is to understand which part of DSI you are building and communicate that well</a:t>
            </a:r>
          </a:p>
          <a:p>
            <a:r>
              <a:rPr lang="en-GB" sz="2000" dirty="0"/>
              <a:t>Dutch lessons learnt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8FC47-3FD3-61A7-7B78-4EE36886D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019" y="1949300"/>
            <a:ext cx="6168551" cy="4410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739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A533A-EC6C-49F2-397A-D481C032F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Free-form: Shape 597">
            <a:extLst>
              <a:ext uri="{FF2B5EF4-FFF2-40B4-BE49-F238E27FC236}">
                <a16:creationId xmlns:a16="http://schemas.microsoft.com/office/drawing/2014/main" id="{22C14304-C236-EB7D-2D51-235F694ABB05}"/>
              </a:ext>
            </a:extLst>
          </p:cNvPr>
          <p:cNvSpPr/>
          <p:nvPr/>
        </p:nvSpPr>
        <p:spPr>
          <a:xfrm>
            <a:off x="2859" y="3454035"/>
            <a:ext cx="1383392" cy="727134"/>
          </a:xfrm>
          <a:custGeom>
            <a:avLst/>
            <a:gdLst>
              <a:gd name="connsiteX0" fmla="*/ 1130300 w 1397000"/>
              <a:gd name="connsiteY0" fmla="*/ 12700 h 781050"/>
              <a:gd name="connsiteX1" fmla="*/ 0 w 1397000"/>
              <a:gd name="connsiteY1" fmla="*/ 139700 h 781050"/>
              <a:gd name="connsiteX2" fmla="*/ 0 w 1397000"/>
              <a:gd name="connsiteY2" fmla="*/ 615950 h 781050"/>
              <a:gd name="connsiteX3" fmla="*/ 1111250 w 1397000"/>
              <a:gd name="connsiteY3" fmla="*/ 762000 h 781050"/>
              <a:gd name="connsiteX4" fmla="*/ 1397000 w 1397000"/>
              <a:gd name="connsiteY4" fmla="*/ 781050 h 781050"/>
              <a:gd name="connsiteX5" fmla="*/ 1397000 w 1397000"/>
              <a:gd name="connsiteY5" fmla="*/ 0 h 781050"/>
              <a:gd name="connsiteX6" fmla="*/ 1130300 w 1397000"/>
              <a:gd name="connsiteY6" fmla="*/ 12700 h 781050"/>
              <a:gd name="connsiteX0" fmla="*/ 1135126 w 1401826"/>
              <a:gd name="connsiteY0" fmla="*/ 12700 h 781050"/>
              <a:gd name="connsiteX1" fmla="*/ 4826 w 1401826"/>
              <a:gd name="connsiteY1" fmla="*/ 139700 h 781050"/>
              <a:gd name="connsiteX2" fmla="*/ 0 w 1401826"/>
              <a:gd name="connsiteY2" fmla="*/ 608276 h 781050"/>
              <a:gd name="connsiteX3" fmla="*/ 1116076 w 1401826"/>
              <a:gd name="connsiteY3" fmla="*/ 762000 h 781050"/>
              <a:gd name="connsiteX4" fmla="*/ 1401826 w 1401826"/>
              <a:gd name="connsiteY4" fmla="*/ 781050 h 781050"/>
              <a:gd name="connsiteX5" fmla="*/ 1401826 w 1401826"/>
              <a:gd name="connsiteY5" fmla="*/ 0 h 781050"/>
              <a:gd name="connsiteX6" fmla="*/ 1135126 w 1401826"/>
              <a:gd name="connsiteY6" fmla="*/ 1270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826" h="781050">
                <a:moveTo>
                  <a:pt x="1135126" y="12700"/>
                </a:moveTo>
                <a:lnTo>
                  <a:pt x="4826" y="139700"/>
                </a:lnTo>
                <a:cubicBezTo>
                  <a:pt x="3217" y="295892"/>
                  <a:pt x="1609" y="452084"/>
                  <a:pt x="0" y="608276"/>
                </a:cubicBezTo>
                <a:lnTo>
                  <a:pt x="1116076" y="762000"/>
                </a:lnTo>
                <a:lnTo>
                  <a:pt x="1401826" y="781050"/>
                </a:lnTo>
                <a:lnTo>
                  <a:pt x="1401826" y="0"/>
                </a:lnTo>
                <a:lnTo>
                  <a:pt x="1135126" y="12700"/>
                </a:lnTo>
                <a:close/>
              </a:path>
            </a:pathLst>
          </a:custGeom>
          <a:solidFill>
            <a:srgbClr val="5FBCA2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590" name="Group 589">
            <a:extLst>
              <a:ext uri="{FF2B5EF4-FFF2-40B4-BE49-F238E27FC236}">
                <a16:creationId xmlns:a16="http://schemas.microsoft.com/office/drawing/2014/main" id="{8CA089D1-920E-89F5-D828-6307B3C46C2E}"/>
              </a:ext>
            </a:extLst>
          </p:cNvPr>
          <p:cNvGrpSpPr/>
          <p:nvPr/>
        </p:nvGrpSpPr>
        <p:grpSpPr>
          <a:xfrm>
            <a:off x="359608" y="3054608"/>
            <a:ext cx="1624009" cy="1522983"/>
            <a:chOff x="519643" y="2919167"/>
            <a:chExt cx="1714850" cy="1608173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899B442E-514D-D70E-4591-BB26FA556E3F}"/>
                </a:ext>
              </a:extLst>
            </p:cNvPr>
            <p:cNvGrpSpPr/>
            <p:nvPr/>
          </p:nvGrpSpPr>
          <p:grpSpPr>
            <a:xfrm>
              <a:off x="519643" y="2919167"/>
              <a:ext cx="1714850" cy="1608173"/>
              <a:chOff x="3080677" y="355831"/>
              <a:chExt cx="6602507" cy="6191798"/>
            </a:xfrm>
            <a:effectLst>
              <a:outerShdw dist="76200" dir="10920000" algn="tl" rotWithShape="0">
                <a:srgbClr val="BD9E2D"/>
              </a:outerShdw>
            </a:effectLst>
          </p:grpSpPr>
          <p:sp>
            <p:nvSpPr>
              <p:cNvPr id="219" name="Circle: Hollow 218">
                <a:extLst>
                  <a:ext uri="{FF2B5EF4-FFF2-40B4-BE49-F238E27FC236}">
                    <a16:creationId xmlns:a16="http://schemas.microsoft.com/office/drawing/2014/main" id="{B5A906A5-8FD1-5ED9-A832-F49DA255ED5F}"/>
                  </a:ext>
                </a:extLst>
              </p:cNvPr>
              <p:cNvSpPr/>
              <p:nvPr/>
            </p:nvSpPr>
            <p:spPr>
              <a:xfrm>
                <a:off x="3286030" y="355831"/>
                <a:ext cx="6191798" cy="6191798"/>
              </a:xfrm>
              <a:prstGeom prst="donut">
                <a:avLst>
                  <a:gd name="adj" fmla="val 15477"/>
                </a:avLst>
              </a:prstGeom>
              <a:solidFill>
                <a:srgbClr val="D8BD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24C4FA1E-C683-1C21-AA33-2CF0C8D0542B}"/>
                  </a:ext>
                </a:extLst>
              </p:cNvPr>
              <p:cNvGrpSpPr/>
              <p:nvPr/>
            </p:nvGrpSpPr>
            <p:grpSpPr>
              <a:xfrm>
                <a:off x="3080677" y="528030"/>
                <a:ext cx="6602507" cy="5847400"/>
                <a:chOff x="3080677" y="491620"/>
                <a:chExt cx="6602507" cy="5847399"/>
              </a:xfrm>
            </p:grpSpPr>
            <p:sp>
              <p:nvSpPr>
                <p:cNvPr id="221" name="Free-form: Shape 220">
                  <a:extLst>
                    <a:ext uri="{FF2B5EF4-FFF2-40B4-BE49-F238E27FC236}">
                      <a16:creationId xmlns:a16="http://schemas.microsoft.com/office/drawing/2014/main" id="{0F3405A8-0436-EB6E-C2F3-782BBEA334F2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1905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Business</a:t>
                  </a:r>
                  <a:br>
                    <a:rPr lang="en-GB" sz="4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4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case</a:t>
                  </a:r>
                </a:p>
              </p:txBody>
            </p:sp>
            <p:sp>
              <p:nvSpPr>
                <p:cNvPr id="222" name="Free-form: Shape 221">
                  <a:extLst>
                    <a:ext uri="{FF2B5EF4-FFF2-40B4-BE49-F238E27FC236}">
                      <a16:creationId xmlns:a16="http://schemas.microsoft.com/office/drawing/2014/main" id="{7EABFD3F-6509-8CBE-2538-8554E222AD66}"/>
                    </a:ext>
                  </a:extLst>
                </p:cNvPr>
                <p:cNvSpPr/>
                <p:nvPr/>
              </p:nvSpPr>
              <p:spPr>
                <a:xfrm>
                  <a:off x="4378761" y="522315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19050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Use &amp;</a:t>
                  </a:r>
                  <a:br>
                    <a:rPr lang="en-GB" sz="4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4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value</a:t>
                  </a:r>
                </a:p>
              </p:txBody>
            </p:sp>
            <p:sp>
              <p:nvSpPr>
                <p:cNvPr id="223" name="Free-form: Shape 222">
                  <a:extLst>
                    <a:ext uri="{FF2B5EF4-FFF2-40B4-BE49-F238E27FC236}">
                      <a16:creationId xmlns:a16="http://schemas.microsoft.com/office/drawing/2014/main" id="{3656D4F1-B6BB-8E47-72DD-7611A69F2407}"/>
                    </a:ext>
                  </a:extLst>
                </p:cNvPr>
                <p:cNvSpPr/>
                <p:nvPr/>
              </p:nvSpPr>
              <p:spPr>
                <a:xfrm>
                  <a:off x="8433847" y="2804332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1905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rgbClr val="4E20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Governance</a:t>
                  </a:r>
                </a:p>
              </p:txBody>
            </p:sp>
            <p:sp>
              <p:nvSpPr>
                <p:cNvPr id="224" name="Free-form: Shape 223">
                  <a:extLst>
                    <a:ext uri="{FF2B5EF4-FFF2-40B4-BE49-F238E27FC236}">
                      <a16:creationId xmlns:a16="http://schemas.microsoft.com/office/drawing/2014/main" id="{C3F63C88-A360-4D49-F606-E50706678B37}"/>
                    </a:ext>
                  </a:extLst>
                </p:cNvPr>
                <p:cNvSpPr/>
                <p:nvPr/>
              </p:nvSpPr>
              <p:spPr>
                <a:xfrm>
                  <a:off x="3080677" y="2804332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19050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Security </a:t>
                  </a:r>
                  <a:br>
                    <a:rPr lang="en-GB" sz="4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4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&amp; trust</a:t>
                  </a:r>
                </a:p>
              </p:txBody>
            </p:sp>
            <p:sp>
              <p:nvSpPr>
                <p:cNvPr id="225" name="Free-form: Shape 224">
                  <a:extLst>
                    <a:ext uri="{FF2B5EF4-FFF2-40B4-BE49-F238E27FC236}">
                      <a16:creationId xmlns:a16="http://schemas.microsoft.com/office/drawing/2014/main" id="{5CFC8F9F-B8DC-1FE0-209D-9E767B0422E3}"/>
                    </a:ext>
                  </a:extLst>
                </p:cNvPr>
                <p:cNvSpPr/>
                <p:nvPr/>
              </p:nvSpPr>
              <p:spPr>
                <a:xfrm>
                  <a:off x="7021743" y="5080257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1905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chemeClr val="accent3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Legal</a:t>
                  </a:r>
                </a:p>
              </p:txBody>
            </p:sp>
            <p:sp>
              <p:nvSpPr>
                <p:cNvPr id="226" name="Free-form: Shape 225">
                  <a:extLst>
                    <a:ext uri="{FF2B5EF4-FFF2-40B4-BE49-F238E27FC236}">
                      <a16:creationId xmlns:a16="http://schemas.microsoft.com/office/drawing/2014/main" id="{C7BD63BF-E2E6-5848-0129-5CADD36DFECD}"/>
                    </a:ext>
                  </a:extLst>
                </p:cNvPr>
                <p:cNvSpPr/>
                <p:nvPr/>
              </p:nvSpPr>
              <p:spPr>
                <a:xfrm>
                  <a:off x="4397615" y="5089684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19050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 Data inter-</a:t>
                  </a:r>
                  <a:br>
                    <a:rPr lang="en-GB" sz="4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4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operability</a:t>
                  </a:r>
                </a:p>
              </p:txBody>
            </p:sp>
          </p:grp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39BD82CF-4110-E7F1-5ECA-B892D0CFA79E}"/>
                </a:ext>
              </a:extLst>
            </p:cNvPr>
            <p:cNvGrpSpPr/>
            <p:nvPr/>
          </p:nvGrpSpPr>
          <p:grpSpPr>
            <a:xfrm>
              <a:off x="850168" y="3263982"/>
              <a:ext cx="1056618" cy="922978"/>
              <a:chOff x="4330079" y="1684341"/>
              <a:chExt cx="4068187" cy="3553656"/>
            </a:xfrm>
          </p:grpSpPr>
          <p:sp>
            <p:nvSpPr>
              <p:cNvPr id="209" name="Free-form: Shape 208">
                <a:extLst>
                  <a:ext uri="{FF2B5EF4-FFF2-40B4-BE49-F238E27FC236}">
                    <a16:creationId xmlns:a16="http://schemas.microsoft.com/office/drawing/2014/main" id="{7A2149BB-A3ED-FA80-8DF2-874B1884951D}"/>
                  </a:ext>
                </a:extLst>
              </p:cNvPr>
              <p:cNvSpPr/>
              <p:nvPr/>
            </p:nvSpPr>
            <p:spPr>
              <a:xfrm>
                <a:off x="4806816" y="1900703"/>
                <a:ext cx="3103858" cy="3103856"/>
              </a:xfrm>
              <a:custGeom>
                <a:avLst/>
                <a:gdLst>
                  <a:gd name="connsiteX0" fmla="*/ 3103859 w 3103858"/>
                  <a:gd name="connsiteY0" fmla="*/ 1551928 h 3103856"/>
                  <a:gd name="connsiteX1" fmla="*/ 1551929 w 3103858"/>
                  <a:gd name="connsiteY1" fmla="*/ 3103857 h 3103856"/>
                  <a:gd name="connsiteX2" fmla="*/ 0 w 3103858"/>
                  <a:gd name="connsiteY2" fmla="*/ 1551928 h 3103856"/>
                  <a:gd name="connsiteX3" fmla="*/ 1551929 w 3103858"/>
                  <a:gd name="connsiteY3" fmla="*/ 0 h 3103856"/>
                  <a:gd name="connsiteX4" fmla="*/ 3103859 w 3103858"/>
                  <a:gd name="connsiteY4" fmla="*/ 1551928 h 310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858" h="3103856">
                    <a:moveTo>
                      <a:pt x="3103859" y="1551928"/>
                    </a:moveTo>
                    <a:cubicBezTo>
                      <a:pt x="3103859" y="2409035"/>
                      <a:pt x="2409036" y="3103857"/>
                      <a:pt x="1551929" y="3103857"/>
                    </a:cubicBezTo>
                    <a:cubicBezTo>
                      <a:pt x="694822" y="3103857"/>
                      <a:pt x="0" y="2409035"/>
                      <a:pt x="0" y="1551928"/>
                    </a:cubicBezTo>
                    <a:cubicBezTo>
                      <a:pt x="0" y="694822"/>
                      <a:pt x="694822" y="0"/>
                      <a:pt x="1551929" y="0"/>
                    </a:cubicBezTo>
                    <a:cubicBezTo>
                      <a:pt x="2409036" y="0"/>
                      <a:pt x="3103859" y="694822"/>
                      <a:pt x="3103859" y="1551928"/>
                    </a:cubicBezTo>
                    <a:close/>
                  </a:path>
                </a:pathLst>
              </a:custGeom>
              <a:noFill/>
              <a:ln w="15875" cap="flat">
                <a:solidFill>
                  <a:srgbClr val="006A52">
                    <a:alpha val="6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10" name="Free-form: Shape 209">
                <a:extLst>
                  <a:ext uri="{FF2B5EF4-FFF2-40B4-BE49-F238E27FC236}">
                    <a16:creationId xmlns:a16="http://schemas.microsoft.com/office/drawing/2014/main" id="{D5A28A30-79B6-3C5A-51DA-DC240B6D7EF9}"/>
                  </a:ext>
                </a:extLst>
              </p:cNvPr>
              <p:cNvSpPr/>
              <p:nvPr/>
            </p:nvSpPr>
            <p:spPr>
              <a:xfrm>
                <a:off x="7021135" y="1995547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2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2"/>
                      <a:pt x="107221" y="214442"/>
                    </a:cubicBezTo>
                    <a:cubicBezTo>
                      <a:pt x="48004" y="214442"/>
                      <a:pt x="0" y="166438"/>
                      <a:pt x="0" y="107221"/>
                    </a:cubicBezTo>
                    <a:cubicBezTo>
                      <a:pt x="0" y="48005"/>
                      <a:pt x="48004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6F0F2"/>
              </a:solidFill>
              <a:ln w="15875" cap="flat">
                <a:solidFill>
                  <a:srgbClr val="2B84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11" name="Free-form: Shape 210">
                <a:extLst>
                  <a:ext uri="{FF2B5EF4-FFF2-40B4-BE49-F238E27FC236}">
                    <a16:creationId xmlns:a16="http://schemas.microsoft.com/office/drawing/2014/main" id="{A3F52752-81E0-C69A-420D-7E9A36735E04}"/>
                  </a:ext>
                </a:extLst>
              </p:cNvPr>
              <p:cNvSpPr/>
              <p:nvPr/>
            </p:nvSpPr>
            <p:spPr>
              <a:xfrm>
                <a:off x="7804248" y="3346733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AE4F0"/>
              </a:solidFill>
              <a:ln w="15875" cap="flat">
                <a:solidFill>
                  <a:srgbClr val="4E2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12" name="Free-form: Shape 211">
                <a:extLst>
                  <a:ext uri="{FF2B5EF4-FFF2-40B4-BE49-F238E27FC236}">
                    <a16:creationId xmlns:a16="http://schemas.microsoft.com/office/drawing/2014/main" id="{FC57F038-3144-7DFF-E450-15DC2B3D2023}"/>
                  </a:ext>
                </a:extLst>
              </p:cNvPr>
              <p:cNvSpPr/>
              <p:nvPr/>
            </p:nvSpPr>
            <p:spPr>
              <a:xfrm>
                <a:off x="7021797" y="4691897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BF6F9"/>
              </a:solidFill>
              <a:ln w="15875" cap="flat">
                <a:solidFill>
                  <a:srgbClr val="008CB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endParaRPr lang="en-GB" sz="400" b="1">
                  <a:solidFill>
                    <a:schemeClr val="accent3"/>
                  </a:solidFill>
                  <a:latin typeface="Akkurat LL" panose="020B0504020101010102" pitchFamily="34" charset="-126"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  <p:sp>
            <p:nvSpPr>
              <p:cNvPr id="213" name="Free-form: Shape 212">
                <a:extLst>
                  <a:ext uri="{FF2B5EF4-FFF2-40B4-BE49-F238E27FC236}">
                    <a16:creationId xmlns:a16="http://schemas.microsoft.com/office/drawing/2014/main" id="{E1D49326-3B53-85D0-E742-C5ABE2090304}"/>
                  </a:ext>
                </a:extLst>
              </p:cNvPr>
              <p:cNvSpPr/>
              <p:nvPr/>
            </p:nvSpPr>
            <p:spPr>
              <a:xfrm>
                <a:off x="7183159" y="1684341"/>
                <a:ext cx="178503" cy="330069"/>
              </a:xfrm>
              <a:custGeom>
                <a:avLst/>
                <a:gdLst>
                  <a:gd name="connsiteX0" fmla="*/ 0 w 178503"/>
                  <a:gd name="connsiteY0" fmla="*/ 330069 h 330069"/>
                  <a:gd name="connsiteX1" fmla="*/ 178504 w 178503"/>
                  <a:gd name="connsiteY1" fmla="*/ 0 h 33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503" h="330069">
                    <a:moveTo>
                      <a:pt x="0" y="330069"/>
                    </a:moveTo>
                    <a:lnTo>
                      <a:pt x="178504" y="0"/>
                    </a:lnTo>
                  </a:path>
                </a:pathLst>
              </a:custGeom>
              <a:ln w="15875" cap="flat">
                <a:solidFill>
                  <a:srgbClr val="2B84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14" name="Free-form: Shape 213">
                <a:extLst>
                  <a:ext uri="{FF2B5EF4-FFF2-40B4-BE49-F238E27FC236}">
                    <a16:creationId xmlns:a16="http://schemas.microsoft.com/office/drawing/2014/main" id="{2CDAC97E-FD95-0EF2-575E-409F397F518B}"/>
                  </a:ext>
                </a:extLst>
              </p:cNvPr>
              <p:cNvSpPr/>
              <p:nvPr/>
            </p:nvSpPr>
            <p:spPr>
              <a:xfrm>
                <a:off x="7185012" y="4902302"/>
                <a:ext cx="172480" cy="310544"/>
              </a:xfrm>
              <a:custGeom>
                <a:avLst/>
                <a:gdLst>
                  <a:gd name="connsiteX0" fmla="*/ 0 w 172480"/>
                  <a:gd name="connsiteY0" fmla="*/ 0 h 310544"/>
                  <a:gd name="connsiteX1" fmla="*/ 172481 w 172480"/>
                  <a:gd name="connsiteY1" fmla="*/ 310545 h 31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480" h="310544">
                    <a:moveTo>
                      <a:pt x="0" y="0"/>
                    </a:moveTo>
                    <a:lnTo>
                      <a:pt x="172481" y="310545"/>
                    </a:lnTo>
                  </a:path>
                </a:pathLst>
              </a:custGeom>
              <a:ln w="15875" cap="flat">
                <a:solidFill>
                  <a:srgbClr val="008CB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15" name="Free-form: Shape 214">
                <a:extLst>
                  <a:ext uri="{FF2B5EF4-FFF2-40B4-BE49-F238E27FC236}">
                    <a16:creationId xmlns:a16="http://schemas.microsoft.com/office/drawing/2014/main" id="{AE380299-7A5E-2EB1-9A17-031B189F8FC3}"/>
                  </a:ext>
                </a:extLst>
              </p:cNvPr>
              <p:cNvSpPr/>
              <p:nvPr/>
            </p:nvSpPr>
            <p:spPr>
              <a:xfrm>
                <a:off x="8017565" y="3459779"/>
                <a:ext cx="380701" cy="1720"/>
              </a:xfrm>
              <a:custGeom>
                <a:avLst/>
                <a:gdLst>
                  <a:gd name="connsiteX0" fmla="*/ 0 w 380701"/>
                  <a:gd name="connsiteY0" fmla="*/ 1721 h 1720"/>
                  <a:gd name="connsiteX1" fmla="*/ 380702 w 380701"/>
                  <a:gd name="connsiteY1" fmla="*/ 0 h 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0701" h="1720">
                    <a:moveTo>
                      <a:pt x="0" y="1721"/>
                    </a:moveTo>
                    <a:lnTo>
                      <a:pt x="380702" y="0"/>
                    </a:lnTo>
                  </a:path>
                </a:pathLst>
              </a:custGeom>
              <a:ln w="15875" cap="flat">
                <a:solidFill>
                  <a:srgbClr val="4E2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16" name="Free-form: Shape 215">
                <a:extLst>
                  <a:ext uri="{FF2B5EF4-FFF2-40B4-BE49-F238E27FC236}">
                    <a16:creationId xmlns:a16="http://schemas.microsoft.com/office/drawing/2014/main" id="{4AD5E4A0-C229-58B5-8698-0415168A9DE8}"/>
                  </a:ext>
                </a:extLst>
              </p:cNvPr>
              <p:cNvSpPr/>
              <p:nvPr/>
            </p:nvSpPr>
            <p:spPr>
              <a:xfrm>
                <a:off x="5330612" y="4907928"/>
                <a:ext cx="207691" cy="330069"/>
              </a:xfrm>
              <a:custGeom>
                <a:avLst/>
                <a:gdLst>
                  <a:gd name="connsiteX0" fmla="*/ 207692 w 207691"/>
                  <a:gd name="connsiteY0" fmla="*/ 0 h 330069"/>
                  <a:gd name="connsiteX1" fmla="*/ 0 w 207691"/>
                  <a:gd name="connsiteY1" fmla="*/ 330069 h 33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691" h="330069">
                    <a:moveTo>
                      <a:pt x="207692" y="0"/>
                    </a:moveTo>
                    <a:lnTo>
                      <a:pt x="0" y="330069"/>
                    </a:lnTo>
                  </a:path>
                </a:pathLst>
              </a:custGeom>
              <a:ln w="15875" cap="flat">
                <a:solidFill>
                  <a:srgbClr val="EF792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17" name="Free-form: Shape 216">
                <a:extLst>
                  <a:ext uri="{FF2B5EF4-FFF2-40B4-BE49-F238E27FC236}">
                    <a16:creationId xmlns:a16="http://schemas.microsoft.com/office/drawing/2014/main" id="{7DB8021F-04DA-48E2-6CC9-16F925E58D9A}"/>
                  </a:ext>
                </a:extLst>
              </p:cNvPr>
              <p:cNvSpPr/>
              <p:nvPr/>
            </p:nvSpPr>
            <p:spPr>
              <a:xfrm>
                <a:off x="4330079" y="3468913"/>
                <a:ext cx="379245" cy="1720"/>
              </a:xfrm>
              <a:custGeom>
                <a:avLst/>
                <a:gdLst>
                  <a:gd name="connsiteX0" fmla="*/ 379246 w 379245"/>
                  <a:gd name="connsiteY0" fmla="*/ 0 h 1720"/>
                  <a:gd name="connsiteX1" fmla="*/ 0 w 379245"/>
                  <a:gd name="connsiteY1" fmla="*/ 1721 h 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245" h="1720">
                    <a:moveTo>
                      <a:pt x="379246" y="0"/>
                    </a:moveTo>
                    <a:lnTo>
                      <a:pt x="0" y="1721"/>
                    </a:lnTo>
                  </a:path>
                </a:pathLst>
              </a:custGeom>
              <a:ln w="15875" cap="flat">
                <a:solidFill>
                  <a:srgbClr val="0058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18" name="Free-form: Shape 217">
                <a:extLst>
                  <a:ext uri="{FF2B5EF4-FFF2-40B4-BE49-F238E27FC236}">
                    <a16:creationId xmlns:a16="http://schemas.microsoft.com/office/drawing/2014/main" id="{1F04A4A4-267F-8302-C8DC-7D260AC8F458}"/>
                  </a:ext>
                </a:extLst>
              </p:cNvPr>
              <p:cNvSpPr/>
              <p:nvPr/>
            </p:nvSpPr>
            <p:spPr>
              <a:xfrm>
                <a:off x="5327965" y="1696651"/>
                <a:ext cx="189225" cy="315111"/>
              </a:xfrm>
              <a:custGeom>
                <a:avLst/>
                <a:gdLst>
                  <a:gd name="connsiteX0" fmla="*/ 189226 w 189225"/>
                  <a:gd name="connsiteY0" fmla="*/ 315111 h 315111"/>
                  <a:gd name="connsiteX1" fmla="*/ 0 w 189225"/>
                  <a:gd name="connsiteY1" fmla="*/ 0 h 31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9225" h="315111">
                    <a:moveTo>
                      <a:pt x="189226" y="315111"/>
                    </a:moveTo>
                    <a:lnTo>
                      <a:pt x="0" y="0"/>
                    </a:lnTo>
                  </a:path>
                </a:pathLst>
              </a:custGeom>
              <a:ln w="15875" cap="flat">
                <a:solidFill>
                  <a:srgbClr val="FBBC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</p:grp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4AB1CFE3-D0FF-7924-5071-865A3275B270}"/>
                </a:ext>
              </a:extLst>
            </p:cNvPr>
            <p:cNvSpPr/>
            <p:nvPr/>
          </p:nvSpPr>
          <p:spPr>
            <a:xfrm>
              <a:off x="1566859" y="2982948"/>
              <a:ext cx="665290" cy="1481462"/>
            </a:xfrm>
            <a:custGeom>
              <a:avLst/>
              <a:gdLst>
                <a:gd name="connsiteX0" fmla="*/ 349313 w 1125276"/>
                <a:gd name="connsiteY0" fmla="*/ 0 h 2505756"/>
                <a:gd name="connsiteX1" fmla="*/ 385960 w 1125276"/>
                <a:gd name="connsiteY1" fmla="*/ 17617 h 2505756"/>
                <a:gd name="connsiteX2" fmla="*/ 485113 w 1125276"/>
                <a:gd name="connsiteY2" fmla="*/ 138025 h 2505756"/>
                <a:gd name="connsiteX3" fmla="*/ 495140 w 1125276"/>
                <a:gd name="connsiteY3" fmla="*/ 170325 h 2505756"/>
                <a:gd name="connsiteX4" fmla="*/ 541723 w 1125276"/>
                <a:gd name="connsiteY4" fmla="*/ 205160 h 2505756"/>
                <a:gd name="connsiteX5" fmla="*/ 1007750 w 1125276"/>
                <a:gd name="connsiteY5" fmla="*/ 978428 h 2505756"/>
                <a:gd name="connsiteX6" fmla="*/ 1017352 w 1125276"/>
                <a:gd name="connsiteY6" fmla="*/ 1041345 h 2505756"/>
                <a:gd name="connsiteX7" fmla="*/ 1045119 w 1125276"/>
                <a:gd name="connsiteY7" fmla="*/ 1064254 h 2505756"/>
                <a:gd name="connsiteX8" fmla="*/ 1125276 w 1125276"/>
                <a:gd name="connsiteY8" fmla="*/ 1257770 h 2505756"/>
                <a:gd name="connsiteX9" fmla="*/ 1045119 w 1125276"/>
                <a:gd name="connsiteY9" fmla="*/ 1451286 h 2505756"/>
                <a:gd name="connsiteX10" fmla="*/ 1015260 w 1125276"/>
                <a:gd name="connsiteY10" fmla="*/ 1475922 h 2505756"/>
                <a:gd name="connsiteX11" fmla="*/ 1007750 w 1125276"/>
                <a:gd name="connsiteY11" fmla="*/ 1525128 h 2505756"/>
                <a:gd name="connsiteX12" fmla="*/ 541723 w 1125276"/>
                <a:gd name="connsiteY12" fmla="*/ 2298397 h 2505756"/>
                <a:gd name="connsiteX13" fmla="*/ 493469 w 1125276"/>
                <a:gd name="connsiteY13" fmla="*/ 2334480 h 2505756"/>
                <a:gd name="connsiteX14" fmla="*/ 485113 w 1125276"/>
                <a:gd name="connsiteY14" fmla="*/ 2361399 h 2505756"/>
                <a:gd name="connsiteX15" fmla="*/ 385960 w 1125276"/>
                <a:gd name="connsiteY15" fmla="*/ 2481807 h 2505756"/>
                <a:gd name="connsiteX16" fmla="*/ 336143 w 1125276"/>
                <a:gd name="connsiteY16" fmla="*/ 2505756 h 2505756"/>
                <a:gd name="connsiteX17" fmla="*/ 274137 w 1125276"/>
                <a:gd name="connsiteY17" fmla="*/ 2470183 h 2505756"/>
                <a:gd name="connsiteX18" fmla="*/ 180105 w 1125276"/>
                <a:gd name="connsiteY18" fmla="*/ 2314158 h 2505756"/>
                <a:gd name="connsiteX19" fmla="*/ 178252 w 1125276"/>
                <a:gd name="connsiteY19" fmla="*/ 2295780 h 2505756"/>
                <a:gd name="connsiteX20" fmla="*/ 84813 w 1125276"/>
                <a:gd name="connsiteY20" fmla="*/ 2210856 h 2505756"/>
                <a:gd name="connsiteX21" fmla="*/ 0 w 1125276"/>
                <a:gd name="connsiteY21" fmla="*/ 2112936 h 2505756"/>
                <a:gd name="connsiteX22" fmla="*/ 6011 w 1125276"/>
                <a:gd name="connsiteY22" fmla="*/ 2101860 h 2505756"/>
                <a:gd name="connsiteX23" fmla="*/ 232946 w 1125276"/>
                <a:gd name="connsiteY23" fmla="*/ 1981200 h 2505756"/>
                <a:gd name="connsiteX24" fmla="*/ 256788 w 1125276"/>
                <a:gd name="connsiteY24" fmla="*/ 1983604 h 2505756"/>
                <a:gd name="connsiteX25" fmla="*/ 341169 w 1125276"/>
                <a:gd name="connsiteY25" fmla="*/ 1913983 h 2505756"/>
                <a:gd name="connsiteX26" fmla="*/ 596438 w 1125276"/>
                <a:gd name="connsiteY26" fmla="*/ 1440515 h 2505756"/>
                <a:gd name="connsiteX27" fmla="*/ 606175 w 1125276"/>
                <a:gd name="connsiteY27" fmla="*/ 1376714 h 2505756"/>
                <a:gd name="connsiteX28" fmla="*/ 599435 w 1125276"/>
                <a:gd name="connsiteY28" fmla="*/ 1364296 h 2505756"/>
                <a:gd name="connsiteX29" fmla="*/ 577928 w 1125276"/>
                <a:gd name="connsiteY29" fmla="*/ 1257770 h 2505756"/>
                <a:gd name="connsiteX30" fmla="*/ 599435 w 1125276"/>
                <a:gd name="connsiteY30" fmla="*/ 1151244 h 2505756"/>
                <a:gd name="connsiteX31" fmla="*/ 607603 w 1125276"/>
                <a:gd name="connsiteY31" fmla="*/ 1136196 h 2505756"/>
                <a:gd name="connsiteX32" fmla="*/ 596438 w 1125276"/>
                <a:gd name="connsiteY32" fmla="*/ 1063041 h 2505756"/>
                <a:gd name="connsiteX33" fmla="*/ 341169 w 1125276"/>
                <a:gd name="connsiteY33" fmla="*/ 589573 h 2505756"/>
                <a:gd name="connsiteX34" fmla="*/ 252325 w 1125276"/>
                <a:gd name="connsiteY34" fmla="*/ 516270 h 2505756"/>
                <a:gd name="connsiteX35" fmla="*/ 232945 w 1125276"/>
                <a:gd name="connsiteY35" fmla="*/ 518224 h 2505756"/>
                <a:gd name="connsiteX36" fmla="*/ 6011 w 1125276"/>
                <a:gd name="connsiteY36" fmla="*/ 397564 h 2505756"/>
                <a:gd name="connsiteX37" fmla="*/ 1379 w 1125276"/>
                <a:gd name="connsiteY37" fmla="*/ 389029 h 2505756"/>
                <a:gd name="connsiteX38" fmla="*/ 84813 w 1125276"/>
                <a:gd name="connsiteY38" fmla="*/ 292700 h 2505756"/>
                <a:gd name="connsiteX39" fmla="*/ 170652 w 1125276"/>
                <a:gd name="connsiteY39" fmla="*/ 214685 h 2505756"/>
                <a:gd name="connsiteX40" fmla="*/ 171845 w 1125276"/>
                <a:gd name="connsiteY40" fmla="*/ 202845 h 2505756"/>
                <a:gd name="connsiteX41" fmla="*/ 345860 w 1125276"/>
                <a:gd name="connsiteY41" fmla="*/ 933 h 250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25276" h="2505756">
                  <a:moveTo>
                    <a:pt x="349313" y="0"/>
                  </a:moveTo>
                  <a:lnTo>
                    <a:pt x="385960" y="17617"/>
                  </a:lnTo>
                  <a:cubicBezTo>
                    <a:pt x="429638" y="47126"/>
                    <a:pt x="464340" y="88913"/>
                    <a:pt x="485113" y="138025"/>
                  </a:cubicBezTo>
                  <a:lnTo>
                    <a:pt x="495140" y="170325"/>
                  </a:lnTo>
                  <a:lnTo>
                    <a:pt x="541723" y="205160"/>
                  </a:lnTo>
                  <a:cubicBezTo>
                    <a:pt x="776179" y="398650"/>
                    <a:pt x="944513" y="669398"/>
                    <a:pt x="1007750" y="978428"/>
                  </a:cubicBezTo>
                  <a:lnTo>
                    <a:pt x="1017352" y="1041345"/>
                  </a:lnTo>
                  <a:lnTo>
                    <a:pt x="1045119" y="1064254"/>
                  </a:lnTo>
                  <a:cubicBezTo>
                    <a:pt x="1094644" y="1113779"/>
                    <a:pt x="1125276" y="1182198"/>
                    <a:pt x="1125276" y="1257770"/>
                  </a:cubicBezTo>
                  <a:cubicBezTo>
                    <a:pt x="1125276" y="1333343"/>
                    <a:pt x="1094644" y="1401761"/>
                    <a:pt x="1045119" y="1451286"/>
                  </a:cubicBezTo>
                  <a:lnTo>
                    <a:pt x="1015260" y="1475922"/>
                  </a:lnTo>
                  <a:lnTo>
                    <a:pt x="1007750" y="1525128"/>
                  </a:lnTo>
                  <a:cubicBezTo>
                    <a:pt x="944513" y="1834159"/>
                    <a:pt x="776179" y="2104907"/>
                    <a:pt x="541723" y="2298397"/>
                  </a:cubicBezTo>
                  <a:lnTo>
                    <a:pt x="493469" y="2334480"/>
                  </a:lnTo>
                  <a:lnTo>
                    <a:pt x="485113" y="2361399"/>
                  </a:lnTo>
                  <a:cubicBezTo>
                    <a:pt x="464340" y="2410512"/>
                    <a:pt x="429639" y="2452298"/>
                    <a:pt x="385960" y="2481807"/>
                  </a:cubicBezTo>
                  <a:lnTo>
                    <a:pt x="336143" y="2505756"/>
                  </a:lnTo>
                  <a:lnTo>
                    <a:pt x="274137" y="2470183"/>
                  </a:lnTo>
                  <a:cubicBezTo>
                    <a:pt x="226830" y="2431142"/>
                    <a:pt x="192865" y="2376512"/>
                    <a:pt x="180105" y="2314158"/>
                  </a:cubicBezTo>
                  <a:lnTo>
                    <a:pt x="178252" y="2295780"/>
                  </a:lnTo>
                  <a:lnTo>
                    <a:pt x="84813" y="2210856"/>
                  </a:lnTo>
                  <a:lnTo>
                    <a:pt x="0" y="2112936"/>
                  </a:lnTo>
                  <a:lnTo>
                    <a:pt x="6011" y="2101860"/>
                  </a:lnTo>
                  <a:cubicBezTo>
                    <a:pt x="55192" y="2029063"/>
                    <a:pt x="138480" y="1981200"/>
                    <a:pt x="232946" y="1981200"/>
                  </a:cubicBezTo>
                  <a:lnTo>
                    <a:pt x="256788" y="1983604"/>
                  </a:lnTo>
                  <a:lnTo>
                    <a:pt x="341169" y="1913983"/>
                  </a:lnTo>
                  <a:cubicBezTo>
                    <a:pt x="468274" y="1786878"/>
                    <a:pt x="559013" y="1623407"/>
                    <a:pt x="596438" y="1440515"/>
                  </a:cubicBezTo>
                  <a:lnTo>
                    <a:pt x="606175" y="1376714"/>
                  </a:lnTo>
                  <a:lnTo>
                    <a:pt x="599435" y="1364296"/>
                  </a:lnTo>
                  <a:cubicBezTo>
                    <a:pt x="585586" y="1331554"/>
                    <a:pt x="577928" y="1295556"/>
                    <a:pt x="577928" y="1257770"/>
                  </a:cubicBezTo>
                  <a:cubicBezTo>
                    <a:pt x="577928" y="1219984"/>
                    <a:pt x="585586" y="1183986"/>
                    <a:pt x="599435" y="1151244"/>
                  </a:cubicBezTo>
                  <a:lnTo>
                    <a:pt x="607603" y="1136196"/>
                  </a:lnTo>
                  <a:lnTo>
                    <a:pt x="596438" y="1063041"/>
                  </a:lnTo>
                  <a:cubicBezTo>
                    <a:pt x="559013" y="880149"/>
                    <a:pt x="468274" y="716678"/>
                    <a:pt x="341169" y="589573"/>
                  </a:cubicBezTo>
                  <a:lnTo>
                    <a:pt x="252325" y="516270"/>
                  </a:lnTo>
                  <a:lnTo>
                    <a:pt x="232945" y="518224"/>
                  </a:lnTo>
                  <a:cubicBezTo>
                    <a:pt x="138479" y="518224"/>
                    <a:pt x="55192" y="470362"/>
                    <a:pt x="6011" y="397564"/>
                  </a:cubicBezTo>
                  <a:lnTo>
                    <a:pt x="1379" y="389029"/>
                  </a:lnTo>
                  <a:lnTo>
                    <a:pt x="84813" y="292700"/>
                  </a:lnTo>
                  <a:lnTo>
                    <a:pt x="170652" y="214685"/>
                  </a:lnTo>
                  <a:lnTo>
                    <a:pt x="171845" y="202845"/>
                  </a:lnTo>
                  <a:cubicBezTo>
                    <a:pt x="190985" y="109314"/>
                    <a:pt x="257837" y="33163"/>
                    <a:pt x="345860" y="933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 w="2540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GB" sz="600" b="1" dirty="0">
                <a:solidFill>
                  <a:srgbClr val="2B848F"/>
                </a:solidFill>
                <a:latin typeface="Akkurat LL" panose="020B0504020101010102" pitchFamily="34" charset="-126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E2851664-2B1C-9502-BA55-C676B8806A1A}"/>
                </a:ext>
              </a:extLst>
            </p:cNvPr>
            <p:cNvGrpSpPr/>
            <p:nvPr/>
          </p:nvGrpSpPr>
          <p:grpSpPr>
            <a:xfrm>
              <a:off x="945230" y="3346151"/>
              <a:ext cx="262444" cy="755012"/>
              <a:chOff x="926901" y="5453132"/>
              <a:chExt cx="281549" cy="809976"/>
            </a:xfrm>
          </p:grpSpPr>
          <p:sp>
            <p:nvSpPr>
              <p:cNvPr id="234" name="Free-form: Shape 233">
                <a:extLst>
                  <a:ext uri="{FF2B5EF4-FFF2-40B4-BE49-F238E27FC236}">
                    <a16:creationId xmlns:a16="http://schemas.microsoft.com/office/drawing/2014/main" id="{1F4BC54A-997F-D412-5A21-4C4360C66EC7}"/>
                  </a:ext>
                </a:extLst>
              </p:cNvPr>
              <p:cNvSpPr/>
              <p:nvPr/>
            </p:nvSpPr>
            <p:spPr>
              <a:xfrm>
                <a:off x="1139054" y="5453132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2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2"/>
                      <a:pt x="107221" y="214442"/>
                    </a:cubicBezTo>
                    <a:cubicBezTo>
                      <a:pt x="48005" y="214442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FFF7E7"/>
              </a:solidFill>
              <a:ln w="15875" cap="flat">
                <a:solidFill>
                  <a:srgbClr val="FBBC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35" name="Free-form: Shape 234">
                <a:extLst>
                  <a:ext uri="{FF2B5EF4-FFF2-40B4-BE49-F238E27FC236}">
                    <a16:creationId xmlns:a16="http://schemas.microsoft.com/office/drawing/2014/main" id="{CFCB9AA5-9090-2EC9-67CF-2EE926D0C46F}"/>
                  </a:ext>
                </a:extLst>
              </p:cNvPr>
              <p:cNvSpPr/>
              <p:nvPr/>
            </p:nvSpPr>
            <p:spPr>
              <a:xfrm>
                <a:off x="926901" y="5832366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0EBF0"/>
              </a:solidFill>
              <a:ln w="15875" cap="flat">
                <a:solidFill>
                  <a:srgbClr val="0058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36" name="Free-form: Shape 235">
                <a:extLst>
                  <a:ext uri="{FF2B5EF4-FFF2-40B4-BE49-F238E27FC236}">
                    <a16:creationId xmlns:a16="http://schemas.microsoft.com/office/drawing/2014/main" id="{89C0F520-A061-50CF-A218-00BAE7B51BE7}"/>
                  </a:ext>
                </a:extLst>
              </p:cNvPr>
              <p:cNvSpPr/>
              <p:nvPr/>
            </p:nvSpPr>
            <p:spPr>
              <a:xfrm>
                <a:off x="1148699" y="6203357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FFFBF8"/>
              </a:solidFill>
              <a:ln w="15875" cap="flat">
                <a:solidFill>
                  <a:srgbClr val="EF792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endParaRPr lang="en-GB" sz="400" b="1">
                  <a:solidFill>
                    <a:schemeClr val="accent6"/>
                  </a:solidFill>
                  <a:latin typeface="Akkurat LL" panose="020B0504020101010102" pitchFamily="34" charset="-126"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</p:grpSp>
      </p:grpSp>
      <p:grpSp>
        <p:nvGrpSpPr>
          <p:cNvPr id="229" name="Graphic 227">
            <a:extLst>
              <a:ext uri="{FF2B5EF4-FFF2-40B4-BE49-F238E27FC236}">
                <a16:creationId xmlns:a16="http://schemas.microsoft.com/office/drawing/2014/main" id="{E86E121B-8DE8-D561-089A-63C098BDA9A7}"/>
              </a:ext>
            </a:extLst>
          </p:cNvPr>
          <p:cNvGrpSpPr/>
          <p:nvPr/>
        </p:nvGrpSpPr>
        <p:grpSpPr>
          <a:xfrm>
            <a:off x="856790" y="3336258"/>
            <a:ext cx="2009505" cy="966564"/>
            <a:chOff x="985950" y="5291003"/>
            <a:chExt cx="2337085" cy="1124128"/>
          </a:xfrm>
        </p:grpSpPr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857061FE-CED0-0465-DEB1-4D9818E60FFA}"/>
                </a:ext>
              </a:extLst>
            </p:cNvPr>
            <p:cNvSpPr/>
            <p:nvPr/>
          </p:nvSpPr>
          <p:spPr>
            <a:xfrm>
              <a:off x="985950" y="5291003"/>
              <a:ext cx="2337085" cy="1124128"/>
            </a:xfrm>
            <a:custGeom>
              <a:avLst/>
              <a:gdLst>
                <a:gd name="connsiteX0" fmla="*/ 419476 w 2337085"/>
                <a:gd name="connsiteY0" fmla="*/ 983940 h 1124128"/>
                <a:gd name="connsiteX1" fmla="*/ 417363 w 2337085"/>
                <a:gd name="connsiteY1" fmla="*/ 983940 h 1124128"/>
                <a:gd name="connsiteX2" fmla="*/ 122957 w 2337085"/>
                <a:gd name="connsiteY2" fmla="*/ 862383 h 1124128"/>
                <a:gd name="connsiteX3" fmla="*/ 4 w 2337085"/>
                <a:gd name="connsiteY3" fmla="*/ 568410 h 1124128"/>
                <a:gd name="connsiteX4" fmla="*/ 120939 w 2337085"/>
                <a:gd name="connsiteY4" fmla="*/ 272721 h 1124128"/>
                <a:gd name="connsiteX5" fmla="*/ 415534 w 2337085"/>
                <a:gd name="connsiteY5" fmla="*/ 149146 h 1124128"/>
                <a:gd name="connsiteX6" fmla="*/ 415723 w 2337085"/>
                <a:gd name="connsiteY6" fmla="*/ 149146 h 1124128"/>
                <a:gd name="connsiteX7" fmla="*/ 1772688 w 2337085"/>
                <a:gd name="connsiteY7" fmla="*/ 0 h 1124128"/>
                <a:gd name="connsiteX8" fmla="*/ 1775063 w 2337085"/>
                <a:gd name="connsiteY8" fmla="*/ 0 h 1124128"/>
                <a:gd name="connsiteX9" fmla="*/ 2171510 w 2337085"/>
                <a:gd name="connsiteY9" fmla="*/ 163704 h 1124128"/>
                <a:gd name="connsiteX10" fmla="*/ 2337080 w 2337085"/>
                <a:gd name="connsiteY10" fmla="*/ 559566 h 1124128"/>
                <a:gd name="connsiteX11" fmla="*/ 2174225 w 2337085"/>
                <a:gd name="connsiteY11" fmla="*/ 957728 h 1124128"/>
                <a:gd name="connsiteX12" fmla="*/ 1777722 w 2337085"/>
                <a:gd name="connsiteY12" fmla="*/ 1124128 h 1124128"/>
                <a:gd name="connsiteX13" fmla="*/ 419476 w 2337085"/>
                <a:gd name="connsiteY13" fmla="*/ 983940 h 1124128"/>
                <a:gd name="connsiteX14" fmla="*/ 1777534 w 2337085"/>
                <a:gd name="connsiteY14" fmla="*/ 52632 h 1124128"/>
                <a:gd name="connsiteX15" fmla="*/ 1270996 w 2337085"/>
                <a:gd name="connsiteY15" fmla="*/ 559169 h 1124128"/>
                <a:gd name="connsiteX16" fmla="*/ 1777534 w 2337085"/>
                <a:gd name="connsiteY16" fmla="*/ 1065707 h 1124128"/>
                <a:gd name="connsiteX17" fmla="*/ 2284071 w 2337085"/>
                <a:gd name="connsiteY17" fmla="*/ 559169 h 1124128"/>
                <a:gd name="connsiteX18" fmla="*/ 1777534 w 2337085"/>
                <a:gd name="connsiteY18" fmla="*/ 52632 h 112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85" h="1124128">
                  <a:moveTo>
                    <a:pt x="419476" y="983940"/>
                  </a:moveTo>
                  <a:lnTo>
                    <a:pt x="417363" y="983940"/>
                  </a:lnTo>
                  <a:cubicBezTo>
                    <a:pt x="306273" y="983940"/>
                    <a:pt x="201725" y="940775"/>
                    <a:pt x="122957" y="862383"/>
                  </a:cubicBezTo>
                  <a:cubicBezTo>
                    <a:pt x="44169" y="783954"/>
                    <a:pt x="513" y="679557"/>
                    <a:pt x="4" y="568410"/>
                  </a:cubicBezTo>
                  <a:cubicBezTo>
                    <a:pt x="-486" y="456923"/>
                    <a:pt x="42453" y="351904"/>
                    <a:pt x="120939" y="272721"/>
                  </a:cubicBezTo>
                  <a:cubicBezTo>
                    <a:pt x="199425" y="193537"/>
                    <a:pt x="304047" y="149655"/>
                    <a:pt x="415534" y="149146"/>
                  </a:cubicBezTo>
                  <a:lnTo>
                    <a:pt x="415723" y="149146"/>
                  </a:lnTo>
                  <a:cubicBezTo>
                    <a:pt x="415723" y="149146"/>
                    <a:pt x="1772688" y="0"/>
                    <a:pt x="1772688" y="0"/>
                  </a:cubicBezTo>
                  <a:lnTo>
                    <a:pt x="1775063" y="0"/>
                  </a:lnTo>
                  <a:cubicBezTo>
                    <a:pt x="1924643" y="0"/>
                    <a:pt x="2065435" y="58138"/>
                    <a:pt x="2171510" y="163704"/>
                  </a:cubicBezTo>
                  <a:cubicBezTo>
                    <a:pt x="2277603" y="269307"/>
                    <a:pt x="2336402" y="409892"/>
                    <a:pt x="2337080" y="559566"/>
                  </a:cubicBezTo>
                  <a:cubicBezTo>
                    <a:pt x="2337741" y="709692"/>
                    <a:pt x="2279923" y="851106"/>
                    <a:pt x="2174225" y="957728"/>
                  </a:cubicBezTo>
                  <a:cubicBezTo>
                    <a:pt x="2068584" y="1064312"/>
                    <a:pt x="1927792" y="1123412"/>
                    <a:pt x="1777722" y="1124128"/>
                  </a:cubicBezTo>
                  <a:lnTo>
                    <a:pt x="419476" y="983940"/>
                  </a:lnTo>
                  <a:close/>
                  <a:moveTo>
                    <a:pt x="1777534" y="52632"/>
                  </a:moveTo>
                  <a:cubicBezTo>
                    <a:pt x="1498232" y="52632"/>
                    <a:pt x="1270996" y="279868"/>
                    <a:pt x="1270996" y="559169"/>
                  </a:cubicBezTo>
                  <a:cubicBezTo>
                    <a:pt x="1270996" y="838471"/>
                    <a:pt x="1498232" y="1065707"/>
                    <a:pt x="1777534" y="1065707"/>
                  </a:cubicBezTo>
                  <a:cubicBezTo>
                    <a:pt x="2056836" y="1065707"/>
                    <a:pt x="2284071" y="838471"/>
                    <a:pt x="2284071" y="559169"/>
                  </a:cubicBezTo>
                  <a:cubicBezTo>
                    <a:pt x="2284071" y="279868"/>
                    <a:pt x="2056836" y="52632"/>
                    <a:pt x="1777534" y="52632"/>
                  </a:cubicBezTo>
                  <a:close/>
                </a:path>
              </a:pathLst>
            </a:custGeom>
            <a:solidFill>
              <a:srgbClr val="5FBCA2">
                <a:alpha val="78000"/>
              </a:srgbClr>
            </a:solidFill>
            <a:ln w="1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83A9BEEE-F1C1-3EA0-AE32-5C22E84D1686}"/>
                </a:ext>
              </a:extLst>
            </p:cNvPr>
            <p:cNvSpPr/>
            <p:nvPr/>
          </p:nvSpPr>
          <p:spPr>
            <a:xfrm>
              <a:off x="2260718" y="5347425"/>
              <a:ext cx="1005531" cy="1005531"/>
            </a:xfrm>
            <a:custGeom>
              <a:avLst/>
              <a:gdLst>
                <a:gd name="connsiteX0" fmla="*/ 1005532 w 1005531"/>
                <a:gd name="connsiteY0" fmla="*/ 502766 h 1005531"/>
                <a:gd name="connsiteX1" fmla="*/ 502766 w 1005531"/>
                <a:gd name="connsiteY1" fmla="*/ 1005532 h 1005531"/>
                <a:gd name="connsiteX2" fmla="*/ 0 w 1005531"/>
                <a:gd name="connsiteY2" fmla="*/ 502766 h 1005531"/>
                <a:gd name="connsiteX3" fmla="*/ 502766 w 1005531"/>
                <a:gd name="connsiteY3" fmla="*/ 0 h 1005531"/>
                <a:gd name="connsiteX4" fmla="*/ 1005532 w 1005531"/>
                <a:gd name="connsiteY4" fmla="*/ 502766 h 10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531" h="1005531">
                  <a:moveTo>
                    <a:pt x="1005532" y="502766"/>
                  </a:moveTo>
                  <a:cubicBezTo>
                    <a:pt x="1005532" y="780436"/>
                    <a:pt x="780436" y="1005532"/>
                    <a:pt x="502766" y="1005532"/>
                  </a:cubicBezTo>
                  <a:cubicBezTo>
                    <a:pt x="225096" y="1005532"/>
                    <a:pt x="0" y="780436"/>
                    <a:pt x="0" y="502766"/>
                  </a:cubicBezTo>
                  <a:cubicBezTo>
                    <a:pt x="0" y="225096"/>
                    <a:pt x="225096" y="0"/>
                    <a:pt x="502766" y="0"/>
                  </a:cubicBezTo>
                  <a:cubicBezTo>
                    <a:pt x="780436" y="0"/>
                    <a:pt x="1005532" y="225096"/>
                    <a:pt x="1005532" y="502766"/>
                  </a:cubicBezTo>
                  <a:close/>
                </a:path>
              </a:pathLst>
            </a:custGeom>
            <a:solidFill>
              <a:srgbClr val="5FBCA2">
                <a:alpha val="30000"/>
              </a:srgbClr>
            </a:solidFill>
            <a:ln w="1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B5AAFEA-97DE-83D4-D83B-40E12669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18" y="649617"/>
            <a:ext cx="7311241" cy="837152"/>
          </a:xfrm>
        </p:spPr>
        <p:txBody>
          <a:bodyPr/>
          <a:lstStyle/>
          <a:p>
            <a:r>
              <a:rPr lang="en-GB" dirty="0"/>
              <a:t>Data sharing</a:t>
            </a:r>
            <a:br>
              <a:rPr lang="en-GB" dirty="0"/>
            </a:br>
            <a:r>
              <a:rPr lang="en-GB" dirty="0"/>
              <a:t>infrastructure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EDB30C-1B1E-37FA-9ADC-879C293E1CB0}"/>
              </a:ext>
            </a:extLst>
          </p:cNvPr>
          <p:cNvGrpSpPr/>
          <p:nvPr/>
        </p:nvGrpSpPr>
        <p:grpSpPr>
          <a:xfrm>
            <a:off x="1291162" y="2805362"/>
            <a:ext cx="2162907" cy="2028356"/>
            <a:chOff x="1310263" y="2800932"/>
            <a:chExt cx="2162907" cy="2028356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F483B58E-B85C-4700-3A5F-E2C747BCBDC1}"/>
                </a:ext>
              </a:extLst>
            </p:cNvPr>
            <p:cNvGrpSpPr/>
            <p:nvPr/>
          </p:nvGrpSpPr>
          <p:grpSpPr>
            <a:xfrm>
              <a:off x="1728545" y="3235840"/>
              <a:ext cx="1332691" cy="1164134"/>
              <a:chOff x="4330079" y="1684341"/>
              <a:chExt cx="4068187" cy="3553656"/>
            </a:xfrm>
          </p:grpSpPr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A4A20129-AABF-3C93-4C25-B6E1B0E8990A}"/>
                  </a:ext>
                </a:extLst>
              </p:cNvPr>
              <p:cNvSpPr/>
              <p:nvPr/>
            </p:nvSpPr>
            <p:spPr>
              <a:xfrm>
                <a:off x="4806816" y="1900703"/>
                <a:ext cx="3103858" cy="3103856"/>
              </a:xfrm>
              <a:custGeom>
                <a:avLst/>
                <a:gdLst>
                  <a:gd name="connsiteX0" fmla="*/ 3103859 w 3103858"/>
                  <a:gd name="connsiteY0" fmla="*/ 1551928 h 3103856"/>
                  <a:gd name="connsiteX1" fmla="*/ 1551929 w 3103858"/>
                  <a:gd name="connsiteY1" fmla="*/ 3103857 h 3103856"/>
                  <a:gd name="connsiteX2" fmla="*/ 0 w 3103858"/>
                  <a:gd name="connsiteY2" fmla="*/ 1551928 h 3103856"/>
                  <a:gd name="connsiteX3" fmla="*/ 1551929 w 3103858"/>
                  <a:gd name="connsiteY3" fmla="*/ 0 h 3103856"/>
                  <a:gd name="connsiteX4" fmla="*/ 3103859 w 3103858"/>
                  <a:gd name="connsiteY4" fmla="*/ 1551928 h 310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858" h="3103856">
                    <a:moveTo>
                      <a:pt x="3103859" y="1551928"/>
                    </a:moveTo>
                    <a:cubicBezTo>
                      <a:pt x="3103859" y="2409035"/>
                      <a:pt x="2409036" y="3103857"/>
                      <a:pt x="1551929" y="3103857"/>
                    </a:cubicBezTo>
                    <a:cubicBezTo>
                      <a:pt x="694822" y="3103857"/>
                      <a:pt x="0" y="2409035"/>
                      <a:pt x="0" y="1551928"/>
                    </a:cubicBezTo>
                    <a:cubicBezTo>
                      <a:pt x="0" y="694822"/>
                      <a:pt x="694822" y="0"/>
                      <a:pt x="1551929" y="0"/>
                    </a:cubicBezTo>
                    <a:cubicBezTo>
                      <a:pt x="2409036" y="0"/>
                      <a:pt x="3103859" y="694822"/>
                      <a:pt x="3103859" y="1551928"/>
                    </a:cubicBezTo>
                    <a:close/>
                  </a:path>
                </a:pathLst>
              </a:custGeom>
              <a:noFill/>
              <a:ln w="15875" cap="flat">
                <a:solidFill>
                  <a:srgbClr val="006A52">
                    <a:alpha val="6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3A4422A1-6E11-165D-BC59-D2DF80CB0252}"/>
                  </a:ext>
                </a:extLst>
              </p:cNvPr>
              <p:cNvSpPr/>
              <p:nvPr/>
            </p:nvSpPr>
            <p:spPr>
              <a:xfrm>
                <a:off x="7021135" y="1995547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2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2"/>
                      <a:pt x="107221" y="214442"/>
                    </a:cubicBezTo>
                    <a:cubicBezTo>
                      <a:pt x="48004" y="214442"/>
                      <a:pt x="0" y="166438"/>
                      <a:pt x="0" y="107221"/>
                    </a:cubicBezTo>
                    <a:cubicBezTo>
                      <a:pt x="0" y="48005"/>
                      <a:pt x="48004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6F0F2"/>
              </a:solidFill>
              <a:ln w="15875" cap="flat">
                <a:solidFill>
                  <a:srgbClr val="2B84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87" name="Free-form: Shape 286">
                <a:extLst>
                  <a:ext uri="{FF2B5EF4-FFF2-40B4-BE49-F238E27FC236}">
                    <a16:creationId xmlns:a16="http://schemas.microsoft.com/office/drawing/2014/main" id="{0BF05A7B-1162-A2FD-02B7-0414E8A79F17}"/>
                  </a:ext>
                </a:extLst>
              </p:cNvPr>
              <p:cNvSpPr/>
              <p:nvPr/>
            </p:nvSpPr>
            <p:spPr>
              <a:xfrm>
                <a:off x="7804248" y="3346733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AE4F0"/>
              </a:solidFill>
              <a:ln w="15875" cap="flat">
                <a:solidFill>
                  <a:srgbClr val="4E2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2A0B2604-C6AC-560C-B1A3-A3EDF80C1227}"/>
                  </a:ext>
                </a:extLst>
              </p:cNvPr>
              <p:cNvSpPr/>
              <p:nvPr/>
            </p:nvSpPr>
            <p:spPr>
              <a:xfrm>
                <a:off x="7021797" y="4691897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BF6F9"/>
              </a:solidFill>
              <a:ln w="15875" cap="flat">
                <a:solidFill>
                  <a:srgbClr val="008CB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endParaRPr lang="en-GB" sz="400" b="1">
                  <a:solidFill>
                    <a:schemeClr val="accent3"/>
                  </a:solidFill>
                  <a:latin typeface="Akkurat LL" panose="020B0504020101010102" pitchFamily="34" charset="-126"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9F0F26E7-EC1C-A0DC-A9E9-5C2FBDC40388}"/>
                  </a:ext>
                </a:extLst>
              </p:cNvPr>
              <p:cNvSpPr/>
              <p:nvPr/>
            </p:nvSpPr>
            <p:spPr>
              <a:xfrm>
                <a:off x="7183159" y="1684341"/>
                <a:ext cx="178503" cy="330069"/>
              </a:xfrm>
              <a:custGeom>
                <a:avLst/>
                <a:gdLst>
                  <a:gd name="connsiteX0" fmla="*/ 0 w 178503"/>
                  <a:gd name="connsiteY0" fmla="*/ 330069 h 330069"/>
                  <a:gd name="connsiteX1" fmla="*/ 178504 w 178503"/>
                  <a:gd name="connsiteY1" fmla="*/ 0 h 33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503" h="330069">
                    <a:moveTo>
                      <a:pt x="0" y="330069"/>
                    </a:moveTo>
                    <a:lnTo>
                      <a:pt x="178504" y="0"/>
                    </a:lnTo>
                  </a:path>
                </a:pathLst>
              </a:custGeom>
              <a:ln w="15875" cap="flat">
                <a:solidFill>
                  <a:srgbClr val="2B84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4EE4DB1D-F977-B13F-5869-35CAA35D2AF9}"/>
                  </a:ext>
                </a:extLst>
              </p:cNvPr>
              <p:cNvSpPr/>
              <p:nvPr/>
            </p:nvSpPr>
            <p:spPr>
              <a:xfrm>
                <a:off x="7185012" y="4902302"/>
                <a:ext cx="172480" cy="310544"/>
              </a:xfrm>
              <a:custGeom>
                <a:avLst/>
                <a:gdLst>
                  <a:gd name="connsiteX0" fmla="*/ 0 w 172480"/>
                  <a:gd name="connsiteY0" fmla="*/ 0 h 310544"/>
                  <a:gd name="connsiteX1" fmla="*/ 172481 w 172480"/>
                  <a:gd name="connsiteY1" fmla="*/ 310545 h 31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480" h="310544">
                    <a:moveTo>
                      <a:pt x="0" y="0"/>
                    </a:moveTo>
                    <a:lnTo>
                      <a:pt x="172481" y="310545"/>
                    </a:lnTo>
                  </a:path>
                </a:pathLst>
              </a:custGeom>
              <a:ln w="15875" cap="flat">
                <a:solidFill>
                  <a:srgbClr val="008CB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C9557393-FC19-E77B-12BF-B5BCDAC78B8A}"/>
                  </a:ext>
                </a:extLst>
              </p:cNvPr>
              <p:cNvSpPr/>
              <p:nvPr/>
            </p:nvSpPr>
            <p:spPr>
              <a:xfrm>
                <a:off x="8017565" y="3459779"/>
                <a:ext cx="380701" cy="1720"/>
              </a:xfrm>
              <a:custGeom>
                <a:avLst/>
                <a:gdLst>
                  <a:gd name="connsiteX0" fmla="*/ 0 w 380701"/>
                  <a:gd name="connsiteY0" fmla="*/ 1721 h 1720"/>
                  <a:gd name="connsiteX1" fmla="*/ 380702 w 380701"/>
                  <a:gd name="connsiteY1" fmla="*/ 0 h 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0701" h="1720">
                    <a:moveTo>
                      <a:pt x="0" y="1721"/>
                    </a:moveTo>
                    <a:lnTo>
                      <a:pt x="380702" y="0"/>
                    </a:lnTo>
                  </a:path>
                </a:pathLst>
              </a:custGeom>
              <a:ln w="15875" cap="flat">
                <a:solidFill>
                  <a:srgbClr val="4E2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1DDD06B4-7C10-D7A1-39D5-ACFD30782AEC}"/>
                  </a:ext>
                </a:extLst>
              </p:cNvPr>
              <p:cNvSpPr/>
              <p:nvPr/>
            </p:nvSpPr>
            <p:spPr>
              <a:xfrm>
                <a:off x="5330612" y="4907928"/>
                <a:ext cx="207691" cy="330069"/>
              </a:xfrm>
              <a:custGeom>
                <a:avLst/>
                <a:gdLst>
                  <a:gd name="connsiteX0" fmla="*/ 207692 w 207691"/>
                  <a:gd name="connsiteY0" fmla="*/ 0 h 330069"/>
                  <a:gd name="connsiteX1" fmla="*/ 0 w 207691"/>
                  <a:gd name="connsiteY1" fmla="*/ 330069 h 33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691" h="330069">
                    <a:moveTo>
                      <a:pt x="207692" y="0"/>
                    </a:moveTo>
                    <a:lnTo>
                      <a:pt x="0" y="330069"/>
                    </a:lnTo>
                  </a:path>
                </a:pathLst>
              </a:custGeom>
              <a:ln w="15875" cap="flat">
                <a:solidFill>
                  <a:srgbClr val="EF792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1A4FFD32-8A95-4924-04E0-60E54994E568}"/>
                  </a:ext>
                </a:extLst>
              </p:cNvPr>
              <p:cNvSpPr/>
              <p:nvPr/>
            </p:nvSpPr>
            <p:spPr>
              <a:xfrm>
                <a:off x="4330079" y="3468913"/>
                <a:ext cx="379245" cy="1720"/>
              </a:xfrm>
              <a:custGeom>
                <a:avLst/>
                <a:gdLst>
                  <a:gd name="connsiteX0" fmla="*/ 379246 w 379245"/>
                  <a:gd name="connsiteY0" fmla="*/ 0 h 1720"/>
                  <a:gd name="connsiteX1" fmla="*/ 0 w 379245"/>
                  <a:gd name="connsiteY1" fmla="*/ 1721 h 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245" h="1720">
                    <a:moveTo>
                      <a:pt x="379246" y="0"/>
                    </a:moveTo>
                    <a:lnTo>
                      <a:pt x="0" y="1721"/>
                    </a:lnTo>
                  </a:path>
                </a:pathLst>
              </a:custGeom>
              <a:ln w="15875" cap="flat">
                <a:solidFill>
                  <a:srgbClr val="0058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6F56B83E-D370-7439-7C29-3F30D7CC5B30}"/>
                  </a:ext>
                </a:extLst>
              </p:cNvPr>
              <p:cNvSpPr/>
              <p:nvPr/>
            </p:nvSpPr>
            <p:spPr>
              <a:xfrm>
                <a:off x="5327965" y="1696651"/>
                <a:ext cx="189225" cy="315111"/>
              </a:xfrm>
              <a:custGeom>
                <a:avLst/>
                <a:gdLst>
                  <a:gd name="connsiteX0" fmla="*/ 189226 w 189225"/>
                  <a:gd name="connsiteY0" fmla="*/ 315111 h 315111"/>
                  <a:gd name="connsiteX1" fmla="*/ 0 w 189225"/>
                  <a:gd name="connsiteY1" fmla="*/ 0 h 31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9225" h="315111">
                    <a:moveTo>
                      <a:pt x="189226" y="315111"/>
                    </a:moveTo>
                    <a:lnTo>
                      <a:pt x="0" y="0"/>
                    </a:lnTo>
                  </a:path>
                </a:pathLst>
              </a:custGeom>
              <a:ln w="15875" cap="flat">
                <a:solidFill>
                  <a:srgbClr val="FBBC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4B47861F-C277-1D8F-3251-7AA8B7CED374}"/>
                </a:ext>
              </a:extLst>
            </p:cNvPr>
            <p:cNvGrpSpPr/>
            <p:nvPr/>
          </p:nvGrpSpPr>
          <p:grpSpPr>
            <a:xfrm>
              <a:off x="1848445" y="3339479"/>
              <a:ext cx="331015" cy="952282"/>
              <a:chOff x="926901" y="5453132"/>
              <a:chExt cx="281549" cy="809976"/>
            </a:xfrm>
          </p:grpSpPr>
          <p:sp>
            <p:nvSpPr>
              <p:cNvPr id="275" name="Free-form: Shape 274">
                <a:extLst>
                  <a:ext uri="{FF2B5EF4-FFF2-40B4-BE49-F238E27FC236}">
                    <a16:creationId xmlns:a16="http://schemas.microsoft.com/office/drawing/2014/main" id="{7E4AF2BB-0172-CDB6-0121-760E5A3C984D}"/>
                  </a:ext>
                </a:extLst>
              </p:cNvPr>
              <p:cNvSpPr/>
              <p:nvPr/>
            </p:nvSpPr>
            <p:spPr>
              <a:xfrm>
                <a:off x="1139054" y="5453132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2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2"/>
                      <a:pt x="107221" y="214442"/>
                    </a:cubicBezTo>
                    <a:cubicBezTo>
                      <a:pt x="48005" y="214442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FFF7E7"/>
              </a:solidFill>
              <a:ln w="15875" cap="flat">
                <a:solidFill>
                  <a:srgbClr val="FBBC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76" name="Free-form: Shape 275">
                <a:extLst>
                  <a:ext uri="{FF2B5EF4-FFF2-40B4-BE49-F238E27FC236}">
                    <a16:creationId xmlns:a16="http://schemas.microsoft.com/office/drawing/2014/main" id="{5ED2B69A-6EC5-5BC1-1E0A-D751D8CDBDD4}"/>
                  </a:ext>
                </a:extLst>
              </p:cNvPr>
              <p:cNvSpPr/>
              <p:nvPr/>
            </p:nvSpPr>
            <p:spPr>
              <a:xfrm>
                <a:off x="926901" y="5832366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0EBF0"/>
              </a:solidFill>
              <a:ln w="15875" cap="flat">
                <a:solidFill>
                  <a:srgbClr val="0058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500"/>
              </a:p>
            </p:txBody>
          </p:sp>
          <p:sp>
            <p:nvSpPr>
              <p:cNvPr id="277" name="Free-form: Shape 276">
                <a:extLst>
                  <a:ext uri="{FF2B5EF4-FFF2-40B4-BE49-F238E27FC236}">
                    <a16:creationId xmlns:a16="http://schemas.microsoft.com/office/drawing/2014/main" id="{BF274CDF-54A5-B437-2027-6F78DDC2A8C3}"/>
                  </a:ext>
                </a:extLst>
              </p:cNvPr>
              <p:cNvSpPr/>
              <p:nvPr/>
            </p:nvSpPr>
            <p:spPr>
              <a:xfrm>
                <a:off x="1148699" y="6203357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FFFBF8"/>
              </a:solidFill>
              <a:ln w="15875" cap="flat">
                <a:solidFill>
                  <a:srgbClr val="EF792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endParaRPr lang="en-GB" sz="400" b="1">
                  <a:solidFill>
                    <a:schemeClr val="accent6"/>
                  </a:solidFill>
                  <a:latin typeface="Akkurat LL" panose="020B0504020101010102" pitchFamily="34" charset="-126"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492ABDB1-3EF6-25C0-C327-95635C3477BC}"/>
                </a:ext>
              </a:extLst>
            </p:cNvPr>
            <p:cNvGrpSpPr/>
            <p:nvPr/>
          </p:nvGrpSpPr>
          <p:grpSpPr>
            <a:xfrm>
              <a:off x="1310263" y="2800932"/>
              <a:ext cx="2162907" cy="2028356"/>
              <a:chOff x="3080677" y="355831"/>
              <a:chExt cx="6602507" cy="6191798"/>
            </a:xfrm>
            <a:effectLst>
              <a:outerShdw dist="76200" dir="10920000" algn="tl" rotWithShape="0">
                <a:srgbClr val="3D818F"/>
              </a:outerShdw>
            </a:effectLst>
          </p:grpSpPr>
          <p:sp>
            <p:nvSpPr>
              <p:cNvPr id="295" name="Circle: Hollow 294">
                <a:extLst>
                  <a:ext uri="{FF2B5EF4-FFF2-40B4-BE49-F238E27FC236}">
                    <a16:creationId xmlns:a16="http://schemas.microsoft.com/office/drawing/2014/main" id="{B07C98FF-6855-0656-C5CC-7F12C27A3F47}"/>
                  </a:ext>
                </a:extLst>
              </p:cNvPr>
              <p:cNvSpPr/>
              <p:nvPr/>
            </p:nvSpPr>
            <p:spPr>
              <a:xfrm>
                <a:off x="3286030" y="355831"/>
                <a:ext cx="6191798" cy="6191798"/>
              </a:xfrm>
              <a:prstGeom prst="donut">
                <a:avLst>
                  <a:gd name="adj" fmla="val 15477"/>
                </a:avLst>
              </a:prstGeom>
              <a:solidFill>
                <a:srgbClr val="53A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366651C2-9BD8-957A-5DA5-AA88732712FD}"/>
                  </a:ext>
                </a:extLst>
              </p:cNvPr>
              <p:cNvGrpSpPr/>
              <p:nvPr/>
            </p:nvGrpSpPr>
            <p:grpSpPr>
              <a:xfrm>
                <a:off x="3080677" y="528030"/>
                <a:ext cx="6602507" cy="5847400"/>
                <a:chOff x="3080677" y="491620"/>
                <a:chExt cx="6602507" cy="5847399"/>
              </a:xfrm>
            </p:grpSpPr>
            <p:sp>
              <p:nvSpPr>
                <p:cNvPr id="297" name="Free-form: Shape 296">
                  <a:extLst>
                    <a:ext uri="{FF2B5EF4-FFF2-40B4-BE49-F238E27FC236}">
                      <a16:creationId xmlns:a16="http://schemas.microsoft.com/office/drawing/2014/main" id="{AF6E4D6D-36C7-43E8-006C-1E04CE9513E2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1905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Business</a:t>
                  </a:r>
                  <a:br>
                    <a:rPr lang="en-GB" sz="4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4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case</a:t>
                  </a:r>
                </a:p>
              </p:txBody>
            </p:sp>
            <p:sp>
              <p:nvSpPr>
                <p:cNvPr id="298" name="Free-form: Shape 297">
                  <a:extLst>
                    <a:ext uri="{FF2B5EF4-FFF2-40B4-BE49-F238E27FC236}">
                      <a16:creationId xmlns:a16="http://schemas.microsoft.com/office/drawing/2014/main" id="{793A4DB8-9F85-F58D-9510-E0307F09C90C}"/>
                    </a:ext>
                  </a:extLst>
                </p:cNvPr>
                <p:cNvSpPr/>
                <p:nvPr/>
              </p:nvSpPr>
              <p:spPr>
                <a:xfrm>
                  <a:off x="4378761" y="522315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19050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Use &amp;</a:t>
                  </a:r>
                  <a:br>
                    <a:rPr lang="en-GB" sz="4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4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value</a:t>
                  </a:r>
                </a:p>
              </p:txBody>
            </p:sp>
            <p:sp>
              <p:nvSpPr>
                <p:cNvPr id="299" name="Free-form: Shape 298">
                  <a:extLst>
                    <a:ext uri="{FF2B5EF4-FFF2-40B4-BE49-F238E27FC236}">
                      <a16:creationId xmlns:a16="http://schemas.microsoft.com/office/drawing/2014/main" id="{E869A157-73CE-0AF0-9507-D51BD1C5F42A}"/>
                    </a:ext>
                  </a:extLst>
                </p:cNvPr>
                <p:cNvSpPr/>
                <p:nvPr/>
              </p:nvSpPr>
              <p:spPr>
                <a:xfrm>
                  <a:off x="8433847" y="2804332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1905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rgbClr val="4E20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Governance</a:t>
                  </a:r>
                </a:p>
              </p:txBody>
            </p:sp>
            <p:sp>
              <p:nvSpPr>
                <p:cNvPr id="300" name="Free-form: Shape 299">
                  <a:extLst>
                    <a:ext uri="{FF2B5EF4-FFF2-40B4-BE49-F238E27FC236}">
                      <a16:creationId xmlns:a16="http://schemas.microsoft.com/office/drawing/2014/main" id="{6C390F5D-DB35-92B7-85E1-F2A8EE1305FB}"/>
                    </a:ext>
                  </a:extLst>
                </p:cNvPr>
                <p:cNvSpPr/>
                <p:nvPr/>
              </p:nvSpPr>
              <p:spPr>
                <a:xfrm>
                  <a:off x="3080677" y="2804332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19050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Security </a:t>
                  </a:r>
                  <a:br>
                    <a:rPr lang="en-GB" sz="4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4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&amp; trust</a:t>
                  </a:r>
                </a:p>
              </p:txBody>
            </p:sp>
            <p:sp>
              <p:nvSpPr>
                <p:cNvPr id="301" name="Free-form: Shape 300">
                  <a:extLst>
                    <a:ext uri="{FF2B5EF4-FFF2-40B4-BE49-F238E27FC236}">
                      <a16:creationId xmlns:a16="http://schemas.microsoft.com/office/drawing/2014/main" id="{6EB72C9B-3EFB-66DA-7276-5634BADC9EE3}"/>
                    </a:ext>
                  </a:extLst>
                </p:cNvPr>
                <p:cNvSpPr/>
                <p:nvPr/>
              </p:nvSpPr>
              <p:spPr>
                <a:xfrm>
                  <a:off x="7021743" y="5080257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1905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chemeClr val="accent3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Legal</a:t>
                  </a:r>
                </a:p>
              </p:txBody>
            </p:sp>
            <p:sp>
              <p:nvSpPr>
                <p:cNvPr id="302" name="Free-form: Shape 301">
                  <a:extLst>
                    <a:ext uri="{FF2B5EF4-FFF2-40B4-BE49-F238E27FC236}">
                      <a16:creationId xmlns:a16="http://schemas.microsoft.com/office/drawing/2014/main" id="{FC5C353E-21E5-CA15-1166-D897C168FD83}"/>
                    </a:ext>
                  </a:extLst>
                </p:cNvPr>
                <p:cNvSpPr/>
                <p:nvPr/>
              </p:nvSpPr>
              <p:spPr>
                <a:xfrm>
                  <a:off x="4397615" y="5089684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19050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4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 Data inter-</a:t>
                  </a:r>
                  <a:br>
                    <a:rPr lang="en-GB" sz="4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4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operability</a:t>
                  </a:r>
                </a:p>
              </p:txBody>
            </p:sp>
          </p:grpSp>
        </p:grp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ECF9D7A5-0341-E7A3-C45A-1222E1C785EA}"/>
                </a:ext>
              </a:extLst>
            </p:cNvPr>
            <p:cNvSpPr/>
            <p:nvPr/>
          </p:nvSpPr>
          <p:spPr>
            <a:xfrm>
              <a:off x="2631096" y="2881378"/>
              <a:ext cx="839118" cy="1868538"/>
            </a:xfrm>
            <a:custGeom>
              <a:avLst/>
              <a:gdLst>
                <a:gd name="connsiteX0" fmla="*/ 349313 w 1125276"/>
                <a:gd name="connsiteY0" fmla="*/ 0 h 2505756"/>
                <a:gd name="connsiteX1" fmla="*/ 385960 w 1125276"/>
                <a:gd name="connsiteY1" fmla="*/ 17617 h 2505756"/>
                <a:gd name="connsiteX2" fmla="*/ 485113 w 1125276"/>
                <a:gd name="connsiteY2" fmla="*/ 138025 h 2505756"/>
                <a:gd name="connsiteX3" fmla="*/ 495140 w 1125276"/>
                <a:gd name="connsiteY3" fmla="*/ 170325 h 2505756"/>
                <a:gd name="connsiteX4" fmla="*/ 541723 w 1125276"/>
                <a:gd name="connsiteY4" fmla="*/ 205160 h 2505756"/>
                <a:gd name="connsiteX5" fmla="*/ 1007750 w 1125276"/>
                <a:gd name="connsiteY5" fmla="*/ 978428 h 2505756"/>
                <a:gd name="connsiteX6" fmla="*/ 1017352 w 1125276"/>
                <a:gd name="connsiteY6" fmla="*/ 1041345 h 2505756"/>
                <a:gd name="connsiteX7" fmla="*/ 1045119 w 1125276"/>
                <a:gd name="connsiteY7" fmla="*/ 1064254 h 2505756"/>
                <a:gd name="connsiteX8" fmla="*/ 1125276 w 1125276"/>
                <a:gd name="connsiteY8" fmla="*/ 1257770 h 2505756"/>
                <a:gd name="connsiteX9" fmla="*/ 1045119 w 1125276"/>
                <a:gd name="connsiteY9" fmla="*/ 1451286 h 2505756"/>
                <a:gd name="connsiteX10" fmla="*/ 1015260 w 1125276"/>
                <a:gd name="connsiteY10" fmla="*/ 1475922 h 2505756"/>
                <a:gd name="connsiteX11" fmla="*/ 1007750 w 1125276"/>
                <a:gd name="connsiteY11" fmla="*/ 1525128 h 2505756"/>
                <a:gd name="connsiteX12" fmla="*/ 541723 w 1125276"/>
                <a:gd name="connsiteY12" fmla="*/ 2298397 h 2505756"/>
                <a:gd name="connsiteX13" fmla="*/ 493469 w 1125276"/>
                <a:gd name="connsiteY13" fmla="*/ 2334480 h 2505756"/>
                <a:gd name="connsiteX14" fmla="*/ 485113 w 1125276"/>
                <a:gd name="connsiteY14" fmla="*/ 2361399 h 2505756"/>
                <a:gd name="connsiteX15" fmla="*/ 385960 w 1125276"/>
                <a:gd name="connsiteY15" fmla="*/ 2481807 h 2505756"/>
                <a:gd name="connsiteX16" fmla="*/ 336143 w 1125276"/>
                <a:gd name="connsiteY16" fmla="*/ 2505756 h 2505756"/>
                <a:gd name="connsiteX17" fmla="*/ 274137 w 1125276"/>
                <a:gd name="connsiteY17" fmla="*/ 2470183 h 2505756"/>
                <a:gd name="connsiteX18" fmla="*/ 180105 w 1125276"/>
                <a:gd name="connsiteY18" fmla="*/ 2314158 h 2505756"/>
                <a:gd name="connsiteX19" fmla="*/ 178252 w 1125276"/>
                <a:gd name="connsiteY19" fmla="*/ 2295780 h 2505756"/>
                <a:gd name="connsiteX20" fmla="*/ 84813 w 1125276"/>
                <a:gd name="connsiteY20" fmla="*/ 2210856 h 2505756"/>
                <a:gd name="connsiteX21" fmla="*/ 0 w 1125276"/>
                <a:gd name="connsiteY21" fmla="*/ 2112936 h 2505756"/>
                <a:gd name="connsiteX22" fmla="*/ 6011 w 1125276"/>
                <a:gd name="connsiteY22" fmla="*/ 2101860 h 2505756"/>
                <a:gd name="connsiteX23" fmla="*/ 232946 w 1125276"/>
                <a:gd name="connsiteY23" fmla="*/ 1981200 h 2505756"/>
                <a:gd name="connsiteX24" fmla="*/ 256788 w 1125276"/>
                <a:gd name="connsiteY24" fmla="*/ 1983604 h 2505756"/>
                <a:gd name="connsiteX25" fmla="*/ 341169 w 1125276"/>
                <a:gd name="connsiteY25" fmla="*/ 1913983 h 2505756"/>
                <a:gd name="connsiteX26" fmla="*/ 596438 w 1125276"/>
                <a:gd name="connsiteY26" fmla="*/ 1440515 h 2505756"/>
                <a:gd name="connsiteX27" fmla="*/ 606175 w 1125276"/>
                <a:gd name="connsiteY27" fmla="*/ 1376714 h 2505756"/>
                <a:gd name="connsiteX28" fmla="*/ 599435 w 1125276"/>
                <a:gd name="connsiteY28" fmla="*/ 1364296 h 2505756"/>
                <a:gd name="connsiteX29" fmla="*/ 577928 w 1125276"/>
                <a:gd name="connsiteY29" fmla="*/ 1257770 h 2505756"/>
                <a:gd name="connsiteX30" fmla="*/ 599435 w 1125276"/>
                <a:gd name="connsiteY30" fmla="*/ 1151244 h 2505756"/>
                <a:gd name="connsiteX31" fmla="*/ 607603 w 1125276"/>
                <a:gd name="connsiteY31" fmla="*/ 1136196 h 2505756"/>
                <a:gd name="connsiteX32" fmla="*/ 596438 w 1125276"/>
                <a:gd name="connsiteY32" fmla="*/ 1063041 h 2505756"/>
                <a:gd name="connsiteX33" fmla="*/ 341169 w 1125276"/>
                <a:gd name="connsiteY33" fmla="*/ 589573 h 2505756"/>
                <a:gd name="connsiteX34" fmla="*/ 252325 w 1125276"/>
                <a:gd name="connsiteY34" fmla="*/ 516270 h 2505756"/>
                <a:gd name="connsiteX35" fmla="*/ 232945 w 1125276"/>
                <a:gd name="connsiteY35" fmla="*/ 518224 h 2505756"/>
                <a:gd name="connsiteX36" fmla="*/ 6011 w 1125276"/>
                <a:gd name="connsiteY36" fmla="*/ 397564 h 2505756"/>
                <a:gd name="connsiteX37" fmla="*/ 1379 w 1125276"/>
                <a:gd name="connsiteY37" fmla="*/ 389029 h 2505756"/>
                <a:gd name="connsiteX38" fmla="*/ 84813 w 1125276"/>
                <a:gd name="connsiteY38" fmla="*/ 292700 h 2505756"/>
                <a:gd name="connsiteX39" fmla="*/ 170652 w 1125276"/>
                <a:gd name="connsiteY39" fmla="*/ 214685 h 2505756"/>
                <a:gd name="connsiteX40" fmla="*/ 171845 w 1125276"/>
                <a:gd name="connsiteY40" fmla="*/ 202845 h 2505756"/>
                <a:gd name="connsiteX41" fmla="*/ 345860 w 1125276"/>
                <a:gd name="connsiteY41" fmla="*/ 933 h 250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25276" h="2505756">
                  <a:moveTo>
                    <a:pt x="349313" y="0"/>
                  </a:moveTo>
                  <a:lnTo>
                    <a:pt x="385960" y="17617"/>
                  </a:lnTo>
                  <a:cubicBezTo>
                    <a:pt x="429638" y="47126"/>
                    <a:pt x="464340" y="88913"/>
                    <a:pt x="485113" y="138025"/>
                  </a:cubicBezTo>
                  <a:lnTo>
                    <a:pt x="495140" y="170325"/>
                  </a:lnTo>
                  <a:lnTo>
                    <a:pt x="541723" y="205160"/>
                  </a:lnTo>
                  <a:cubicBezTo>
                    <a:pt x="776179" y="398650"/>
                    <a:pt x="944513" y="669398"/>
                    <a:pt x="1007750" y="978428"/>
                  </a:cubicBezTo>
                  <a:lnTo>
                    <a:pt x="1017352" y="1041345"/>
                  </a:lnTo>
                  <a:lnTo>
                    <a:pt x="1045119" y="1064254"/>
                  </a:lnTo>
                  <a:cubicBezTo>
                    <a:pt x="1094644" y="1113779"/>
                    <a:pt x="1125276" y="1182198"/>
                    <a:pt x="1125276" y="1257770"/>
                  </a:cubicBezTo>
                  <a:cubicBezTo>
                    <a:pt x="1125276" y="1333343"/>
                    <a:pt x="1094644" y="1401761"/>
                    <a:pt x="1045119" y="1451286"/>
                  </a:cubicBezTo>
                  <a:lnTo>
                    <a:pt x="1015260" y="1475922"/>
                  </a:lnTo>
                  <a:lnTo>
                    <a:pt x="1007750" y="1525128"/>
                  </a:lnTo>
                  <a:cubicBezTo>
                    <a:pt x="944513" y="1834159"/>
                    <a:pt x="776179" y="2104907"/>
                    <a:pt x="541723" y="2298397"/>
                  </a:cubicBezTo>
                  <a:lnTo>
                    <a:pt x="493469" y="2334480"/>
                  </a:lnTo>
                  <a:lnTo>
                    <a:pt x="485113" y="2361399"/>
                  </a:lnTo>
                  <a:cubicBezTo>
                    <a:pt x="464340" y="2410512"/>
                    <a:pt x="429639" y="2452298"/>
                    <a:pt x="385960" y="2481807"/>
                  </a:cubicBezTo>
                  <a:lnTo>
                    <a:pt x="336143" y="2505756"/>
                  </a:lnTo>
                  <a:lnTo>
                    <a:pt x="274137" y="2470183"/>
                  </a:lnTo>
                  <a:cubicBezTo>
                    <a:pt x="226830" y="2431142"/>
                    <a:pt x="192865" y="2376512"/>
                    <a:pt x="180105" y="2314158"/>
                  </a:cubicBezTo>
                  <a:lnTo>
                    <a:pt x="178252" y="2295780"/>
                  </a:lnTo>
                  <a:lnTo>
                    <a:pt x="84813" y="2210856"/>
                  </a:lnTo>
                  <a:lnTo>
                    <a:pt x="0" y="2112936"/>
                  </a:lnTo>
                  <a:lnTo>
                    <a:pt x="6011" y="2101860"/>
                  </a:lnTo>
                  <a:cubicBezTo>
                    <a:pt x="55192" y="2029063"/>
                    <a:pt x="138480" y="1981200"/>
                    <a:pt x="232946" y="1981200"/>
                  </a:cubicBezTo>
                  <a:lnTo>
                    <a:pt x="256788" y="1983604"/>
                  </a:lnTo>
                  <a:lnTo>
                    <a:pt x="341169" y="1913983"/>
                  </a:lnTo>
                  <a:cubicBezTo>
                    <a:pt x="468274" y="1786878"/>
                    <a:pt x="559013" y="1623407"/>
                    <a:pt x="596438" y="1440515"/>
                  </a:cubicBezTo>
                  <a:lnTo>
                    <a:pt x="606175" y="1376714"/>
                  </a:lnTo>
                  <a:lnTo>
                    <a:pt x="599435" y="1364296"/>
                  </a:lnTo>
                  <a:cubicBezTo>
                    <a:pt x="585586" y="1331554"/>
                    <a:pt x="577928" y="1295556"/>
                    <a:pt x="577928" y="1257770"/>
                  </a:cubicBezTo>
                  <a:cubicBezTo>
                    <a:pt x="577928" y="1219984"/>
                    <a:pt x="585586" y="1183986"/>
                    <a:pt x="599435" y="1151244"/>
                  </a:cubicBezTo>
                  <a:lnTo>
                    <a:pt x="607603" y="1136196"/>
                  </a:lnTo>
                  <a:lnTo>
                    <a:pt x="596438" y="1063041"/>
                  </a:lnTo>
                  <a:cubicBezTo>
                    <a:pt x="559013" y="880149"/>
                    <a:pt x="468274" y="716678"/>
                    <a:pt x="341169" y="589573"/>
                  </a:cubicBezTo>
                  <a:lnTo>
                    <a:pt x="252325" y="516270"/>
                  </a:lnTo>
                  <a:lnTo>
                    <a:pt x="232945" y="518224"/>
                  </a:lnTo>
                  <a:cubicBezTo>
                    <a:pt x="138479" y="518224"/>
                    <a:pt x="55192" y="470362"/>
                    <a:pt x="6011" y="397564"/>
                  </a:cubicBezTo>
                  <a:lnTo>
                    <a:pt x="1379" y="389029"/>
                  </a:lnTo>
                  <a:lnTo>
                    <a:pt x="84813" y="292700"/>
                  </a:lnTo>
                  <a:lnTo>
                    <a:pt x="170652" y="214685"/>
                  </a:lnTo>
                  <a:lnTo>
                    <a:pt x="171845" y="202845"/>
                  </a:lnTo>
                  <a:cubicBezTo>
                    <a:pt x="190985" y="109314"/>
                    <a:pt x="257837" y="33163"/>
                    <a:pt x="345860" y="933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 w="2540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GB" sz="600" b="1" dirty="0">
                <a:solidFill>
                  <a:srgbClr val="2B848F"/>
                </a:solidFill>
                <a:latin typeface="Akkurat LL" panose="020B0504020101010102" pitchFamily="34" charset="-126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</p:grpSp>
      <p:grpSp>
        <p:nvGrpSpPr>
          <p:cNvPr id="273" name="Graphic 227">
            <a:extLst>
              <a:ext uri="{FF2B5EF4-FFF2-40B4-BE49-F238E27FC236}">
                <a16:creationId xmlns:a16="http://schemas.microsoft.com/office/drawing/2014/main" id="{5A0CF15D-78C2-93F8-7E99-4B1181E02800}"/>
              </a:ext>
            </a:extLst>
          </p:cNvPr>
          <p:cNvGrpSpPr/>
          <p:nvPr/>
        </p:nvGrpSpPr>
        <p:grpSpPr>
          <a:xfrm>
            <a:off x="1918823" y="3160833"/>
            <a:ext cx="2706274" cy="1301706"/>
            <a:chOff x="985950" y="5291003"/>
            <a:chExt cx="2337085" cy="1124128"/>
          </a:xfrm>
        </p:grpSpPr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0AFD7254-E431-AA9B-91F9-659B356A8FC7}"/>
                </a:ext>
              </a:extLst>
            </p:cNvPr>
            <p:cNvSpPr/>
            <p:nvPr/>
          </p:nvSpPr>
          <p:spPr>
            <a:xfrm>
              <a:off x="985950" y="5291003"/>
              <a:ext cx="2337085" cy="1124128"/>
            </a:xfrm>
            <a:custGeom>
              <a:avLst/>
              <a:gdLst>
                <a:gd name="connsiteX0" fmla="*/ 419476 w 2337085"/>
                <a:gd name="connsiteY0" fmla="*/ 983940 h 1124128"/>
                <a:gd name="connsiteX1" fmla="*/ 417363 w 2337085"/>
                <a:gd name="connsiteY1" fmla="*/ 983940 h 1124128"/>
                <a:gd name="connsiteX2" fmla="*/ 122957 w 2337085"/>
                <a:gd name="connsiteY2" fmla="*/ 862383 h 1124128"/>
                <a:gd name="connsiteX3" fmla="*/ 4 w 2337085"/>
                <a:gd name="connsiteY3" fmla="*/ 568410 h 1124128"/>
                <a:gd name="connsiteX4" fmla="*/ 120939 w 2337085"/>
                <a:gd name="connsiteY4" fmla="*/ 272721 h 1124128"/>
                <a:gd name="connsiteX5" fmla="*/ 415534 w 2337085"/>
                <a:gd name="connsiteY5" fmla="*/ 149146 h 1124128"/>
                <a:gd name="connsiteX6" fmla="*/ 415723 w 2337085"/>
                <a:gd name="connsiteY6" fmla="*/ 149146 h 1124128"/>
                <a:gd name="connsiteX7" fmla="*/ 1772688 w 2337085"/>
                <a:gd name="connsiteY7" fmla="*/ 0 h 1124128"/>
                <a:gd name="connsiteX8" fmla="*/ 1775063 w 2337085"/>
                <a:gd name="connsiteY8" fmla="*/ 0 h 1124128"/>
                <a:gd name="connsiteX9" fmla="*/ 2171510 w 2337085"/>
                <a:gd name="connsiteY9" fmla="*/ 163704 h 1124128"/>
                <a:gd name="connsiteX10" fmla="*/ 2337080 w 2337085"/>
                <a:gd name="connsiteY10" fmla="*/ 559566 h 1124128"/>
                <a:gd name="connsiteX11" fmla="*/ 2174225 w 2337085"/>
                <a:gd name="connsiteY11" fmla="*/ 957728 h 1124128"/>
                <a:gd name="connsiteX12" fmla="*/ 1777722 w 2337085"/>
                <a:gd name="connsiteY12" fmla="*/ 1124128 h 1124128"/>
                <a:gd name="connsiteX13" fmla="*/ 419476 w 2337085"/>
                <a:gd name="connsiteY13" fmla="*/ 983940 h 1124128"/>
                <a:gd name="connsiteX14" fmla="*/ 1777534 w 2337085"/>
                <a:gd name="connsiteY14" fmla="*/ 52632 h 1124128"/>
                <a:gd name="connsiteX15" fmla="*/ 1270996 w 2337085"/>
                <a:gd name="connsiteY15" fmla="*/ 559169 h 1124128"/>
                <a:gd name="connsiteX16" fmla="*/ 1777534 w 2337085"/>
                <a:gd name="connsiteY16" fmla="*/ 1065707 h 1124128"/>
                <a:gd name="connsiteX17" fmla="*/ 2284071 w 2337085"/>
                <a:gd name="connsiteY17" fmla="*/ 559169 h 1124128"/>
                <a:gd name="connsiteX18" fmla="*/ 1777534 w 2337085"/>
                <a:gd name="connsiteY18" fmla="*/ 52632 h 112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85" h="1124128">
                  <a:moveTo>
                    <a:pt x="419476" y="983940"/>
                  </a:moveTo>
                  <a:lnTo>
                    <a:pt x="417363" y="983940"/>
                  </a:lnTo>
                  <a:cubicBezTo>
                    <a:pt x="306273" y="983940"/>
                    <a:pt x="201725" y="940775"/>
                    <a:pt x="122957" y="862383"/>
                  </a:cubicBezTo>
                  <a:cubicBezTo>
                    <a:pt x="44169" y="783954"/>
                    <a:pt x="513" y="679557"/>
                    <a:pt x="4" y="568410"/>
                  </a:cubicBezTo>
                  <a:cubicBezTo>
                    <a:pt x="-486" y="456923"/>
                    <a:pt x="42453" y="351904"/>
                    <a:pt x="120939" y="272721"/>
                  </a:cubicBezTo>
                  <a:cubicBezTo>
                    <a:pt x="199425" y="193537"/>
                    <a:pt x="304047" y="149655"/>
                    <a:pt x="415534" y="149146"/>
                  </a:cubicBezTo>
                  <a:lnTo>
                    <a:pt x="415723" y="149146"/>
                  </a:lnTo>
                  <a:cubicBezTo>
                    <a:pt x="415723" y="149146"/>
                    <a:pt x="1772688" y="0"/>
                    <a:pt x="1772688" y="0"/>
                  </a:cubicBezTo>
                  <a:lnTo>
                    <a:pt x="1775063" y="0"/>
                  </a:lnTo>
                  <a:cubicBezTo>
                    <a:pt x="1924643" y="0"/>
                    <a:pt x="2065435" y="58138"/>
                    <a:pt x="2171510" y="163704"/>
                  </a:cubicBezTo>
                  <a:cubicBezTo>
                    <a:pt x="2277603" y="269307"/>
                    <a:pt x="2336402" y="409892"/>
                    <a:pt x="2337080" y="559566"/>
                  </a:cubicBezTo>
                  <a:cubicBezTo>
                    <a:pt x="2337741" y="709692"/>
                    <a:pt x="2279923" y="851106"/>
                    <a:pt x="2174225" y="957728"/>
                  </a:cubicBezTo>
                  <a:cubicBezTo>
                    <a:pt x="2068584" y="1064312"/>
                    <a:pt x="1927792" y="1123412"/>
                    <a:pt x="1777722" y="1124128"/>
                  </a:cubicBezTo>
                  <a:lnTo>
                    <a:pt x="419476" y="983940"/>
                  </a:lnTo>
                  <a:close/>
                  <a:moveTo>
                    <a:pt x="1777534" y="52632"/>
                  </a:moveTo>
                  <a:cubicBezTo>
                    <a:pt x="1498232" y="52632"/>
                    <a:pt x="1270996" y="279868"/>
                    <a:pt x="1270996" y="559169"/>
                  </a:cubicBezTo>
                  <a:cubicBezTo>
                    <a:pt x="1270996" y="838471"/>
                    <a:pt x="1498232" y="1065707"/>
                    <a:pt x="1777534" y="1065707"/>
                  </a:cubicBezTo>
                  <a:cubicBezTo>
                    <a:pt x="2056836" y="1065707"/>
                    <a:pt x="2284071" y="838471"/>
                    <a:pt x="2284071" y="559169"/>
                  </a:cubicBezTo>
                  <a:cubicBezTo>
                    <a:pt x="2284071" y="279868"/>
                    <a:pt x="2056836" y="52632"/>
                    <a:pt x="1777534" y="52632"/>
                  </a:cubicBezTo>
                  <a:close/>
                </a:path>
              </a:pathLst>
            </a:custGeom>
            <a:solidFill>
              <a:srgbClr val="5FBCA2">
                <a:alpha val="78000"/>
              </a:srgbClr>
            </a:solidFill>
            <a:ln w="1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3A45DEF0-5728-74C2-0F37-BC8B9D1CB2BA}"/>
                </a:ext>
              </a:extLst>
            </p:cNvPr>
            <p:cNvSpPr/>
            <p:nvPr/>
          </p:nvSpPr>
          <p:spPr>
            <a:xfrm>
              <a:off x="2260718" y="5347425"/>
              <a:ext cx="1005531" cy="1005531"/>
            </a:xfrm>
            <a:custGeom>
              <a:avLst/>
              <a:gdLst>
                <a:gd name="connsiteX0" fmla="*/ 1005532 w 1005531"/>
                <a:gd name="connsiteY0" fmla="*/ 502766 h 1005531"/>
                <a:gd name="connsiteX1" fmla="*/ 502766 w 1005531"/>
                <a:gd name="connsiteY1" fmla="*/ 1005532 h 1005531"/>
                <a:gd name="connsiteX2" fmla="*/ 0 w 1005531"/>
                <a:gd name="connsiteY2" fmla="*/ 502766 h 1005531"/>
                <a:gd name="connsiteX3" fmla="*/ 502766 w 1005531"/>
                <a:gd name="connsiteY3" fmla="*/ 0 h 1005531"/>
                <a:gd name="connsiteX4" fmla="*/ 1005532 w 1005531"/>
                <a:gd name="connsiteY4" fmla="*/ 502766 h 10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531" h="1005531">
                  <a:moveTo>
                    <a:pt x="1005532" y="502766"/>
                  </a:moveTo>
                  <a:cubicBezTo>
                    <a:pt x="1005532" y="780436"/>
                    <a:pt x="780436" y="1005532"/>
                    <a:pt x="502766" y="1005532"/>
                  </a:cubicBezTo>
                  <a:cubicBezTo>
                    <a:pt x="225096" y="1005532"/>
                    <a:pt x="0" y="780436"/>
                    <a:pt x="0" y="502766"/>
                  </a:cubicBezTo>
                  <a:cubicBezTo>
                    <a:pt x="0" y="225096"/>
                    <a:pt x="225096" y="0"/>
                    <a:pt x="502766" y="0"/>
                  </a:cubicBezTo>
                  <a:cubicBezTo>
                    <a:pt x="780436" y="0"/>
                    <a:pt x="1005532" y="225096"/>
                    <a:pt x="1005532" y="502766"/>
                  </a:cubicBezTo>
                  <a:close/>
                </a:path>
              </a:pathLst>
            </a:custGeom>
            <a:solidFill>
              <a:srgbClr val="5FBCA2">
                <a:alpha val="30000"/>
              </a:srgbClr>
            </a:solidFill>
            <a:ln w="1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A21D55-432E-0B1B-15E0-BBE05902A62F}"/>
              </a:ext>
            </a:extLst>
          </p:cNvPr>
          <p:cNvGrpSpPr/>
          <p:nvPr/>
        </p:nvGrpSpPr>
        <p:grpSpPr>
          <a:xfrm>
            <a:off x="2480181" y="2421721"/>
            <a:ext cx="2935724" cy="2753094"/>
            <a:chOff x="2507684" y="2425050"/>
            <a:chExt cx="2935724" cy="2753094"/>
          </a:xfrm>
        </p:grpSpPr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1E79DB9E-C44B-EF5F-B76E-4C7C87BD83AE}"/>
                </a:ext>
              </a:extLst>
            </p:cNvPr>
            <p:cNvGrpSpPr/>
            <p:nvPr/>
          </p:nvGrpSpPr>
          <p:grpSpPr>
            <a:xfrm>
              <a:off x="2507684" y="2425050"/>
              <a:ext cx="2935724" cy="2753094"/>
              <a:chOff x="3080677" y="355831"/>
              <a:chExt cx="6602507" cy="6191798"/>
            </a:xfrm>
            <a:effectLst>
              <a:outerShdw dist="76200" dir="10920000" algn="tl" rotWithShape="0">
                <a:srgbClr val="771315"/>
              </a:outerShdw>
            </a:effectLst>
          </p:grpSpPr>
          <p:sp>
            <p:nvSpPr>
              <p:cNvPr id="327" name="Circle: Hollow 326">
                <a:extLst>
                  <a:ext uri="{FF2B5EF4-FFF2-40B4-BE49-F238E27FC236}">
                    <a16:creationId xmlns:a16="http://schemas.microsoft.com/office/drawing/2014/main" id="{107B5AFF-4175-AFDA-D692-A2D587C48FC8}"/>
                  </a:ext>
                </a:extLst>
              </p:cNvPr>
              <p:cNvSpPr/>
              <p:nvPr/>
            </p:nvSpPr>
            <p:spPr>
              <a:xfrm>
                <a:off x="3286030" y="355831"/>
                <a:ext cx="6191797" cy="6191798"/>
              </a:xfrm>
              <a:prstGeom prst="donut">
                <a:avLst>
                  <a:gd name="adj" fmla="val 15477"/>
                </a:avLst>
              </a:prstGeom>
              <a:solidFill>
                <a:srgbClr val="B638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28" name="Group 327">
                <a:extLst>
                  <a:ext uri="{FF2B5EF4-FFF2-40B4-BE49-F238E27FC236}">
                    <a16:creationId xmlns:a16="http://schemas.microsoft.com/office/drawing/2014/main" id="{7EF28566-2D77-411C-03E3-2C3D3F8A86F6}"/>
                  </a:ext>
                </a:extLst>
              </p:cNvPr>
              <p:cNvGrpSpPr/>
              <p:nvPr/>
            </p:nvGrpSpPr>
            <p:grpSpPr>
              <a:xfrm>
                <a:off x="3080677" y="528030"/>
                <a:ext cx="6602507" cy="5847401"/>
                <a:chOff x="3080677" y="491620"/>
                <a:chExt cx="6602507" cy="5847399"/>
              </a:xfrm>
            </p:grpSpPr>
            <p:sp>
              <p:nvSpPr>
                <p:cNvPr id="329" name="Free-form: Shape 328">
                  <a:extLst>
                    <a:ext uri="{FF2B5EF4-FFF2-40B4-BE49-F238E27FC236}">
                      <a16:creationId xmlns:a16="http://schemas.microsoft.com/office/drawing/2014/main" id="{2B448265-E093-AA09-BDC3-F36C45364B4C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28575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7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Business</a:t>
                  </a:r>
                  <a:br>
                    <a:rPr lang="en-GB" sz="7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7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case</a:t>
                  </a:r>
                </a:p>
              </p:txBody>
            </p:sp>
            <p:sp>
              <p:nvSpPr>
                <p:cNvPr id="330" name="Free-form: Shape 329">
                  <a:extLst>
                    <a:ext uri="{FF2B5EF4-FFF2-40B4-BE49-F238E27FC236}">
                      <a16:creationId xmlns:a16="http://schemas.microsoft.com/office/drawing/2014/main" id="{730FF914-4202-0308-9BDA-B37B529BFCC5}"/>
                    </a:ext>
                  </a:extLst>
                </p:cNvPr>
                <p:cNvSpPr/>
                <p:nvPr/>
              </p:nvSpPr>
              <p:spPr>
                <a:xfrm>
                  <a:off x="4378761" y="522315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28575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7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Use &amp;</a:t>
                  </a:r>
                  <a:br>
                    <a:rPr lang="en-GB" sz="7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7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value</a:t>
                  </a:r>
                </a:p>
              </p:txBody>
            </p:sp>
            <p:sp>
              <p:nvSpPr>
                <p:cNvPr id="331" name="Free-form: Shape 330">
                  <a:extLst>
                    <a:ext uri="{FF2B5EF4-FFF2-40B4-BE49-F238E27FC236}">
                      <a16:creationId xmlns:a16="http://schemas.microsoft.com/office/drawing/2014/main" id="{4007C818-5BC6-8F02-7DDC-085115F04DF0}"/>
                    </a:ext>
                  </a:extLst>
                </p:cNvPr>
                <p:cNvSpPr/>
                <p:nvPr/>
              </p:nvSpPr>
              <p:spPr>
                <a:xfrm>
                  <a:off x="8433847" y="2804332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2540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700" b="1" dirty="0">
                      <a:solidFill>
                        <a:srgbClr val="4E20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Governance</a:t>
                  </a:r>
                </a:p>
              </p:txBody>
            </p:sp>
            <p:sp>
              <p:nvSpPr>
                <p:cNvPr id="332" name="Free-form: Shape 331">
                  <a:extLst>
                    <a:ext uri="{FF2B5EF4-FFF2-40B4-BE49-F238E27FC236}">
                      <a16:creationId xmlns:a16="http://schemas.microsoft.com/office/drawing/2014/main" id="{9346DA86-078C-F23B-A832-645A01D0FB83}"/>
                    </a:ext>
                  </a:extLst>
                </p:cNvPr>
                <p:cNvSpPr/>
                <p:nvPr/>
              </p:nvSpPr>
              <p:spPr>
                <a:xfrm>
                  <a:off x="3080677" y="2804332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28575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7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Security </a:t>
                  </a:r>
                  <a:br>
                    <a:rPr lang="en-GB" sz="7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7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&amp; trust</a:t>
                  </a:r>
                </a:p>
              </p:txBody>
            </p:sp>
            <p:sp>
              <p:nvSpPr>
                <p:cNvPr id="333" name="Free-form: Shape 332">
                  <a:extLst>
                    <a:ext uri="{FF2B5EF4-FFF2-40B4-BE49-F238E27FC236}">
                      <a16:creationId xmlns:a16="http://schemas.microsoft.com/office/drawing/2014/main" id="{24387E7D-DB9E-BC18-4FA2-6208207A0F90}"/>
                    </a:ext>
                  </a:extLst>
                </p:cNvPr>
                <p:cNvSpPr/>
                <p:nvPr/>
              </p:nvSpPr>
              <p:spPr>
                <a:xfrm>
                  <a:off x="7021743" y="5080257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28575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700" b="1" dirty="0">
                      <a:solidFill>
                        <a:schemeClr val="accent3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Legal</a:t>
                  </a:r>
                </a:p>
              </p:txBody>
            </p:sp>
            <p:sp>
              <p:nvSpPr>
                <p:cNvPr id="334" name="Free-form: Shape 333">
                  <a:extLst>
                    <a:ext uri="{FF2B5EF4-FFF2-40B4-BE49-F238E27FC236}">
                      <a16:creationId xmlns:a16="http://schemas.microsoft.com/office/drawing/2014/main" id="{2C748FF9-E783-9088-FC2D-54D7FF90AF03}"/>
                    </a:ext>
                  </a:extLst>
                </p:cNvPr>
                <p:cNvSpPr/>
                <p:nvPr/>
              </p:nvSpPr>
              <p:spPr>
                <a:xfrm>
                  <a:off x="4397615" y="5089684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28575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7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 Data inter-</a:t>
                  </a:r>
                  <a:br>
                    <a:rPr lang="en-GB" sz="7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7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operability</a:t>
                  </a:r>
                </a:p>
              </p:txBody>
            </p:sp>
          </p:grp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32C36DD4-2642-03AF-0B9F-078AFB177CB7}"/>
                </a:ext>
              </a:extLst>
            </p:cNvPr>
            <p:cNvGrpSpPr/>
            <p:nvPr/>
          </p:nvGrpSpPr>
          <p:grpSpPr>
            <a:xfrm>
              <a:off x="3073525" y="3015353"/>
              <a:ext cx="1808868" cy="1580083"/>
              <a:chOff x="4330079" y="1684341"/>
              <a:chExt cx="4068187" cy="3553656"/>
            </a:xfrm>
          </p:grpSpPr>
          <p:sp>
            <p:nvSpPr>
              <p:cNvPr id="317" name="Free-form: Shape 316">
                <a:extLst>
                  <a:ext uri="{FF2B5EF4-FFF2-40B4-BE49-F238E27FC236}">
                    <a16:creationId xmlns:a16="http://schemas.microsoft.com/office/drawing/2014/main" id="{D2105BFC-C769-2452-8B92-AA82778FB2D6}"/>
                  </a:ext>
                </a:extLst>
              </p:cNvPr>
              <p:cNvSpPr/>
              <p:nvPr/>
            </p:nvSpPr>
            <p:spPr>
              <a:xfrm>
                <a:off x="4806816" y="1900703"/>
                <a:ext cx="3103858" cy="3103856"/>
              </a:xfrm>
              <a:custGeom>
                <a:avLst/>
                <a:gdLst>
                  <a:gd name="connsiteX0" fmla="*/ 3103859 w 3103858"/>
                  <a:gd name="connsiteY0" fmla="*/ 1551928 h 3103856"/>
                  <a:gd name="connsiteX1" fmla="*/ 1551929 w 3103858"/>
                  <a:gd name="connsiteY1" fmla="*/ 3103857 h 3103856"/>
                  <a:gd name="connsiteX2" fmla="*/ 0 w 3103858"/>
                  <a:gd name="connsiteY2" fmla="*/ 1551928 h 3103856"/>
                  <a:gd name="connsiteX3" fmla="*/ 1551929 w 3103858"/>
                  <a:gd name="connsiteY3" fmla="*/ 0 h 3103856"/>
                  <a:gd name="connsiteX4" fmla="*/ 3103859 w 3103858"/>
                  <a:gd name="connsiteY4" fmla="*/ 1551928 h 310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3858" h="3103856">
                    <a:moveTo>
                      <a:pt x="3103859" y="1551928"/>
                    </a:moveTo>
                    <a:cubicBezTo>
                      <a:pt x="3103859" y="2409035"/>
                      <a:pt x="2409036" y="3103857"/>
                      <a:pt x="1551929" y="3103857"/>
                    </a:cubicBezTo>
                    <a:cubicBezTo>
                      <a:pt x="694822" y="3103857"/>
                      <a:pt x="0" y="2409035"/>
                      <a:pt x="0" y="1551928"/>
                    </a:cubicBezTo>
                    <a:cubicBezTo>
                      <a:pt x="0" y="694822"/>
                      <a:pt x="694822" y="0"/>
                      <a:pt x="1551929" y="0"/>
                    </a:cubicBezTo>
                    <a:cubicBezTo>
                      <a:pt x="2409036" y="0"/>
                      <a:pt x="3103859" y="694822"/>
                      <a:pt x="3103859" y="1551928"/>
                    </a:cubicBezTo>
                    <a:close/>
                  </a:path>
                </a:pathLst>
              </a:custGeom>
              <a:noFill/>
              <a:ln w="15875" cap="flat">
                <a:solidFill>
                  <a:srgbClr val="006A52">
                    <a:alpha val="63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18" name="Free-form: Shape 317">
                <a:extLst>
                  <a:ext uri="{FF2B5EF4-FFF2-40B4-BE49-F238E27FC236}">
                    <a16:creationId xmlns:a16="http://schemas.microsoft.com/office/drawing/2014/main" id="{0A797453-D328-6C54-6783-A026061405C4}"/>
                  </a:ext>
                </a:extLst>
              </p:cNvPr>
              <p:cNvSpPr/>
              <p:nvPr/>
            </p:nvSpPr>
            <p:spPr>
              <a:xfrm>
                <a:off x="7021135" y="1995547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2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2"/>
                      <a:pt x="107221" y="214442"/>
                    </a:cubicBezTo>
                    <a:cubicBezTo>
                      <a:pt x="48004" y="214442"/>
                      <a:pt x="0" y="166438"/>
                      <a:pt x="0" y="107221"/>
                    </a:cubicBezTo>
                    <a:cubicBezTo>
                      <a:pt x="0" y="48005"/>
                      <a:pt x="48004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6F0F2"/>
              </a:solidFill>
              <a:ln w="25400" cap="flat">
                <a:solidFill>
                  <a:srgbClr val="2B84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19" name="Free-form: Shape 318">
                <a:extLst>
                  <a:ext uri="{FF2B5EF4-FFF2-40B4-BE49-F238E27FC236}">
                    <a16:creationId xmlns:a16="http://schemas.microsoft.com/office/drawing/2014/main" id="{B8F4F3D7-04CA-E3F6-ACBD-35C1FF945D47}"/>
                  </a:ext>
                </a:extLst>
              </p:cNvPr>
              <p:cNvSpPr/>
              <p:nvPr/>
            </p:nvSpPr>
            <p:spPr>
              <a:xfrm>
                <a:off x="7804248" y="3346733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AE4F0"/>
              </a:solidFill>
              <a:ln w="25400" cap="flat">
                <a:solidFill>
                  <a:srgbClr val="4E2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20" name="Free-form: Shape 319">
                <a:extLst>
                  <a:ext uri="{FF2B5EF4-FFF2-40B4-BE49-F238E27FC236}">
                    <a16:creationId xmlns:a16="http://schemas.microsoft.com/office/drawing/2014/main" id="{046DA0F5-074F-E00C-BACE-BCB1D38DAD99}"/>
                  </a:ext>
                </a:extLst>
              </p:cNvPr>
              <p:cNvSpPr/>
              <p:nvPr/>
            </p:nvSpPr>
            <p:spPr>
              <a:xfrm>
                <a:off x="7021797" y="4691897"/>
                <a:ext cx="214442" cy="214442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BF6F9"/>
              </a:solidFill>
              <a:ln w="25400" cap="flat">
                <a:solidFill>
                  <a:srgbClr val="008CB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endParaRPr lang="en-GB" sz="700" b="1">
                  <a:solidFill>
                    <a:schemeClr val="accent3"/>
                  </a:solidFill>
                  <a:latin typeface="Akkurat LL" panose="020B0504020101010102" pitchFamily="34" charset="-126"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  <p:sp>
            <p:nvSpPr>
              <p:cNvPr id="321" name="Free-form: Shape 320">
                <a:extLst>
                  <a:ext uri="{FF2B5EF4-FFF2-40B4-BE49-F238E27FC236}">
                    <a16:creationId xmlns:a16="http://schemas.microsoft.com/office/drawing/2014/main" id="{E5F328D7-25CE-F096-B54E-9189CF82D2D8}"/>
                  </a:ext>
                </a:extLst>
              </p:cNvPr>
              <p:cNvSpPr/>
              <p:nvPr/>
            </p:nvSpPr>
            <p:spPr>
              <a:xfrm>
                <a:off x="7183159" y="1684341"/>
                <a:ext cx="178503" cy="330069"/>
              </a:xfrm>
              <a:custGeom>
                <a:avLst/>
                <a:gdLst>
                  <a:gd name="connsiteX0" fmla="*/ 0 w 178503"/>
                  <a:gd name="connsiteY0" fmla="*/ 330069 h 330069"/>
                  <a:gd name="connsiteX1" fmla="*/ 178504 w 178503"/>
                  <a:gd name="connsiteY1" fmla="*/ 0 h 33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8503" h="330069">
                    <a:moveTo>
                      <a:pt x="0" y="330069"/>
                    </a:moveTo>
                    <a:lnTo>
                      <a:pt x="178504" y="0"/>
                    </a:lnTo>
                  </a:path>
                </a:pathLst>
              </a:custGeom>
              <a:ln w="25400" cap="flat">
                <a:solidFill>
                  <a:srgbClr val="2B848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22" name="Free-form: Shape 321">
                <a:extLst>
                  <a:ext uri="{FF2B5EF4-FFF2-40B4-BE49-F238E27FC236}">
                    <a16:creationId xmlns:a16="http://schemas.microsoft.com/office/drawing/2014/main" id="{6C5D4416-7D18-BA8D-28B6-ABE34145E5F4}"/>
                  </a:ext>
                </a:extLst>
              </p:cNvPr>
              <p:cNvSpPr/>
              <p:nvPr/>
            </p:nvSpPr>
            <p:spPr>
              <a:xfrm>
                <a:off x="7185012" y="4902302"/>
                <a:ext cx="172480" cy="310544"/>
              </a:xfrm>
              <a:custGeom>
                <a:avLst/>
                <a:gdLst>
                  <a:gd name="connsiteX0" fmla="*/ 0 w 172480"/>
                  <a:gd name="connsiteY0" fmla="*/ 0 h 310544"/>
                  <a:gd name="connsiteX1" fmla="*/ 172481 w 172480"/>
                  <a:gd name="connsiteY1" fmla="*/ 310545 h 310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480" h="310544">
                    <a:moveTo>
                      <a:pt x="0" y="0"/>
                    </a:moveTo>
                    <a:lnTo>
                      <a:pt x="172481" y="310545"/>
                    </a:lnTo>
                  </a:path>
                </a:pathLst>
              </a:custGeom>
              <a:ln w="25400" cap="flat">
                <a:solidFill>
                  <a:srgbClr val="008CB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23" name="Free-form: Shape 322">
                <a:extLst>
                  <a:ext uri="{FF2B5EF4-FFF2-40B4-BE49-F238E27FC236}">
                    <a16:creationId xmlns:a16="http://schemas.microsoft.com/office/drawing/2014/main" id="{905FA1A1-7F5B-4ADD-9229-E85F9175015E}"/>
                  </a:ext>
                </a:extLst>
              </p:cNvPr>
              <p:cNvSpPr/>
              <p:nvPr/>
            </p:nvSpPr>
            <p:spPr>
              <a:xfrm>
                <a:off x="8017565" y="3459779"/>
                <a:ext cx="380701" cy="1720"/>
              </a:xfrm>
              <a:custGeom>
                <a:avLst/>
                <a:gdLst>
                  <a:gd name="connsiteX0" fmla="*/ 0 w 380701"/>
                  <a:gd name="connsiteY0" fmla="*/ 1721 h 1720"/>
                  <a:gd name="connsiteX1" fmla="*/ 380702 w 380701"/>
                  <a:gd name="connsiteY1" fmla="*/ 0 h 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0701" h="1720">
                    <a:moveTo>
                      <a:pt x="0" y="1721"/>
                    </a:moveTo>
                    <a:lnTo>
                      <a:pt x="380702" y="0"/>
                    </a:lnTo>
                  </a:path>
                </a:pathLst>
              </a:custGeom>
              <a:ln w="25400" cap="flat">
                <a:solidFill>
                  <a:srgbClr val="4E20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24" name="Free-form: Shape 323">
                <a:extLst>
                  <a:ext uri="{FF2B5EF4-FFF2-40B4-BE49-F238E27FC236}">
                    <a16:creationId xmlns:a16="http://schemas.microsoft.com/office/drawing/2014/main" id="{B5982222-7423-9256-DE60-C6851C5D7043}"/>
                  </a:ext>
                </a:extLst>
              </p:cNvPr>
              <p:cNvSpPr/>
              <p:nvPr/>
            </p:nvSpPr>
            <p:spPr>
              <a:xfrm>
                <a:off x="5330612" y="4907928"/>
                <a:ext cx="207691" cy="330069"/>
              </a:xfrm>
              <a:custGeom>
                <a:avLst/>
                <a:gdLst>
                  <a:gd name="connsiteX0" fmla="*/ 207692 w 207691"/>
                  <a:gd name="connsiteY0" fmla="*/ 0 h 330069"/>
                  <a:gd name="connsiteX1" fmla="*/ 0 w 207691"/>
                  <a:gd name="connsiteY1" fmla="*/ 330069 h 330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691" h="330069">
                    <a:moveTo>
                      <a:pt x="207692" y="0"/>
                    </a:moveTo>
                    <a:lnTo>
                      <a:pt x="0" y="330069"/>
                    </a:lnTo>
                  </a:path>
                </a:pathLst>
              </a:custGeom>
              <a:ln w="25400" cap="flat">
                <a:solidFill>
                  <a:srgbClr val="EF792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25" name="Free-form: Shape 324">
                <a:extLst>
                  <a:ext uri="{FF2B5EF4-FFF2-40B4-BE49-F238E27FC236}">
                    <a16:creationId xmlns:a16="http://schemas.microsoft.com/office/drawing/2014/main" id="{D4B75062-D038-A92F-EB73-472185047264}"/>
                  </a:ext>
                </a:extLst>
              </p:cNvPr>
              <p:cNvSpPr/>
              <p:nvPr/>
            </p:nvSpPr>
            <p:spPr>
              <a:xfrm>
                <a:off x="4330079" y="3468913"/>
                <a:ext cx="379245" cy="1720"/>
              </a:xfrm>
              <a:custGeom>
                <a:avLst/>
                <a:gdLst>
                  <a:gd name="connsiteX0" fmla="*/ 379246 w 379245"/>
                  <a:gd name="connsiteY0" fmla="*/ 0 h 1720"/>
                  <a:gd name="connsiteX1" fmla="*/ 0 w 379245"/>
                  <a:gd name="connsiteY1" fmla="*/ 1721 h 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9245" h="1720">
                    <a:moveTo>
                      <a:pt x="379246" y="0"/>
                    </a:moveTo>
                    <a:lnTo>
                      <a:pt x="0" y="1721"/>
                    </a:lnTo>
                  </a:path>
                </a:pathLst>
              </a:custGeom>
              <a:ln w="25400" cap="flat">
                <a:solidFill>
                  <a:srgbClr val="0058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26" name="Free-form: Shape 325">
                <a:extLst>
                  <a:ext uri="{FF2B5EF4-FFF2-40B4-BE49-F238E27FC236}">
                    <a16:creationId xmlns:a16="http://schemas.microsoft.com/office/drawing/2014/main" id="{404F7B90-79D9-293B-41A6-C9671F38B730}"/>
                  </a:ext>
                </a:extLst>
              </p:cNvPr>
              <p:cNvSpPr/>
              <p:nvPr/>
            </p:nvSpPr>
            <p:spPr>
              <a:xfrm>
                <a:off x="5327965" y="1696651"/>
                <a:ext cx="189225" cy="315111"/>
              </a:xfrm>
              <a:custGeom>
                <a:avLst/>
                <a:gdLst>
                  <a:gd name="connsiteX0" fmla="*/ 189226 w 189225"/>
                  <a:gd name="connsiteY0" fmla="*/ 315111 h 315111"/>
                  <a:gd name="connsiteX1" fmla="*/ 0 w 189225"/>
                  <a:gd name="connsiteY1" fmla="*/ 0 h 31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9225" h="315111">
                    <a:moveTo>
                      <a:pt x="189226" y="315111"/>
                    </a:moveTo>
                    <a:lnTo>
                      <a:pt x="0" y="0"/>
                    </a:lnTo>
                  </a:path>
                </a:pathLst>
              </a:custGeom>
              <a:ln w="25400" cap="flat">
                <a:solidFill>
                  <a:srgbClr val="FBBC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</p:grp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96DD55B5-00D9-F52E-CAC1-292D187C6259}"/>
                </a:ext>
              </a:extLst>
            </p:cNvPr>
            <p:cNvSpPr/>
            <p:nvPr/>
          </p:nvSpPr>
          <p:spPr>
            <a:xfrm>
              <a:off x="4297286" y="2534240"/>
              <a:ext cx="1138939" cy="2536173"/>
            </a:xfrm>
            <a:custGeom>
              <a:avLst/>
              <a:gdLst>
                <a:gd name="connsiteX0" fmla="*/ 349313 w 1125276"/>
                <a:gd name="connsiteY0" fmla="*/ 0 h 2505756"/>
                <a:gd name="connsiteX1" fmla="*/ 385960 w 1125276"/>
                <a:gd name="connsiteY1" fmla="*/ 17617 h 2505756"/>
                <a:gd name="connsiteX2" fmla="*/ 485113 w 1125276"/>
                <a:gd name="connsiteY2" fmla="*/ 138025 h 2505756"/>
                <a:gd name="connsiteX3" fmla="*/ 495140 w 1125276"/>
                <a:gd name="connsiteY3" fmla="*/ 170325 h 2505756"/>
                <a:gd name="connsiteX4" fmla="*/ 541723 w 1125276"/>
                <a:gd name="connsiteY4" fmla="*/ 205160 h 2505756"/>
                <a:gd name="connsiteX5" fmla="*/ 1007750 w 1125276"/>
                <a:gd name="connsiteY5" fmla="*/ 978428 h 2505756"/>
                <a:gd name="connsiteX6" fmla="*/ 1017352 w 1125276"/>
                <a:gd name="connsiteY6" fmla="*/ 1041345 h 2505756"/>
                <a:gd name="connsiteX7" fmla="*/ 1045119 w 1125276"/>
                <a:gd name="connsiteY7" fmla="*/ 1064254 h 2505756"/>
                <a:gd name="connsiteX8" fmla="*/ 1125276 w 1125276"/>
                <a:gd name="connsiteY8" fmla="*/ 1257770 h 2505756"/>
                <a:gd name="connsiteX9" fmla="*/ 1045119 w 1125276"/>
                <a:gd name="connsiteY9" fmla="*/ 1451286 h 2505756"/>
                <a:gd name="connsiteX10" fmla="*/ 1015260 w 1125276"/>
                <a:gd name="connsiteY10" fmla="*/ 1475922 h 2505756"/>
                <a:gd name="connsiteX11" fmla="*/ 1007750 w 1125276"/>
                <a:gd name="connsiteY11" fmla="*/ 1525128 h 2505756"/>
                <a:gd name="connsiteX12" fmla="*/ 541723 w 1125276"/>
                <a:gd name="connsiteY12" fmla="*/ 2298397 h 2505756"/>
                <a:gd name="connsiteX13" fmla="*/ 493469 w 1125276"/>
                <a:gd name="connsiteY13" fmla="*/ 2334480 h 2505756"/>
                <a:gd name="connsiteX14" fmla="*/ 485113 w 1125276"/>
                <a:gd name="connsiteY14" fmla="*/ 2361399 h 2505756"/>
                <a:gd name="connsiteX15" fmla="*/ 385960 w 1125276"/>
                <a:gd name="connsiteY15" fmla="*/ 2481807 h 2505756"/>
                <a:gd name="connsiteX16" fmla="*/ 336143 w 1125276"/>
                <a:gd name="connsiteY16" fmla="*/ 2505756 h 2505756"/>
                <a:gd name="connsiteX17" fmla="*/ 274137 w 1125276"/>
                <a:gd name="connsiteY17" fmla="*/ 2470183 h 2505756"/>
                <a:gd name="connsiteX18" fmla="*/ 180105 w 1125276"/>
                <a:gd name="connsiteY18" fmla="*/ 2314158 h 2505756"/>
                <a:gd name="connsiteX19" fmla="*/ 178252 w 1125276"/>
                <a:gd name="connsiteY19" fmla="*/ 2295780 h 2505756"/>
                <a:gd name="connsiteX20" fmla="*/ 84813 w 1125276"/>
                <a:gd name="connsiteY20" fmla="*/ 2210856 h 2505756"/>
                <a:gd name="connsiteX21" fmla="*/ 0 w 1125276"/>
                <a:gd name="connsiteY21" fmla="*/ 2112936 h 2505756"/>
                <a:gd name="connsiteX22" fmla="*/ 6011 w 1125276"/>
                <a:gd name="connsiteY22" fmla="*/ 2101860 h 2505756"/>
                <a:gd name="connsiteX23" fmla="*/ 232946 w 1125276"/>
                <a:gd name="connsiteY23" fmla="*/ 1981200 h 2505756"/>
                <a:gd name="connsiteX24" fmla="*/ 256788 w 1125276"/>
                <a:gd name="connsiteY24" fmla="*/ 1983604 h 2505756"/>
                <a:gd name="connsiteX25" fmla="*/ 341169 w 1125276"/>
                <a:gd name="connsiteY25" fmla="*/ 1913983 h 2505756"/>
                <a:gd name="connsiteX26" fmla="*/ 596438 w 1125276"/>
                <a:gd name="connsiteY26" fmla="*/ 1440515 h 2505756"/>
                <a:gd name="connsiteX27" fmla="*/ 606175 w 1125276"/>
                <a:gd name="connsiteY27" fmla="*/ 1376714 h 2505756"/>
                <a:gd name="connsiteX28" fmla="*/ 599435 w 1125276"/>
                <a:gd name="connsiteY28" fmla="*/ 1364296 h 2505756"/>
                <a:gd name="connsiteX29" fmla="*/ 577928 w 1125276"/>
                <a:gd name="connsiteY29" fmla="*/ 1257770 h 2505756"/>
                <a:gd name="connsiteX30" fmla="*/ 599435 w 1125276"/>
                <a:gd name="connsiteY30" fmla="*/ 1151244 h 2505756"/>
                <a:gd name="connsiteX31" fmla="*/ 607603 w 1125276"/>
                <a:gd name="connsiteY31" fmla="*/ 1136196 h 2505756"/>
                <a:gd name="connsiteX32" fmla="*/ 596438 w 1125276"/>
                <a:gd name="connsiteY32" fmla="*/ 1063041 h 2505756"/>
                <a:gd name="connsiteX33" fmla="*/ 341169 w 1125276"/>
                <a:gd name="connsiteY33" fmla="*/ 589573 h 2505756"/>
                <a:gd name="connsiteX34" fmla="*/ 252325 w 1125276"/>
                <a:gd name="connsiteY34" fmla="*/ 516270 h 2505756"/>
                <a:gd name="connsiteX35" fmla="*/ 232945 w 1125276"/>
                <a:gd name="connsiteY35" fmla="*/ 518224 h 2505756"/>
                <a:gd name="connsiteX36" fmla="*/ 6011 w 1125276"/>
                <a:gd name="connsiteY36" fmla="*/ 397564 h 2505756"/>
                <a:gd name="connsiteX37" fmla="*/ 1379 w 1125276"/>
                <a:gd name="connsiteY37" fmla="*/ 389029 h 2505756"/>
                <a:gd name="connsiteX38" fmla="*/ 84813 w 1125276"/>
                <a:gd name="connsiteY38" fmla="*/ 292700 h 2505756"/>
                <a:gd name="connsiteX39" fmla="*/ 170652 w 1125276"/>
                <a:gd name="connsiteY39" fmla="*/ 214685 h 2505756"/>
                <a:gd name="connsiteX40" fmla="*/ 171845 w 1125276"/>
                <a:gd name="connsiteY40" fmla="*/ 202845 h 2505756"/>
                <a:gd name="connsiteX41" fmla="*/ 345860 w 1125276"/>
                <a:gd name="connsiteY41" fmla="*/ 933 h 250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25276" h="2505756">
                  <a:moveTo>
                    <a:pt x="349313" y="0"/>
                  </a:moveTo>
                  <a:lnTo>
                    <a:pt x="385960" y="17617"/>
                  </a:lnTo>
                  <a:cubicBezTo>
                    <a:pt x="429638" y="47126"/>
                    <a:pt x="464340" y="88913"/>
                    <a:pt x="485113" y="138025"/>
                  </a:cubicBezTo>
                  <a:lnTo>
                    <a:pt x="495140" y="170325"/>
                  </a:lnTo>
                  <a:lnTo>
                    <a:pt x="541723" y="205160"/>
                  </a:lnTo>
                  <a:cubicBezTo>
                    <a:pt x="776179" y="398650"/>
                    <a:pt x="944513" y="669398"/>
                    <a:pt x="1007750" y="978428"/>
                  </a:cubicBezTo>
                  <a:lnTo>
                    <a:pt x="1017352" y="1041345"/>
                  </a:lnTo>
                  <a:lnTo>
                    <a:pt x="1045119" y="1064254"/>
                  </a:lnTo>
                  <a:cubicBezTo>
                    <a:pt x="1094644" y="1113779"/>
                    <a:pt x="1125276" y="1182198"/>
                    <a:pt x="1125276" y="1257770"/>
                  </a:cubicBezTo>
                  <a:cubicBezTo>
                    <a:pt x="1125276" y="1333343"/>
                    <a:pt x="1094644" y="1401761"/>
                    <a:pt x="1045119" y="1451286"/>
                  </a:cubicBezTo>
                  <a:lnTo>
                    <a:pt x="1015260" y="1475922"/>
                  </a:lnTo>
                  <a:lnTo>
                    <a:pt x="1007750" y="1525128"/>
                  </a:lnTo>
                  <a:cubicBezTo>
                    <a:pt x="944513" y="1834159"/>
                    <a:pt x="776179" y="2104907"/>
                    <a:pt x="541723" y="2298397"/>
                  </a:cubicBezTo>
                  <a:lnTo>
                    <a:pt x="493469" y="2334480"/>
                  </a:lnTo>
                  <a:lnTo>
                    <a:pt x="485113" y="2361399"/>
                  </a:lnTo>
                  <a:cubicBezTo>
                    <a:pt x="464340" y="2410512"/>
                    <a:pt x="429639" y="2452298"/>
                    <a:pt x="385960" y="2481807"/>
                  </a:cubicBezTo>
                  <a:lnTo>
                    <a:pt x="336143" y="2505756"/>
                  </a:lnTo>
                  <a:lnTo>
                    <a:pt x="274137" y="2470183"/>
                  </a:lnTo>
                  <a:cubicBezTo>
                    <a:pt x="226830" y="2431142"/>
                    <a:pt x="192865" y="2376512"/>
                    <a:pt x="180105" y="2314158"/>
                  </a:cubicBezTo>
                  <a:lnTo>
                    <a:pt x="178252" y="2295780"/>
                  </a:lnTo>
                  <a:lnTo>
                    <a:pt x="84813" y="2210856"/>
                  </a:lnTo>
                  <a:lnTo>
                    <a:pt x="0" y="2112936"/>
                  </a:lnTo>
                  <a:lnTo>
                    <a:pt x="6011" y="2101860"/>
                  </a:lnTo>
                  <a:cubicBezTo>
                    <a:pt x="55192" y="2029063"/>
                    <a:pt x="138480" y="1981200"/>
                    <a:pt x="232946" y="1981200"/>
                  </a:cubicBezTo>
                  <a:lnTo>
                    <a:pt x="256788" y="1983604"/>
                  </a:lnTo>
                  <a:lnTo>
                    <a:pt x="341169" y="1913983"/>
                  </a:lnTo>
                  <a:cubicBezTo>
                    <a:pt x="468274" y="1786878"/>
                    <a:pt x="559013" y="1623407"/>
                    <a:pt x="596438" y="1440515"/>
                  </a:cubicBezTo>
                  <a:lnTo>
                    <a:pt x="606175" y="1376714"/>
                  </a:lnTo>
                  <a:lnTo>
                    <a:pt x="599435" y="1364296"/>
                  </a:lnTo>
                  <a:cubicBezTo>
                    <a:pt x="585586" y="1331554"/>
                    <a:pt x="577928" y="1295556"/>
                    <a:pt x="577928" y="1257770"/>
                  </a:cubicBezTo>
                  <a:cubicBezTo>
                    <a:pt x="577928" y="1219984"/>
                    <a:pt x="585586" y="1183986"/>
                    <a:pt x="599435" y="1151244"/>
                  </a:cubicBezTo>
                  <a:lnTo>
                    <a:pt x="607603" y="1136196"/>
                  </a:lnTo>
                  <a:lnTo>
                    <a:pt x="596438" y="1063041"/>
                  </a:lnTo>
                  <a:cubicBezTo>
                    <a:pt x="559013" y="880149"/>
                    <a:pt x="468274" y="716678"/>
                    <a:pt x="341169" y="589573"/>
                  </a:cubicBezTo>
                  <a:lnTo>
                    <a:pt x="252325" y="516270"/>
                  </a:lnTo>
                  <a:lnTo>
                    <a:pt x="232945" y="518224"/>
                  </a:lnTo>
                  <a:cubicBezTo>
                    <a:pt x="138479" y="518224"/>
                    <a:pt x="55192" y="470362"/>
                    <a:pt x="6011" y="397564"/>
                  </a:cubicBezTo>
                  <a:lnTo>
                    <a:pt x="1379" y="389029"/>
                  </a:lnTo>
                  <a:lnTo>
                    <a:pt x="84813" y="292700"/>
                  </a:lnTo>
                  <a:lnTo>
                    <a:pt x="170652" y="214685"/>
                  </a:lnTo>
                  <a:lnTo>
                    <a:pt x="171845" y="202845"/>
                  </a:lnTo>
                  <a:cubicBezTo>
                    <a:pt x="190985" y="109314"/>
                    <a:pt x="257837" y="33163"/>
                    <a:pt x="345860" y="933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 w="2540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GB" sz="900" b="1" dirty="0">
                <a:solidFill>
                  <a:srgbClr val="2B848F"/>
                </a:solidFill>
                <a:latin typeface="Akkurat LL" panose="020B0504020101010102" pitchFamily="34" charset="-126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686CA9BA-ACE0-B7E7-398C-1560ADD01205}"/>
                </a:ext>
              </a:extLst>
            </p:cNvPr>
            <p:cNvGrpSpPr/>
            <p:nvPr/>
          </p:nvGrpSpPr>
          <p:grpSpPr>
            <a:xfrm>
              <a:off x="3236264" y="3156021"/>
              <a:ext cx="449288" cy="1292536"/>
              <a:chOff x="926901" y="5453132"/>
              <a:chExt cx="281549" cy="809976"/>
            </a:xfrm>
          </p:grpSpPr>
          <p:sp>
            <p:nvSpPr>
              <p:cNvPr id="307" name="Free-form: Shape 306">
                <a:extLst>
                  <a:ext uri="{FF2B5EF4-FFF2-40B4-BE49-F238E27FC236}">
                    <a16:creationId xmlns:a16="http://schemas.microsoft.com/office/drawing/2014/main" id="{5F09AC18-E764-99C2-2ADD-B6679AB50D13}"/>
                  </a:ext>
                </a:extLst>
              </p:cNvPr>
              <p:cNvSpPr/>
              <p:nvPr/>
            </p:nvSpPr>
            <p:spPr>
              <a:xfrm>
                <a:off x="1139054" y="5453132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2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2"/>
                      <a:pt x="107221" y="214442"/>
                    </a:cubicBezTo>
                    <a:cubicBezTo>
                      <a:pt x="48005" y="214442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FFF7E7"/>
              </a:solidFill>
              <a:ln w="25400" cap="flat">
                <a:solidFill>
                  <a:srgbClr val="FBBC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08" name="Free-form: Shape 307">
                <a:extLst>
                  <a:ext uri="{FF2B5EF4-FFF2-40B4-BE49-F238E27FC236}">
                    <a16:creationId xmlns:a16="http://schemas.microsoft.com/office/drawing/2014/main" id="{3828818C-9787-CD55-6A5D-A65A220CD4AD}"/>
                  </a:ext>
                </a:extLst>
              </p:cNvPr>
              <p:cNvSpPr/>
              <p:nvPr/>
            </p:nvSpPr>
            <p:spPr>
              <a:xfrm>
                <a:off x="926901" y="5832366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0EBF0"/>
              </a:solidFill>
              <a:ln w="25400" cap="flat">
                <a:solidFill>
                  <a:srgbClr val="0058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800"/>
              </a:p>
            </p:txBody>
          </p:sp>
          <p:sp>
            <p:nvSpPr>
              <p:cNvPr id="309" name="Free-form: Shape 308">
                <a:extLst>
                  <a:ext uri="{FF2B5EF4-FFF2-40B4-BE49-F238E27FC236}">
                    <a16:creationId xmlns:a16="http://schemas.microsoft.com/office/drawing/2014/main" id="{5C2054D6-45D7-538E-F397-C6227CAF2FCC}"/>
                  </a:ext>
                </a:extLst>
              </p:cNvPr>
              <p:cNvSpPr/>
              <p:nvPr/>
            </p:nvSpPr>
            <p:spPr>
              <a:xfrm>
                <a:off x="1148699" y="6203357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FFFBF8"/>
              </a:solidFill>
              <a:ln w="25400" cap="flat">
                <a:solidFill>
                  <a:srgbClr val="EF792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endParaRPr lang="en-GB" sz="700" b="1">
                  <a:solidFill>
                    <a:schemeClr val="accent6"/>
                  </a:solidFill>
                  <a:latin typeface="Akkurat LL" panose="020B0504020101010102" pitchFamily="34" charset="-126"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</p:grpSp>
      </p:grpSp>
      <p:grpSp>
        <p:nvGrpSpPr>
          <p:cNvPr id="305" name="Graphic 227">
            <a:extLst>
              <a:ext uri="{FF2B5EF4-FFF2-40B4-BE49-F238E27FC236}">
                <a16:creationId xmlns:a16="http://schemas.microsoft.com/office/drawing/2014/main" id="{3B8EC6B3-5F79-D5F6-E390-BC30EA90326A}"/>
              </a:ext>
            </a:extLst>
          </p:cNvPr>
          <p:cNvGrpSpPr/>
          <p:nvPr/>
        </p:nvGrpSpPr>
        <p:grpSpPr>
          <a:xfrm>
            <a:off x="3330316" y="2930384"/>
            <a:ext cx="3584942" cy="1724342"/>
            <a:chOff x="979993" y="5295335"/>
            <a:chExt cx="2337085" cy="1124128"/>
          </a:xfrm>
        </p:grpSpPr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E6C99E5E-7521-1EF8-4D0C-8D786AB994F4}"/>
                </a:ext>
              </a:extLst>
            </p:cNvPr>
            <p:cNvSpPr/>
            <p:nvPr/>
          </p:nvSpPr>
          <p:spPr>
            <a:xfrm>
              <a:off x="979993" y="5295335"/>
              <a:ext cx="2337085" cy="1124128"/>
            </a:xfrm>
            <a:custGeom>
              <a:avLst/>
              <a:gdLst>
                <a:gd name="connsiteX0" fmla="*/ 419476 w 2337085"/>
                <a:gd name="connsiteY0" fmla="*/ 983940 h 1124128"/>
                <a:gd name="connsiteX1" fmla="*/ 417363 w 2337085"/>
                <a:gd name="connsiteY1" fmla="*/ 983940 h 1124128"/>
                <a:gd name="connsiteX2" fmla="*/ 122957 w 2337085"/>
                <a:gd name="connsiteY2" fmla="*/ 862383 h 1124128"/>
                <a:gd name="connsiteX3" fmla="*/ 4 w 2337085"/>
                <a:gd name="connsiteY3" fmla="*/ 568410 h 1124128"/>
                <a:gd name="connsiteX4" fmla="*/ 120939 w 2337085"/>
                <a:gd name="connsiteY4" fmla="*/ 272721 h 1124128"/>
                <a:gd name="connsiteX5" fmla="*/ 415534 w 2337085"/>
                <a:gd name="connsiteY5" fmla="*/ 149146 h 1124128"/>
                <a:gd name="connsiteX6" fmla="*/ 415723 w 2337085"/>
                <a:gd name="connsiteY6" fmla="*/ 149146 h 1124128"/>
                <a:gd name="connsiteX7" fmla="*/ 1772688 w 2337085"/>
                <a:gd name="connsiteY7" fmla="*/ 0 h 1124128"/>
                <a:gd name="connsiteX8" fmla="*/ 1775063 w 2337085"/>
                <a:gd name="connsiteY8" fmla="*/ 0 h 1124128"/>
                <a:gd name="connsiteX9" fmla="*/ 2171510 w 2337085"/>
                <a:gd name="connsiteY9" fmla="*/ 163704 h 1124128"/>
                <a:gd name="connsiteX10" fmla="*/ 2337080 w 2337085"/>
                <a:gd name="connsiteY10" fmla="*/ 559566 h 1124128"/>
                <a:gd name="connsiteX11" fmla="*/ 2174225 w 2337085"/>
                <a:gd name="connsiteY11" fmla="*/ 957728 h 1124128"/>
                <a:gd name="connsiteX12" fmla="*/ 1777722 w 2337085"/>
                <a:gd name="connsiteY12" fmla="*/ 1124128 h 1124128"/>
                <a:gd name="connsiteX13" fmla="*/ 419476 w 2337085"/>
                <a:gd name="connsiteY13" fmla="*/ 983940 h 1124128"/>
                <a:gd name="connsiteX14" fmla="*/ 1777534 w 2337085"/>
                <a:gd name="connsiteY14" fmla="*/ 52632 h 1124128"/>
                <a:gd name="connsiteX15" fmla="*/ 1270996 w 2337085"/>
                <a:gd name="connsiteY15" fmla="*/ 559169 h 1124128"/>
                <a:gd name="connsiteX16" fmla="*/ 1777534 w 2337085"/>
                <a:gd name="connsiteY16" fmla="*/ 1065707 h 1124128"/>
                <a:gd name="connsiteX17" fmla="*/ 2284071 w 2337085"/>
                <a:gd name="connsiteY17" fmla="*/ 559169 h 1124128"/>
                <a:gd name="connsiteX18" fmla="*/ 1777534 w 2337085"/>
                <a:gd name="connsiteY18" fmla="*/ 52632 h 112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85" h="1124128">
                  <a:moveTo>
                    <a:pt x="419476" y="983940"/>
                  </a:moveTo>
                  <a:lnTo>
                    <a:pt x="417363" y="983940"/>
                  </a:lnTo>
                  <a:cubicBezTo>
                    <a:pt x="306273" y="983940"/>
                    <a:pt x="201725" y="940775"/>
                    <a:pt x="122957" y="862383"/>
                  </a:cubicBezTo>
                  <a:cubicBezTo>
                    <a:pt x="44169" y="783954"/>
                    <a:pt x="513" y="679557"/>
                    <a:pt x="4" y="568410"/>
                  </a:cubicBezTo>
                  <a:cubicBezTo>
                    <a:pt x="-486" y="456923"/>
                    <a:pt x="42453" y="351904"/>
                    <a:pt x="120939" y="272721"/>
                  </a:cubicBezTo>
                  <a:cubicBezTo>
                    <a:pt x="199425" y="193537"/>
                    <a:pt x="304047" y="149655"/>
                    <a:pt x="415534" y="149146"/>
                  </a:cubicBezTo>
                  <a:lnTo>
                    <a:pt x="415723" y="149146"/>
                  </a:lnTo>
                  <a:cubicBezTo>
                    <a:pt x="415723" y="149146"/>
                    <a:pt x="1772688" y="0"/>
                    <a:pt x="1772688" y="0"/>
                  </a:cubicBezTo>
                  <a:lnTo>
                    <a:pt x="1775063" y="0"/>
                  </a:lnTo>
                  <a:cubicBezTo>
                    <a:pt x="1924643" y="0"/>
                    <a:pt x="2065435" y="58138"/>
                    <a:pt x="2171510" y="163704"/>
                  </a:cubicBezTo>
                  <a:cubicBezTo>
                    <a:pt x="2277603" y="269307"/>
                    <a:pt x="2336402" y="409892"/>
                    <a:pt x="2337080" y="559566"/>
                  </a:cubicBezTo>
                  <a:cubicBezTo>
                    <a:pt x="2337741" y="709692"/>
                    <a:pt x="2279923" y="851106"/>
                    <a:pt x="2174225" y="957728"/>
                  </a:cubicBezTo>
                  <a:cubicBezTo>
                    <a:pt x="2068584" y="1064312"/>
                    <a:pt x="1927792" y="1123412"/>
                    <a:pt x="1777722" y="1124128"/>
                  </a:cubicBezTo>
                  <a:lnTo>
                    <a:pt x="419476" y="983940"/>
                  </a:lnTo>
                  <a:close/>
                  <a:moveTo>
                    <a:pt x="1777534" y="52632"/>
                  </a:moveTo>
                  <a:cubicBezTo>
                    <a:pt x="1498232" y="52632"/>
                    <a:pt x="1270996" y="279868"/>
                    <a:pt x="1270996" y="559169"/>
                  </a:cubicBezTo>
                  <a:cubicBezTo>
                    <a:pt x="1270996" y="838471"/>
                    <a:pt x="1498232" y="1065707"/>
                    <a:pt x="1777534" y="1065707"/>
                  </a:cubicBezTo>
                  <a:cubicBezTo>
                    <a:pt x="2056836" y="1065707"/>
                    <a:pt x="2284071" y="838471"/>
                    <a:pt x="2284071" y="559169"/>
                  </a:cubicBezTo>
                  <a:cubicBezTo>
                    <a:pt x="2284071" y="279868"/>
                    <a:pt x="2056836" y="52632"/>
                    <a:pt x="1777534" y="52632"/>
                  </a:cubicBezTo>
                  <a:close/>
                </a:path>
              </a:pathLst>
            </a:custGeom>
            <a:solidFill>
              <a:srgbClr val="5FBCA2">
                <a:alpha val="78000"/>
              </a:srgbClr>
            </a:solidFill>
            <a:ln w="1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800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412A07B4-D215-E3C6-60B8-BCD3DD96ECCC}"/>
                </a:ext>
              </a:extLst>
            </p:cNvPr>
            <p:cNvSpPr/>
            <p:nvPr/>
          </p:nvSpPr>
          <p:spPr>
            <a:xfrm>
              <a:off x="2254760" y="5351757"/>
              <a:ext cx="1005531" cy="1005531"/>
            </a:xfrm>
            <a:custGeom>
              <a:avLst/>
              <a:gdLst>
                <a:gd name="connsiteX0" fmla="*/ 1005532 w 1005531"/>
                <a:gd name="connsiteY0" fmla="*/ 502766 h 1005531"/>
                <a:gd name="connsiteX1" fmla="*/ 502766 w 1005531"/>
                <a:gd name="connsiteY1" fmla="*/ 1005532 h 1005531"/>
                <a:gd name="connsiteX2" fmla="*/ 0 w 1005531"/>
                <a:gd name="connsiteY2" fmla="*/ 502766 h 1005531"/>
                <a:gd name="connsiteX3" fmla="*/ 502766 w 1005531"/>
                <a:gd name="connsiteY3" fmla="*/ 0 h 1005531"/>
                <a:gd name="connsiteX4" fmla="*/ 1005532 w 1005531"/>
                <a:gd name="connsiteY4" fmla="*/ 502766 h 10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531" h="1005531">
                  <a:moveTo>
                    <a:pt x="1005532" y="502766"/>
                  </a:moveTo>
                  <a:cubicBezTo>
                    <a:pt x="1005532" y="780436"/>
                    <a:pt x="780436" y="1005532"/>
                    <a:pt x="502766" y="1005532"/>
                  </a:cubicBezTo>
                  <a:cubicBezTo>
                    <a:pt x="225096" y="1005532"/>
                    <a:pt x="0" y="780436"/>
                    <a:pt x="0" y="502766"/>
                  </a:cubicBezTo>
                  <a:cubicBezTo>
                    <a:pt x="0" y="225096"/>
                    <a:pt x="225096" y="0"/>
                    <a:pt x="502766" y="0"/>
                  </a:cubicBezTo>
                  <a:cubicBezTo>
                    <a:pt x="780436" y="0"/>
                    <a:pt x="1005532" y="225096"/>
                    <a:pt x="1005532" y="502766"/>
                  </a:cubicBezTo>
                  <a:close/>
                </a:path>
              </a:pathLst>
            </a:custGeom>
            <a:solidFill>
              <a:srgbClr val="5FBCA2">
                <a:alpha val="30000"/>
              </a:srgbClr>
            </a:solidFill>
            <a:ln w="1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28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55BBEF2-52A8-BC40-C30B-26B9A6AE9C14}"/>
              </a:ext>
            </a:extLst>
          </p:cNvPr>
          <p:cNvGrpSpPr/>
          <p:nvPr/>
        </p:nvGrpSpPr>
        <p:grpSpPr>
          <a:xfrm>
            <a:off x="4084217" y="1951385"/>
            <a:ext cx="3921470" cy="3677514"/>
            <a:chOff x="4083991" y="1956701"/>
            <a:chExt cx="3921470" cy="3677514"/>
          </a:xfrm>
        </p:grpSpPr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91373CC3-20C6-9B39-A7D8-3E6EDBB4681C}"/>
                </a:ext>
              </a:extLst>
            </p:cNvPr>
            <p:cNvGrpSpPr/>
            <p:nvPr/>
          </p:nvGrpSpPr>
          <p:grpSpPr>
            <a:xfrm>
              <a:off x="4083991" y="1956701"/>
              <a:ext cx="3921470" cy="3677514"/>
              <a:chOff x="1531325" y="4599519"/>
              <a:chExt cx="2243339" cy="2103789"/>
            </a:xfrm>
          </p:grpSpPr>
          <p:grpSp>
            <p:nvGrpSpPr>
              <p:cNvPr id="477" name="Group 476">
                <a:extLst>
                  <a:ext uri="{FF2B5EF4-FFF2-40B4-BE49-F238E27FC236}">
                    <a16:creationId xmlns:a16="http://schemas.microsoft.com/office/drawing/2014/main" id="{B3EFC93A-491A-DADE-38D5-773D037A0BF6}"/>
                  </a:ext>
                </a:extLst>
              </p:cNvPr>
              <p:cNvGrpSpPr/>
              <p:nvPr/>
            </p:nvGrpSpPr>
            <p:grpSpPr>
              <a:xfrm>
                <a:off x="1531325" y="4599519"/>
                <a:ext cx="2243339" cy="2103789"/>
                <a:chOff x="3080677" y="355831"/>
                <a:chExt cx="6602507" cy="6191798"/>
              </a:xfrm>
              <a:effectLst>
                <a:outerShdw dist="76200" dir="10920000" algn="tl" rotWithShape="0">
                  <a:srgbClr val="004837"/>
                </a:outerShdw>
              </a:effectLst>
            </p:grpSpPr>
            <p:sp>
              <p:nvSpPr>
                <p:cNvPr id="490" name="Circle: Hollow 489">
                  <a:extLst>
                    <a:ext uri="{FF2B5EF4-FFF2-40B4-BE49-F238E27FC236}">
                      <a16:creationId xmlns:a16="http://schemas.microsoft.com/office/drawing/2014/main" id="{4B11DEA0-80DA-3D97-D2CB-1A99800F046E}"/>
                    </a:ext>
                  </a:extLst>
                </p:cNvPr>
                <p:cNvSpPr/>
                <p:nvPr/>
              </p:nvSpPr>
              <p:spPr>
                <a:xfrm>
                  <a:off x="3286030" y="355831"/>
                  <a:ext cx="6191798" cy="6191798"/>
                </a:xfrm>
                <a:prstGeom prst="donut">
                  <a:avLst>
                    <a:gd name="adj" fmla="val 15477"/>
                  </a:avLst>
                </a:prstGeom>
                <a:solidFill>
                  <a:schemeClr val="accent1"/>
                </a:solidFill>
                <a:ln>
                  <a:solidFill>
                    <a:srgbClr val="006A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491" name="Group 490">
                  <a:extLst>
                    <a:ext uri="{FF2B5EF4-FFF2-40B4-BE49-F238E27FC236}">
                      <a16:creationId xmlns:a16="http://schemas.microsoft.com/office/drawing/2014/main" id="{6E516D00-B32B-66FC-CF1B-4887FDEAECBF}"/>
                    </a:ext>
                  </a:extLst>
                </p:cNvPr>
                <p:cNvGrpSpPr/>
                <p:nvPr/>
              </p:nvGrpSpPr>
              <p:grpSpPr>
                <a:xfrm>
                  <a:off x="3080677" y="528030"/>
                  <a:ext cx="6602507" cy="5847400"/>
                  <a:chOff x="3080677" y="491620"/>
                  <a:chExt cx="6602507" cy="5847399"/>
                </a:xfrm>
              </p:grpSpPr>
              <p:sp>
                <p:nvSpPr>
                  <p:cNvPr id="492" name="Free-form: Shape 491">
                    <a:extLst>
                      <a:ext uri="{FF2B5EF4-FFF2-40B4-BE49-F238E27FC236}">
                        <a16:creationId xmlns:a16="http://schemas.microsoft.com/office/drawing/2014/main" id="{24ACD8CA-4A2C-5FD9-5691-D598EB8C3467}"/>
                      </a:ext>
                    </a:extLst>
                  </p:cNvPr>
                  <p:cNvSpPr/>
                  <p:nvPr/>
                </p:nvSpPr>
                <p:spPr>
                  <a:xfrm>
                    <a:off x="7021744" y="491620"/>
                    <a:ext cx="1249337" cy="1249335"/>
                  </a:xfrm>
                  <a:custGeom>
                    <a:avLst/>
                    <a:gdLst>
                      <a:gd name="connsiteX0" fmla="*/ 743239 w 743238"/>
                      <a:gd name="connsiteY0" fmla="*/ 371619 h 743238"/>
                      <a:gd name="connsiteX1" fmla="*/ 371619 w 743238"/>
                      <a:gd name="connsiteY1" fmla="*/ 743239 h 743238"/>
                      <a:gd name="connsiteX2" fmla="*/ 0 w 743238"/>
                      <a:gd name="connsiteY2" fmla="*/ 371619 h 743238"/>
                      <a:gd name="connsiteX3" fmla="*/ 371619 w 743238"/>
                      <a:gd name="connsiteY3" fmla="*/ 0 h 743238"/>
                      <a:gd name="connsiteX4" fmla="*/ 743239 w 743238"/>
                      <a:gd name="connsiteY4" fmla="*/ 371619 h 743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238" h="743238">
                        <a:moveTo>
                          <a:pt x="743239" y="371619"/>
                        </a:moveTo>
                        <a:cubicBezTo>
                          <a:pt x="743239" y="576859"/>
                          <a:pt x="576859" y="743239"/>
                          <a:pt x="371619" y="743239"/>
                        </a:cubicBezTo>
                        <a:cubicBezTo>
                          <a:pt x="166380" y="743239"/>
                          <a:pt x="0" y="576859"/>
                          <a:pt x="0" y="371619"/>
                        </a:cubicBezTo>
                        <a:cubicBezTo>
                          <a:pt x="0" y="166380"/>
                          <a:pt x="166380" y="0"/>
                          <a:pt x="371619" y="0"/>
                        </a:cubicBezTo>
                        <a:cubicBezTo>
                          <a:pt x="576859" y="0"/>
                          <a:pt x="743239" y="166380"/>
                          <a:pt x="743239" y="371619"/>
                        </a:cubicBezTo>
                        <a:close/>
                      </a:path>
                    </a:pathLst>
                  </a:custGeom>
                  <a:solidFill>
                    <a:srgbClr val="EEF5F6"/>
                  </a:solidFill>
                  <a:ln w="28575" cap="flat">
                    <a:solidFill>
                      <a:srgbClr val="2B848F"/>
                    </a:solidFill>
                    <a:prstDash val="solid"/>
                    <a:miter/>
                  </a:ln>
                </p:spPr>
                <p:txBody>
                  <a:bodyPr wrap="none" rtlCol="0" anchor="ctr"/>
                  <a:lstStyle/>
                  <a:p>
                    <a:pPr algn="ctr"/>
                    <a:r>
                      <a:rPr lang="en-GB" sz="900" b="1" dirty="0">
                        <a:solidFill>
                          <a:srgbClr val="2B848F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Business</a:t>
                    </a:r>
                    <a:br>
                      <a:rPr lang="en-GB" sz="900" b="1" dirty="0">
                        <a:solidFill>
                          <a:srgbClr val="2B848F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</a:br>
                    <a:r>
                      <a:rPr lang="en-GB" sz="900" b="1" dirty="0">
                        <a:solidFill>
                          <a:srgbClr val="2B848F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case</a:t>
                    </a:r>
                  </a:p>
                </p:txBody>
              </p:sp>
              <p:sp>
                <p:nvSpPr>
                  <p:cNvPr id="493" name="Free-form: Shape 492">
                    <a:extLst>
                      <a:ext uri="{FF2B5EF4-FFF2-40B4-BE49-F238E27FC236}">
                        <a16:creationId xmlns:a16="http://schemas.microsoft.com/office/drawing/2014/main" id="{89CB9348-4236-5694-40F2-68AEC9F15899}"/>
                      </a:ext>
                    </a:extLst>
                  </p:cNvPr>
                  <p:cNvSpPr/>
                  <p:nvPr/>
                </p:nvSpPr>
                <p:spPr>
                  <a:xfrm>
                    <a:off x="4378761" y="522315"/>
                    <a:ext cx="1249337" cy="1249335"/>
                  </a:xfrm>
                  <a:custGeom>
                    <a:avLst/>
                    <a:gdLst>
                      <a:gd name="connsiteX0" fmla="*/ 743239 w 743238"/>
                      <a:gd name="connsiteY0" fmla="*/ 371619 h 743238"/>
                      <a:gd name="connsiteX1" fmla="*/ 371619 w 743238"/>
                      <a:gd name="connsiteY1" fmla="*/ 743239 h 743238"/>
                      <a:gd name="connsiteX2" fmla="*/ 0 w 743238"/>
                      <a:gd name="connsiteY2" fmla="*/ 371619 h 743238"/>
                      <a:gd name="connsiteX3" fmla="*/ 371619 w 743238"/>
                      <a:gd name="connsiteY3" fmla="*/ 0 h 743238"/>
                      <a:gd name="connsiteX4" fmla="*/ 743239 w 743238"/>
                      <a:gd name="connsiteY4" fmla="*/ 371619 h 743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238" h="743238">
                        <a:moveTo>
                          <a:pt x="743239" y="371619"/>
                        </a:moveTo>
                        <a:cubicBezTo>
                          <a:pt x="743239" y="576859"/>
                          <a:pt x="576859" y="743239"/>
                          <a:pt x="371619" y="743239"/>
                        </a:cubicBezTo>
                        <a:cubicBezTo>
                          <a:pt x="166380" y="743239"/>
                          <a:pt x="0" y="576859"/>
                          <a:pt x="0" y="371619"/>
                        </a:cubicBezTo>
                        <a:cubicBezTo>
                          <a:pt x="0" y="166380"/>
                          <a:pt x="166380" y="0"/>
                          <a:pt x="371619" y="0"/>
                        </a:cubicBezTo>
                        <a:cubicBezTo>
                          <a:pt x="576859" y="0"/>
                          <a:pt x="743239" y="166380"/>
                          <a:pt x="743239" y="371619"/>
                        </a:cubicBezTo>
                        <a:close/>
                      </a:path>
                    </a:pathLst>
                  </a:custGeom>
                  <a:solidFill>
                    <a:srgbClr val="FFFCF5"/>
                  </a:solidFill>
                  <a:ln w="28575" cap="flat">
                    <a:solidFill>
                      <a:srgbClr val="FBBC33"/>
                    </a:solidFill>
                    <a:prstDash val="solid"/>
                    <a:miter/>
                  </a:ln>
                </p:spPr>
                <p:txBody>
                  <a:bodyPr wrap="none" rtlCol="0" anchor="ctr"/>
                  <a:lstStyle/>
                  <a:p>
                    <a:pPr algn="ctr"/>
                    <a:r>
                      <a:rPr lang="en-GB" sz="900" b="1" dirty="0">
                        <a:solidFill>
                          <a:schemeClr val="accent5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Use &amp;</a:t>
                    </a:r>
                    <a:br>
                      <a:rPr lang="en-GB" sz="900" b="1" dirty="0">
                        <a:solidFill>
                          <a:schemeClr val="accent5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</a:br>
                    <a:r>
                      <a:rPr lang="en-GB" sz="900" b="1" dirty="0">
                        <a:solidFill>
                          <a:schemeClr val="accent5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value</a:t>
                    </a:r>
                  </a:p>
                </p:txBody>
              </p:sp>
              <p:sp>
                <p:nvSpPr>
                  <p:cNvPr id="494" name="Free-form: Shape 493">
                    <a:extLst>
                      <a:ext uri="{FF2B5EF4-FFF2-40B4-BE49-F238E27FC236}">
                        <a16:creationId xmlns:a16="http://schemas.microsoft.com/office/drawing/2014/main" id="{8872E25C-2E8F-AB8C-DEF2-A075404493A4}"/>
                      </a:ext>
                    </a:extLst>
                  </p:cNvPr>
                  <p:cNvSpPr/>
                  <p:nvPr/>
                </p:nvSpPr>
                <p:spPr>
                  <a:xfrm>
                    <a:off x="8433847" y="2804332"/>
                    <a:ext cx="1249337" cy="1249335"/>
                  </a:xfrm>
                  <a:custGeom>
                    <a:avLst/>
                    <a:gdLst>
                      <a:gd name="connsiteX0" fmla="*/ 743239 w 743238"/>
                      <a:gd name="connsiteY0" fmla="*/ 371619 h 743238"/>
                      <a:gd name="connsiteX1" fmla="*/ 371620 w 743238"/>
                      <a:gd name="connsiteY1" fmla="*/ 743239 h 743238"/>
                      <a:gd name="connsiteX2" fmla="*/ 0 w 743238"/>
                      <a:gd name="connsiteY2" fmla="*/ 371619 h 743238"/>
                      <a:gd name="connsiteX3" fmla="*/ 371620 w 743238"/>
                      <a:gd name="connsiteY3" fmla="*/ 0 h 743238"/>
                      <a:gd name="connsiteX4" fmla="*/ 743239 w 743238"/>
                      <a:gd name="connsiteY4" fmla="*/ 371619 h 743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238" h="743238">
                        <a:moveTo>
                          <a:pt x="743239" y="371619"/>
                        </a:moveTo>
                        <a:cubicBezTo>
                          <a:pt x="743239" y="576859"/>
                          <a:pt x="576859" y="743239"/>
                          <a:pt x="371620" y="743239"/>
                        </a:cubicBezTo>
                        <a:cubicBezTo>
                          <a:pt x="166380" y="743239"/>
                          <a:pt x="0" y="576859"/>
                          <a:pt x="0" y="371619"/>
                        </a:cubicBezTo>
                        <a:cubicBezTo>
                          <a:pt x="0" y="166380"/>
                          <a:pt x="166380" y="0"/>
                          <a:pt x="371620" y="0"/>
                        </a:cubicBezTo>
                        <a:cubicBezTo>
                          <a:pt x="576859" y="0"/>
                          <a:pt x="743239" y="166380"/>
                          <a:pt x="743239" y="371619"/>
                        </a:cubicBezTo>
                        <a:close/>
                      </a:path>
                    </a:pathLst>
                  </a:custGeom>
                  <a:solidFill>
                    <a:srgbClr val="F4F2F7"/>
                  </a:solidFill>
                  <a:ln w="25400" cap="flat">
                    <a:solidFill>
                      <a:srgbClr val="4E2080"/>
                    </a:solidFill>
                    <a:prstDash val="solid"/>
                    <a:miter/>
                  </a:ln>
                </p:spPr>
                <p:txBody>
                  <a:bodyPr wrap="none" rtlCol="0" anchor="ctr"/>
                  <a:lstStyle/>
                  <a:p>
                    <a:pPr algn="ctr"/>
                    <a:r>
                      <a:rPr lang="en-GB" sz="900" b="1" dirty="0">
                        <a:solidFill>
                          <a:srgbClr val="4E2080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Governance</a:t>
                    </a:r>
                  </a:p>
                </p:txBody>
              </p:sp>
              <p:sp>
                <p:nvSpPr>
                  <p:cNvPr id="495" name="Free-form: Shape 494">
                    <a:extLst>
                      <a:ext uri="{FF2B5EF4-FFF2-40B4-BE49-F238E27FC236}">
                        <a16:creationId xmlns:a16="http://schemas.microsoft.com/office/drawing/2014/main" id="{48A46DBF-EF6F-A792-25E0-63BA1A7B675C}"/>
                      </a:ext>
                    </a:extLst>
                  </p:cNvPr>
                  <p:cNvSpPr/>
                  <p:nvPr/>
                </p:nvSpPr>
                <p:spPr>
                  <a:xfrm>
                    <a:off x="3080677" y="2804332"/>
                    <a:ext cx="1249337" cy="1249335"/>
                  </a:xfrm>
                  <a:custGeom>
                    <a:avLst/>
                    <a:gdLst>
                      <a:gd name="connsiteX0" fmla="*/ 743239 w 743238"/>
                      <a:gd name="connsiteY0" fmla="*/ 371619 h 743238"/>
                      <a:gd name="connsiteX1" fmla="*/ 371619 w 743238"/>
                      <a:gd name="connsiteY1" fmla="*/ 743239 h 743238"/>
                      <a:gd name="connsiteX2" fmla="*/ 0 w 743238"/>
                      <a:gd name="connsiteY2" fmla="*/ 371619 h 743238"/>
                      <a:gd name="connsiteX3" fmla="*/ 371619 w 743238"/>
                      <a:gd name="connsiteY3" fmla="*/ 0 h 743238"/>
                      <a:gd name="connsiteX4" fmla="*/ 743239 w 743238"/>
                      <a:gd name="connsiteY4" fmla="*/ 371619 h 743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238" h="743238">
                        <a:moveTo>
                          <a:pt x="743239" y="371619"/>
                        </a:moveTo>
                        <a:cubicBezTo>
                          <a:pt x="743239" y="576859"/>
                          <a:pt x="576859" y="743239"/>
                          <a:pt x="371619" y="743239"/>
                        </a:cubicBezTo>
                        <a:cubicBezTo>
                          <a:pt x="166380" y="743239"/>
                          <a:pt x="0" y="576859"/>
                          <a:pt x="0" y="371619"/>
                        </a:cubicBezTo>
                        <a:cubicBezTo>
                          <a:pt x="0" y="166380"/>
                          <a:pt x="166380" y="0"/>
                          <a:pt x="371619" y="0"/>
                        </a:cubicBezTo>
                        <a:cubicBezTo>
                          <a:pt x="576859" y="0"/>
                          <a:pt x="743239" y="166380"/>
                          <a:pt x="743239" y="371619"/>
                        </a:cubicBezTo>
                        <a:close/>
                      </a:path>
                    </a:pathLst>
                  </a:custGeom>
                  <a:solidFill>
                    <a:srgbClr val="EDF3F6"/>
                  </a:solidFill>
                  <a:ln w="28575" cap="flat">
                    <a:solidFill>
                      <a:srgbClr val="005880"/>
                    </a:solidFill>
                    <a:prstDash val="solid"/>
                    <a:miter/>
                  </a:ln>
                </p:spPr>
                <p:txBody>
                  <a:bodyPr wrap="none" rtlCol="0" anchor="ctr"/>
                  <a:lstStyle/>
                  <a:p>
                    <a:pPr algn="ctr"/>
                    <a:r>
                      <a:rPr lang="en-GB" sz="900" b="1" dirty="0">
                        <a:solidFill>
                          <a:srgbClr val="005880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Security </a:t>
                    </a:r>
                    <a:br>
                      <a:rPr lang="en-GB" sz="900" b="1" dirty="0">
                        <a:solidFill>
                          <a:srgbClr val="005880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</a:br>
                    <a:r>
                      <a:rPr lang="en-GB" sz="900" b="1" dirty="0">
                        <a:solidFill>
                          <a:srgbClr val="005880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&amp; trust</a:t>
                    </a:r>
                  </a:p>
                </p:txBody>
              </p:sp>
              <p:sp>
                <p:nvSpPr>
                  <p:cNvPr id="496" name="Free-form: Shape 495">
                    <a:extLst>
                      <a:ext uri="{FF2B5EF4-FFF2-40B4-BE49-F238E27FC236}">
                        <a16:creationId xmlns:a16="http://schemas.microsoft.com/office/drawing/2014/main" id="{CF821E22-09B8-D22B-6E53-DFBDD27B2322}"/>
                      </a:ext>
                    </a:extLst>
                  </p:cNvPr>
                  <p:cNvSpPr/>
                  <p:nvPr/>
                </p:nvSpPr>
                <p:spPr>
                  <a:xfrm>
                    <a:off x="7021743" y="5080257"/>
                    <a:ext cx="1249337" cy="1249335"/>
                  </a:xfrm>
                  <a:custGeom>
                    <a:avLst/>
                    <a:gdLst>
                      <a:gd name="connsiteX0" fmla="*/ 743239 w 743238"/>
                      <a:gd name="connsiteY0" fmla="*/ 371620 h 743238"/>
                      <a:gd name="connsiteX1" fmla="*/ 371620 w 743238"/>
                      <a:gd name="connsiteY1" fmla="*/ 743239 h 743238"/>
                      <a:gd name="connsiteX2" fmla="*/ 0 w 743238"/>
                      <a:gd name="connsiteY2" fmla="*/ 371620 h 743238"/>
                      <a:gd name="connsiteX3" fmla="*/ 371620 w 743238"/>
                      <a:gd name="connsiteY3" fmla="*/ 0 h 743238"/>
                      <a:gd name="connsiteX4" fmla="*/ 743239 w 743238"/>
                      <a:gd name="connsiteY4" fmla="*/ 371620 h 743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238" h="743238">
                        <a:moveTo>
                          <a:pt x="743239" y="371620"/>
                        </a:moveTo>
                        <a:cubicBezTo>
                          <a:pt x="743239" y="576859"/>
                          <a:pt x="576859" y="743239"/>
                          <a:pt x="371620" y="743239"/>
                        </a:cubicBezTo>
                        <a:cubicBezTo>
                          <a:pt x="166380" y="743239"/>
                          <a:pt x="0" y="576859"/>
                          <a:pt x="0" y="371620"/>
                        </a:cubicBezTo>
                        <a:cubicBezTo>
                          <a:pt x="0" y="166380"/>
                          <a:pt x="166380" y="0"/>
                          <a:pt x="371620" y="0"/>
                        </a:cubicBezTo>
                        <a:cubicBezTo>
                          <a:pt x="576859" y="0"/>
                          <a:pt x="743239" y="166380"/>
                          <a:pt x="743239" y="371620"/>
                        </a:cubicBezTo>
                        <a:close/>
                      </a:path>
                    </a:pathLst>
                  </a:custGeom>
                  <a:solidFill>
                    <a:srgbClr val="EBF6F9"/>
                  </a:solidFill>
                  <a:ln w="28575" cap="flat">
                    <a:solidFill>
                      <a:srgbClr val="008CB3"/>
                    </a:solidFill>
                    <a:prstDash val="solid"/>
                    <a:miter/>
                  </a:ln>
                </p:spPr>
                <p:txBody>
                  <a:bodyPr wrap="none" rtlCol="0" anchor="ctr"/>
                  <a:lstStyle/>
                  <a:p>
                    <a:pPr algn="ctr"/>
                    <a:r>
                      <a:rPr lang="en-GB" sz="900" b="1" dirty="0">
                        <a:solidFill>
                          <a:schemeClr val="accent3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Legal</a:t>
                    </a:r>
                  </a:p>
                </p:txBody>
              </p:sp>
              <p:sp>
                <p:nvSpPr>
                  <p:cNvPr id="497" name="Free-form: Shape 496">
                    <a:extLst>
                      <a:ext uri="{FF2B5EF4-FFF2-40B4-BE49-F238E27FC236}">
                        <a16:creationId xmlns:a16="http://schemas.microsoft.com/office/drawing/2014/main" id="{73B8C9E5-6ABC-F787-DA27-66CEAF47B205}"/>
                      </a:ext>
                    </a:extLst>
                  </p:cNvPr>
                  <p:cNvSpPr/>
                  <p:nvPr/>
                </p:nvSpPr>
                <p:spPr>
                  <a:xfrm>
                    <a:off x="4397615" y="5089684"/>
                    <a:ext cx="1249337" cy="1249335"/>
                  </a:xfrm>
                  <a:custGeom>
                    <a:avLst/>
                    <a:gdLst>
                      <a:gd name="connsiteX0" fmla="*/ 743239 w 743238"/>
                      <a:gd name="connsiteY0" fmla="*/ 371619 h 743238"/>
                      <a:gd name="connsiteX1" fmla="*/ 371619 w 743238"/>
                      <a:gd name="connsiteY1" fmla="*/ 743239 h 743238"/>
                      <a:gd name="connsiteX2" fmla="*/ 0 w 743238"/>
                      <a:gd name="connsiteY2" fmla="*/ 371619 h 743238"/>
                      <a:gd name="connsiteX3" fmla="*/ 371619 w 743238"/>
                      <a:gd name="connsiteY3" fmla="*/ 0 h 743238"/>
                      <a:gd name="connsiteX4" fmla="*/ 743239 w 743238"/>
                      <a:gd name="connsiteY4" fmla="*/ 371619 h 743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3238" h="743238">
                        <a:moveTo>
                          <a:pt x="743239" y="371619"/>
                        </a:moveTo>
                        <a:cubicBezTo>
                          <a:pt x="743239" y="576859"/>
                          <a:pt x="576859" y="743239"/>
                          <a:pt x="371619" y="743239"/>
                        </a:cubicBezTo>
                        <a:cubicBezTo>
                          <a:pt x="166380" y="743239"/>
                          <a:pt x="0" y="576859"/>
                          <a:pt x="0" y="371619"/>
                        </a:cubicBezTo>
                        <a:cubicBezTo>
                          <a:pt x="0" y="166380"/>
                          <a:pt x="166380" y="0"/>
                          <a:pt x="371619" y="0"/>
                        </a:cubicBezTo>
                        <a:cubicBezTo>
                          <a:pt x="576859" y="0"/>
                          <a:pt x="743239" y="166380"/>
                          <a:pt x="743239" y="371619"/>
                        </a:cubicBezTo>
                        <a:close/>
                      </a:path>
                    </a:pathLst>
                  </a:custGeom>
                  <a:solidFill>
                    <a:srgbClr val="FFFBF8"/>
                  </a:solidFill>
                  <a:ln w="28575" cap="flat">
                    <a:solidFill>
                      <a:srgbClr val="EF7923"/>
                    </a:solidFill>
                    <a:prstDash val="solid"/>
                    <a:miter/>
                  </a:ln>
                </p:spPr>
                <p:txBody>
                  <a:bodyPr wrap="none" rtlCol="0" anchor="ctr"/>
                  <a:lstStyle/>
                  <a:p>
                    <a:pPr algn="ctr"/>
                    <a:r>
                      <a:rPr lang="en-GB" sz="900" b="1" dirty="0">
                        <a:solidFill>
                          <a:schemeClr val="accent6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 Data inter-</a:t>
                    </a:r>
                    <a:br>
                      <a:rPr lang="en-GB" sz="900" b="1" dirty="0">
                        <a:solidFill>
                          <a:schemeClr val="accent6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</a:br>
                    <a:r>
                      <a:rPr lang="en-GB" sz="900" b="1" dirty="0">
                        <a:solidFill>
                          <a:schemeClr val="accent6"/>
                        </a:solidFill>
                        <a:latin typeface="Akkurat LL" panose="020B0504020101010102" pitchFamily="34" charset="-126"/>
                        <a:ea typeface="Akkurat LL" panose="020B0504020101010102" pitchFamily="34" charset="-126"/>
                        <a:cs typeface="Akkurat LL" panose="020B0504020101010102" pitchFamily="34" charset="-126"/>
                      </a:rPr>
                      <a:t>operability</a:t>
                    </a:r>
                  </a:p>
                </p:txBody>
              </p:sp>
            </p:grpSp>
          </p:grpSp>
          <p:grpSp>
            <p:nvGrpSpPr>
              <p:cNvPr id="478" name="Group 477">
                <a:extLst>
                  <a:ext uri="{FF2B5EF4-FFF2-40B4-BE49-F238E27FC236}">
                    <a16:creationId xmlns:a16="http://schemas.microsoft.com/office/drawing/2014/main" id="{84EE3F5A-B55A-B286-330E-74F412E7A854}"/>
                  </a:ext>
                </a:extLst>
              </p:cNvPr>
              <p:cNvGrpSpPr/>
              <p:nvPr/>
            </p:nvGrpSpPr>
            <p:grpSpPr>
              <a:xfrm>
                <a:off x="1963713" y="5050601"/>
                <a:ext cx="1382250" cy="1207427"/>
                <a:chOff x="4330079" y="1684341"/>
                <a:chExt cx="4068187" cy="3553656"/>
              </a:xfrm>
            </p:grpSpPr>
            <p:sp>
              <p:nvSpPr>
                <p:cNvPr id="480" name="Free-form: Shape 479">
                  <a:extLst>
                    <a:ext uri="{FF2B5EF4-FFF2-40B4-BE49-F238E27FC236}">
                      <a16:creationId xmlns:a16="http://schemas.microsoft.com/office/drawing/2014/main" id="{00472F46-18F7-E6B2-47C2-399F4650D60E}"/>
                    </a:ext>
                  </a:extLst>
                </p:cNvPr>
                <p:cNvSpPr/>
                <p:nvPr/>
              </p:nvSpPr>
              <p:spPr>
                <a:xfrm>
                  <a:off x="4806816" y="1900703"/>
                  <a:ext cx="3103858" cy="3103856"/>
                </a:xfrm>
                <a:custGeom>
                  <a:avLst/>
                  <a:gdLst>
                    <a:gd name="connsiteX0" fmla="*/ 3103859 w 3103858"/>
                    <a:gd name="connsiteY0" fmla="*/ 1551928 h 3103856"/>
                    <a:gd name="connsiteX1" fmla="*/ 1551929 w 3103858"/>
                    <a:gd name="connsiteY1" fmla="*/ 3103857 h 3103856"/>
                    <a:gd name="connsiteX2" fmla="*/ 0 w 3103858"/>
                    <a:gd name="connsiteY2" fmla="*/ 1551928 h 3103856"/>
                    <a:gd name="connsiteX3" fmla="*/ 1551929 w 3103858"/>
                    <a:gd name="connsiteY3" fmla="*/ 0 h 3103856"/>
                    <a:gd name="connsiteX4" fmla="*/ 3103859 w 3103858"/>
                    <a:gd name="connsiteY4" fmla="*/ 1551928 h 310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3858" h="3103856">
                      <a:moveTo>
                        <a:pt x="3103859" y="1551928"/>
                      </a:moveTo>
                      <a:cubicBezTo>
                        <a:pt x="3103859" y="2409035"/>
                        <a:pt x="2409036" y="3103857"/>
                        <a:pt x="1551929" y="3103857"/>
                      </a:cubicBezTo>
                      <a:cubicBezTo>
                        <a:pt x="694822" y="3103857"/>
                        <a:pt x="0" y="2409035"/>
                        <a:pt x="0" y="1551928"/>
                      </a:cubicBezTo>
                      <a:cubicBezTo>
                        <a:pt x="0" y="694822"/>
                        <a:pt x="694822" y="0"/>
                        <a:pt x="1551929" y="0"/>
                      </a:cubicBezTo>
                      <a:cubicBezTo>
                        <a:pt x="2409036" y="0"/>
                        <a:pt x="3103859" y="694822"/>
                        <a:pt x="3103859" y="1551928"/>
                      </a:cubicBezTo>
                      <a:close/>
                    </a:path>
                  </a:pathLst>
                </a:custGeom>
                <a:noFill/>
                <a:ln w="41275" cap="flat">
                  <a:solidFill>
                    <a:srgbClr val="006A52">
                      <a:alpha val="6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  <p:sp>
              <p:nvSpPr>
                <p:cNvPr id="481" name="Free-form: Shape 480">
                  <a:extLst>
                    <a:ext uri="{FF2B5EF4-FFF2-40B4-BE49-F238E27FC236}">
                      <a16:creationId xmlns:a16="http://schemas.microsoft.com/office/drawing/2014/main" id="{B42DD872-A75D-66E8-9131-B0A3C37D55C1}"/>
                    </a:ext>
                  </a:extLst>
                </p:cNvPr>
                <p:cNvSpPr/>
                <p:nvPr/>
              </p:nvSpPr>
              <p:spPr>
                <a:xfrm>
                  <a:off x="7021135" y="1995547"/>
                  <a:ext cx="214442" cy="214442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2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2"/>
                        <a:pt x="107221" y="214442"/>
                      </a:cubicBezTo>
                      <a:cubicBezTo>
                        <a:pt x="48004" y="214442"/>
                        <a:pt x="0" y="166438"/>
                        <a:pt x="0" y="107221"/>
                      </a:cubicBezTo>
                      <a:cubicBezTo>
                        <a:pt x="0" y="48005"/>
                        <a:pt x="48004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E6F0F2"/>
                </a:solidFill>
                <a:ln w="2540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  <p:sp>
              <p:nvSpPr>
                <p:cNvPr id="482" name="Free-form: Shape 481">
                  <a:extLst>
                    <a:ext uri="{FF2B5EF4-FFF2-40B4-BE49-F238E27FC236}">
                      <a16:creationId xmlns:a16="http://schemas.microsoft.com/office/drawing/2014/main" id="{83721417-32F6-B87D-07DB-62557C105FA6}"/>
                    </a:ext>
                  </a:extLst>
                </p:cNvPr>
                <p:cNvSpPr/>
                <p:nvPr/>
              </p:nvSpPr>
              <p:spPr>
                <a:xfrm>
                  <a:off x="7804248" y="3346733"/>
                  <a:ext cx="214442" cy="214442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3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3"/>
                        <a:pt x="107221" y="214443"/>
                      </a:cubicBezTo>
                      <a:cubicBezTo>
                        <a:pt x="48005" y="214443"/>
                        <a:pt x="0" y="166438"/>
                        <a:pt x="0" y="107221"/>
                      </a:cubicBezTo>
                      <a:cubicBezTo>
                        <a:pt x="0" y="48005"/>
                        <a:pt x="48005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EAE4F0"/>
                </a:solidFill>
                <a:ln w="2540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  <p:sp>
              <p:nvSpPr>
                <p:cNvPr id="483" name="Free-form: Shape 482">
                  <a:extLst>
                    <a:ext uri="{FF2B5EF4-FFF2-40B4-BE49-F238E27FC236}">
                      <a16:creationId xmlns:a16="http://schemas.microsoft.com/office/drawing/2014/main" id="{9753CA27-E891-58AC-65C0-A87BAD437BDE}"/>
                    </a:ext>
                  </a:extLst>
                </p:cNvPr>
                <p:cNvSpPr/>
                <p:nvPr/>
              </p:nvSpPr>
              <p:spPr>
                <a:xfrm>
                  <a:off x="7021797" y="4691897"/>
                  <a:ext cx="214442" cy="214442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3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3"/>
                        <a:pt x="107221" y="214443"/>
                      </a:cubicBezTo>
                      <a:cubicBezTo>
                        <a:pt x="48005" y="214443"/>
                        <a:pt x="0" y="166438"/>
                        <a:pt x="0" y="107221"/>
                      </a:cubicBezTo>
                      <a:cubicBezTo>
                        <a:pt x="0" y="48005"/>
                        <a:pt x="48005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2540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900" b="1">
                    <a:solidFill>
                      <a:schemeClr val="accent3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484" name="Free-form: Shape 483">
                  <a:extLst>
                    <a:ext uri="{FF2B5EF4-FFF2-40B4-BE49-F238E27FC236}">
                      <a16:creationId xmlns:a16="http://schemas.microsoft.com/office/drawing/2014/main" id="{F4C498C8-DA68-67EA-DD18-BA9CE17F2EED}"/>
                    </a:ext>
                  </a:extLst>
                </p:cNvPr>
                <p:cNvSpPr/>
                <p:nvPr/>
              </p:nvSpPr>
              <p:spPr>
                <a:xfrm>
                  <a:off x="7183159" y="1684341"/>
                  <a:ext cx="178503" cy="330069"/>
                </a:xfrm>
                <a:custGeom>
                  <a:avLst/>
                  <a:gdLst>
                    <a:gd name="connsiteX0" fmla="*/ 0 w 178503"/>
                    <a:gd name="connsiteY0" fmla="*/ 330069 h 330069"/>
                    <a:gd name="connsiteX1" fmla="*/ 178504 w 178503"/>
                    <a:gd name="connsiteY1" fmla="*/ 0 h 33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503" h="330069">
                      <a:moveTo>
                        <a:pt x="0" y="330069"/>
                      </a:moveTo>
                      <a:lnTo>
                        <a:pt x="178504" y="0"/>
                      </a:lnTo>
                    </a:path>
                  </a:pathLst>
                </a:custGeom>
                <a:ln w="25400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  <p:sp>
              <p:nvSpPr>
                <p:cNvPr id="485" name="Free-form: Shape 484">
                  <a:extLst>
                    <a:ext uri="{FF2B5EF4-FFF2-40B4-BE49-F238E27FC236}">
                      <a16:creationId xmlns:a16="http://schemas.microsoft.com/office/drawing/2014/main" id="{396F2F3F-4513-8A1D-9B92-24E52B45E015}"/>
                    </a:ext>
                  </a:extLst>
                </p:cNvPr>
                <p:cNvSpPr/>
                <p:nvPr/>
              </p:nvSpPr>
              <p:spPr>
                <a:xfrm>
                  <a:off x="7185012" y="4902302"/>
                  <a:ext cx="172480" cy="310544"/>
                </a:xfrm>
                <a:custGeom>
                  <a:avLst/>
                  <a:gdLst>
                    <a:gd name="connsiteX0" fmla="*/ 0 w 172480"/>
                    <a:gd name="connsiteY0" fmla="*/ 0 h 310544"/>
                    <a:gd name="connsiteX1" fmla="*/ 172481 w 172480"/>
                    <a:gd name="connsiteY1" fmla="*/ 310545 h 31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480" h="310544">
                      <a:moveTo>
                        <a:pt x="0" y="0"/>
                      </a:moveTo>
                      <a:lnTo>
                        <a:pt x="172481" y="310545"/>
                      </a:lnTo>
                    </a:path>
                  </a:pathLst>
                </a:custGeom>
                <a:ln w="25400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  <p:sp>
              <p:nvSpPr>
                <p:cNvPr id="486" name="Free-form: Shape 485">
                  <a:extLst>
                    <a:ext uri="{FF2B5EF4-FFF2-40B4-BE49-F238E27FC236}">
                      <a16:creationId xmlns:a16="http://schemas.microsoft.com/office/drawing/2014/main" id="{492F5AA5-C93B-1B61-A772-88C3BA8B9139}"/>
                    </a:ext>
                  </a:extLst>
                </p:cNvPr>
                <p:cNvSpPr/>
                <p:nvPr/>
              </p:nvSpPr>
              <p:spPr>
                <a:xfrm>
                  <a:off x="8017565" y="3459779"/>
                  <a:ext cx="380701" cy="1720"/>
                </a:xfrm>
                <a:custGeom>
                  <a:avLst/>
                  <a:gdLst>
                    <a:gd name="connsiteX0" fmla="*/ 0 w 380701"/>
                    <a:gd name="connsiteY0" fmla="*/ 1721 h 1720"/>
                    <a:gd name="connsiteX1" fmla="*/ 380702 w 380701"/>
                    <a:gd name="connsiteY1" fmla="*/ 0 h 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0701" h="1720">
                      <a:moveTo>
                        <a:pt x="0" y="1721"/>
                      </a:moveTo>
                      <a:lnTo>
                        <a:pt x="380702" y="0"/>
                      </a:lnTo>
                    </a:path>
                  </a:pathLst>
                </a:custGeom>
                <a:ln w="25400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  <p:sp>
              <p:nvSpPr>
                <p:cNvPr id="487" name="Free-form: Shape 486">
                  <a:extLst>
                    <a:ext uri="{FF2B5EF4-FFF2-40B4-BE49-F238E27FC236}">
                      <a16:creationId xmlns:a16="http://schemas.microsoft.com/office/drawing/2014/main" id="{459E8387-E0A9-0B53-406C-01A66A360E28}"/>
                    </a:ext>
                  </a:extLst>
                </p:cNvPr>
                <p:cNvSpPr/>
                <p:nvPr/>
              </p:nvSpPr>
              <p:spPr>
                <a:xfrm>
                  <a:off x="5330612" y="4907928"/>
                  <a:ext cx="207691" cy="330069"/>
                </a:xfrm>
                <a:custGeom>
                  <a:avLst/>
                  <a:gdLst>
                    <a:gd name="connsiteX0" fmla="*/ 207692 w 207691"/>
                    <a:gd name="connsiteY0" fmla="*/ 0 h 330069"/>
                    <a:gd name="connsiteX1" fmla="*/ 0 w 207691"/>
                    <a:gd name="connsiteY1" fmla="*/ 330069 h 33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691" h="330069">
                      <a:moveTo>
                        <a:pt x="207692" y="0"/>
                      </a:moveTo>
                      <a:lnTo>
                        <a:pt x="0" y="330069"/>
                      </a:lnTo>
                    </a:path>
                  </a:pathLst>
                </a:custGeom>
                <a:ln w="25400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  <p:sp>
              <p:nvSpPr>
                <p:cNvPr id="488" name="Free-form: Shape 487">
                  <a:extLst>
                    <a:ext uri="{FF2B5EF4-FFF2-40B4-BE49-F238E27FC236}">
                      <a16:creationId xmlns:a16="http://schemas.microsoft.com/office/drawing/2014/main" id="{B77793D2-6846-5877-DC48-F3BC88530147}"/>
                    </a:ext>
                  </a:extLst>
                </p:cNvPr>
                <p:cNvSpPr/>
                <p:nvPr/>
              </p:nvSpPr>
              <p:spPr>
                <a:xfrm>
                  <a:off x="4330079" y="3468913"/>
                  <a:ext cx="379245" cy="1720"/>
                </a:xfrm>
                <a:custGeom>
                  <a:avLst/>
                  <a:gdLst>
                    <a:gd name="connsiteX0" fmla="*/ 379246 w 379245"/>
                    <a:gd name="connsiteY0" fmla="*/ 0 h 1720"/>
                    <a:gd name="connsiteX1" fmla="*/ 0 w 379245"/>
                    <a:gd name="connsiteY1" fmla="*/ 1721 h 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9245" h="1720">
                      <a:moveTo>
                        <a:pt x="379246" y="0"/>
                      </a:moveTo>
                      <a:lnTo>
                        <a:pt x="0" y="1721"/>
                      </a:lnTo>
                    </a:path>
                  </a:pathLst>
                </a:custGeom>
                <a:ln w="25400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  <p:sp>
              <p:nvSpPr>
                <p:cNvPr id="489" name="Free-form: Shape 488">
                  <a:extLst>
                    <a:ext uri="{FF2B5EF4-FFF2-40B4-BE49-F238E27FC236}">
                      <a16:creationId xmlns:a16="http://schemas.microsoft.com/office/drawing/2014/main" id="{A7AE4042-5475-6F13-69E1-ACC342DD9069}"/>
                    </a:ext>
                  </a:extLst>
                </p:cNvPr>
                <p:cNvSpPr/>
                <p:nvPr/>
              </p:nvSpPr>
              <p:spPr>
                <a:xfrm>
                  <a:off x="5327965" y="1696651"/>
                  <a:ext cx="189225" cy="315111"/>
                </a:xfrm>
                <a:custGeom>
                  <a:avLst/>
                  <a:gdLst>
                    <a:gd name="connsiteX0" fmla="*/ 189226 w 189225"/>
                    <a:gd name="connsiteY0" fmla="*/ 315111 h 315111"/>
                    <a:gd name="connsiteX1" fmla="*/ 0 w 189225"/>
                    <a:gd name="connsiteY1" fmla="*/ 0 h 315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9225" h="315111">
                      <a:moveTo>
                        <a:pt x="189226" y="315111"/>
                      </a:moveTo>
                      <a:lnTo>
                        <a:pt x="0" y="0"/>
                      </a:lnTo>
                    </a:path>
                  </a:pathLst>
                </a:custGeom>
                <a:ln w="25400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000"/>
                </a:p>
              </p:txBody>
            </p:sp>
          </p:grpSp>
          <p:sp>
            <p:nvSpPr>
              <p:cNvPr id="479" name="Free-form: Shape 478">
                <a:extLst>
                  <a:ext uri="{FF2B5EF4-FFF2-40B4-BE49-F238E27FC236}">
                    <a16:creationId xmlns:a16="http://schemas.microsoft.com/office/drawing/2014/main" id="{68D6C485-12AD-A66E-AFDE-B46958D4BC7C}"/>
                  </a:ext>
                </a:extLst>
              </p:cNvPr>
              <p:cNvSpPr/>
              <p:nvPr/>
            </p:nvSpPr>
            <p:spPr>
              <a:xfrm>
                <a:off x="2898853" y="4682957"/>
                <a:ext cx="870322" cy="1938028"/>
              </a:xfrm>
              <a:custGeom>
                <a:avLst/>
                <a:gdLst>
                  <a:gd name="connsiteX0" fmla="*/ 349313 w 1125276"/>
                  <a:gd name="connsiteY0" fmla="*/ 0 h 2505756"/>
                  <a:gd name="connsiteX1" fmla="*/ 385960 w 1125276"/>
                  <a:gd name="connsiteY1" fmla="*/ 17617 h 2505756"/>
                  <a:gd name="connsiteX2" fmla="*/ 485113 w 1125276"/>
                  <a:gd name="connsiteY2" fmla="*/ 138025 h 2505756"/>
                  <a:gd name="connsiteX3" fmla="*/ 495140 w 1125276"/>
                  <a:gd name="connsiteY3" fmla="*/ 170325 h 2505756"/>
                  <a:gd name="connsiteX4" fmla="*/ 541723 w 1125276"/>
                  <a:gd name="connsiteY4" fmla="*/ 205160 h 2505756"/>
                  <a:gd name="connsiteX5" fmla="*/ 1007750 w 1125276"/>
                  <a:gd name="connsiteY5" fmla="*/ 978428 h 2505756"/>
                  <a:gd name="connsiteX6" fmla="*/ 1017352 w 1125276"/>
                  <a:gd name="connsiteY6" fmla="*/ 1041345 h 2505756"/>
                  <a:gd name="connsiteX7" fmla="*/ 1045119 w 1125276"/>
                  <a:gd name="connsiteY7" fmla="*/ 1064254 h 2505756"/>
                  <a:gd name="connsiteX8" fmla="*/ 1125276 w 1125276"/>
                  <a:gd name="connsiteY8" fmla="*/ 1257770 h 2505756"/>
                  <a:gd name="connsiteX9" fmla="*/ 1045119 w 1125276"/>
                  <a:gd name="connsiteY9" fmla="*/ 1451286 h 2505756"/>
                  <a:gd name="connsiteX10" fmla="*/ 1015260 w 1125276"/>
                  <a:gd name="connsiteY10" fmla="*/ 1475922 h 2505756"/>
                  <a:gd name="connsiteX11" fmla="*/ 1007750 w 1125276"/>
                  <a:gd name="connsiteY11" fmla="*/ 1525128 h 2505756"/>
                  <a:gd name="connsiteX12" fmla="*/ 541723 w 1125276"/>
                  <a:gd name="connsiteY12" fmla="*/ 2298397 h 2505756"/>
                  <a:gd name="connsiteX13" fmla="*/ 493469 w 1125276"/>
                  <a:gd name="connsiteY13" fmla="*/ 2334480 h 2505756"/>
                  <a:gd name="connsiteX14" fmla="*/ 485113 w 1125276"/>
                  <a:gd name="connsiteY14" fmla="*/ 2361399 h 2505756"/>
                  <a:gd name="connsiteX15" fmla="*/ 385960 w 1125276"/>
                  <a:gd name="connsiteY15" fmla="*/ 2481807 h 2505756"/>
                  <a:gd name="connsiteX16" fmla="*/ 336143 w 1125276"/>
                  <a:gd name="connsiteY16" fmla="*/ 2505756 h 2505756"/>
                  <a:gd name="connsiteX17" fmla="*/ 274137 w 1125276"/>
                  <a:gd name="connsiteY17" fmla="*/ 2470183 h 2505756"/>
                  <a:gd name="connsiteX18" fmla="*/ 180105 w 1125276"/>
                  <a:gd name="connsiteY18" fmla="*/ 2314158 h 2505756"/>
                  <a:gd name="connsiteX19" fmla="*/ 178252 w 1125276"/>
                  <a:gd name="connsiteY19" fmla="*/ 2295780 h 2505756"/>
                  <a:gd name="connsiteX20" fmla="*/ 84813 w 1125276"/>
                  <a:gd name="connsiteY20" fmla="*/ 2210856 h 2505756"/>
                  <a:gd name="connsiteX21" fmla="*/ 0 w 1125276"/>
                  <a:gd name="connsiteY21" fmla="*/ 2112936 h 2505756"/>
                  <a:gd name="connsiteX22" fmla="*/ 6011 w 1125276"/>
                  <a:gd name="connsiteY22" fmla="*/ 2101860 h 2505756"/>
                  <a:gd name="connsiteX23" fmla="*/ 232946 w 1125276"/>
                  <a:gd name="connsiteY23" fmla="*/ 1981200 h 2505756"/>
                  <a:gd name="connsiteX24" fmla="*/ 256788 w 1125276"/>
                  <a:gd name="connsiteY24" fmla="*/ 1983604 h 2505756"/>
                  <a:gd name="connsiteX25" fmla="*/ 341169 w 1125276"/>
                  <a:gd name="connsiteY25" fmla="*/ 1913983 h 2505756"/>
                  <a:gd name="connsiteX26" fmla="*/ 596438 w 1125276"/>
                  <a:gd name="connsiteY26" fmla="*/ 1440515 h 2505756"/>
                  <a:gd name="connsiteX27" fmla="*/ 606175 w 1125276"/>
                  <a:gd name="connsiteY27" fmla="*/ 1376714 h 2505756"/>
                  <a:gd name="connsiteX28" fmla="*/ 599435 w 1125276"/>
                  <a:gd name="connsiteY28" fmla="*/ 1364296 h 2505756"/>
                  <a:gd name="connsiteX29" fmla="*/ 577928 w 1125276"/>
                  <a:gd name="connsiteY29" fmla="*/ 1257770 h 2505756"/>
                  <a:gd name="connsiteX30" fmla="*/ 599435 w 1125276"/>
                  <a:gd name="connsiteY30" fmla="*/ 1151244 h 2505756"/>
                  <a:gd name="connsiteX31" fmla="*/ 607603 w 1125276"/>
                  <a:gd name="connsiteY31" fmla="*/ 1136196 h 2505756"/>
                  <a:gd name="connsiteX32" fmla="*/ 596438 w 1125276"/>
                  <a:gd name="connsiteY32" fmla="*/ 1063041 h 2505756"/>
                  <a:gd name="connsiteX33" fmla="*/ 341169 w 1125276"/>
                  <a:gd name="connsiteY33" fmla="*/ 589573 h 2505756"/>
                  <a:gd name="connsiteX34" fmla="*/ 252325 w 1125276"/>
                  <a:gd name="connsiteY34" fmla="*/ 516270 h 2505756"/>
                  <a:gd name="connsiteX35" fmla="*/ 232945 w 1125276"/>
                  <a:gd name="connsiteY35" fmla="*/ 518224 h 2505756"/>
                  <a:gd name="connsiteX36" fmla="*/ 6011 w 1125276"/>
                  <a:gd name="connsiteY36" fmla="*/ 397564 h 2505756"/>
                  <a:gd name="connsiteX37" fmla="*/ 1379 w 1125276"/>
                  <a:gd name="connsiteY37" fmla="*/ 389029 h 2505756"/>
                  <a:gd name="connsiteX38" fmla="*/ 84813 w 1125276"/>
                  <a:gd name="connsiteY38" fmla="*/ 292700 h 2505756"/>
                  <a:gd name="connsiteX39" fmla="*/ 170652 w 1125276"/>
                  <a:gd name="connsiteY39" fmla="*/ 214685 h 2505756"/>
                  <a:gd name="connsiteX40" fmla="*/ 171845 w 1125276"/>
                  <a:gd name="connsiteY40" fmla="*/ 202845 h 2505756"/>
                  <a:gd name="connsiteX41" fmla="*/ 345860 w 1125276"/>
                  <a:gd name="connsiteY41" fmla="*/ 933 h 250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125276" h="2505756">
                    <a:moveTo>
                      <a:pt x="349313" y="0"/>
                    </a:moveTo>
                    <a:lnTo>
                      <a:pt x="385960" y="17617"/>
                    </a:lnTo>
                    <a:cubicBezTo>
                      <a:pt x="429638" y="47126"/>
                      <a:pt x="464340" y="88913"/>
                      <a:pt x="485113" y="138025"/>
                    </a:cubicBezTo>
                    <a:lnTo>
                      <a:pt x="495140" y="170325"/>
                    </a:lnTo>
                    <a:lnTo>
                      <a:pt x="541723" y="205160"/>
                    </a:lnTo>
                    <a:cubicBezTo>
                      <a:pt x="776179" y="398650"/>
                      <a:pt x="944513" y="669398"/>
                      <a:pt x="1007750" y="978428"/>
                    </a:cubicBezTo>
                    <a:lnTo>
                      <a:pt x="1017352" y="1041345"/>
                    </a:lnTo>
                    <a:lnTo>
                      <a:pt x="1045119" y="1064254"/>
                    </a:lnTo>
                    <a:cubicBezTo>
                      <a:pt x="1094644" y="1113779"/>
                      <a:pt x="1125276" y="1182198"/>
                      <a:pt x="1125276" y="1257770"/>
                    </a:cubicBezTo>
                    <a:cubicBezTo>
                      <a:pt x="1125276" y="1333343"/>
                      <a:pt x="1094644" y="1401761"/>
                      <a:pt x="1045119" y="1451286"/>
                    </a:cubicBezTo>
                    <a:lnTo>
                      <a:pt x="1015260" y="1475922"/>
                    </a:lnTo>
                    <a:lnTo>
                      <a:pt x="1007750" y="1525128"/>
                    </a:lnTo>
                    <a:cubicBezTo>
                      <a:pt x="944513" y="1834159"/>
                      <a:pt x="776179" y="2104907"/>
                      <a:pt x="541723" y="2298397"/>
                    </a:cubicBezTo>
                    <a:lnTo>
                      <a:pt x="493469" y="2334480"/>
                    </a:lnTo>
                    <a:lnTo>
                      <a:pt x="485113" y="2361399"/>
                    </a:lnTo>
                    <a:cubicBezTo>
                      <a:pt x="464340" y="2410512"/>
                      <a:pt x="429639" y="2452298"/>
                      <a:pt x="385960" y="2481807"/>
                    </a:cubicBezTo>
                    <a:lnTo>
                      <a:pt x="336143" y="2505756"/>
                    </a:lnTo>
                    <a:lnTo>
                      <a:pt x="274137" y="2470183"/>
                    </a:lnTo>
                    <a:cubicBezTo>
                      <a:pt x="226830" y="2431142"/>
                      <a:pt x="192865" y="2376512"/>
                      <a:pt x="180105" y="2314158"/>
                    </a:cubicBezTo>
                    <a:lnTo>
                      <a:pt x="178252" y="2295780"/>
                    </a:lnTo>
                    <a:lnTo>
                      <a:pt x="84813" y="2210856"/>
                    </a:lnTo>
                    <a:lnTo>
                      <a:pt x="0" y="2112936"/>
                    </a:lnTo>
                    <a:lnTo>
                      <a:pt x="6011" y="2101860"/>
                    </a:lnTo>
                    <a:cubicBezTo>
                      <a:pt x="55192" y="2029063"/>
                      <a:pt x="138480" y="1981200"/>
                      <a:pt x="232946" y="1981200"/>
                    </a:cubicBezTo>
                    <a:lnTo>
                      <a:pt x="256788" y="1983604"/>
                    </a:lnTo>
                    <a:lnTo>
                      <a:pt x="341169" y="1913983"/>
                    </a:lnTo>
                    <a:cubicBezTo>
                      <a:pt x="468274" y="1786878"/>
                      <a:pt x="559013" y="1623407"/>
                      <a:pt x="596438" y="1440515"/>
                    </a:cubicBezTo>
                    <a:lnTo>
                      <a:pt x="606175" y="1376714"/>
                    </a:lnTo>
                    <a:lnTo>
                      <a:pt x="599435" y="1364296"/>
                    </a:lnTo>
                    <a:cubicBezTo>
                      <a:pt x="585586" y="1331554"/>
                      <a:pt x="577928" y="1295556"/>
                      <a:pt x="577928" y="1257770"/>
                    </a:cubicBezTo>
                    <a:cubicBezTo>
                      <a:pt x="577928" y="1219984"/>
                      <a:pt x="585586" y="1183986"/>
                      <a:pt x="599435" y="1151244"/>
                    </a:cubicBezTo>
                    <a:lnTo>
                      <a:pt x="607603" y="1136196"/>
                    </a:lnTo>
                    <a:lnTo>
                      <a:pt x="596438" y="1063041"/>
                    </a:lnTo>
                    <a:cubicBezTo>
                      <a:pt x="559013" y="880149"/>
                      <a:pt x="468274" y="716678"/>
                      <a:pt x="341169" y="589573"/>
                    </a:cubicBezTo>
                    <a:lnTo>
                      <a:pt x="252325" y="516270"/>
                    </a:lnTo>
                    <a:lnTo>
                      <a:pt x="232945" y="518224"/>
                    </a:lnTo>
                    <a:cubicBezTo>
                      <a:pt x="138479" y="518224"/>
                      <a:pt x="55192" y="470362"/>
                      <a:pt x="6011" y="397564"/>
                    </a:cubicBezTo>
                    <a:lnTo>
                      <a:pt x="1379" y="389029"/>
                    </a:lnTo>
                    <a:lnTo>
                      <a:pt x="84813" y="292700"/>
                    </a:lnTo>
                    <a:lnTo>
                      <a:pt x="170652" y="214685"/>
                    </a:lnTo>
                    <a:lnTo>
                      <a:pt x="171845" y="202845"/>
                    </a:lnTo>
                    <a:cubicBezTo>
                      <a:pt x="190985" y="109314"/>
                      <a:pt x="257837" y="33163"/>
                      <a:pt x="345860" y="933"/>
                    </a:cubicBezTo>
                    <a:close/>
                  </a:path>
                </a:pathLst>
              </a:custGeom>
              <a:solidFill>
                <a:schemeClr val="tx1">
                  <a:alpha val="24000"/>
                </a:schemeClr>
              </a:solidFill>
              <a:ln w="2540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en-GB" sz="1050" b="1" dirty="0">
                  <a:solidFill>
                    <a:srgbClr val="2B848F"/>
                  </a:solidFill>
                  <a:latin typeface="Akkurat LL" panose="020B0504020101010102" pitchFamily="34" charset="-126"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</p:grpSp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E1597B30-0F98-B14C-DD9D-48FE47222193}"/>
                </a:ext>
              </a:extLst>
            </p:cNvPr>
            <p:cNvGrpSpPr/>
            <p:nvPr/>
          </p:nvGrpSpPr>
          <p:grpSpPr>
            <a:xfrm>
              <a:off x="5057211" y="2933114"/>
              <a:ext cx="600148" cy="1726537"/>
              <a:chOff x="926901" y="5453132"/>
              <a:chExt cx="281549" cy="809976"/>
            </a:xfrm>
          </p:grpSpPr>
          <p:sp>
            <p:nvSpPr>
              <p:cNvPr id="499" name="Free-form: Shape 498">
                <a:extLst>
                  <a:ext uri="{FF2B5EF4-FFF2-40B4-BE49-F238E27FC236}">
                    <a16:creationId xmlns:a16="http://schemas.microsoft.com/office/drawing/2014/main" id="{C2C1349F-F0D6-FBB6-2433-F0A3DBC1DAEA}"/>
                  </a:ext>
                </a:extLst>
              </p:cNvPr>
              <p:cNvSpPr/>
              <p:nvPr/>
            </p:nvSpPr>
            <p:spPr>
              <a:xfrm>
                <a:off x="1139054" y="5453132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2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2"/>
                      <a:pt x="107221" y="214442"/>
                    </a:cubicBezTo>
                    <a:cubicBezTo>
                      <a:pt x="48005" y="214442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FFF7E7"/>
              </a:solidFill>
              <a:ln w="25400" cap="flat">
                <a:solidFill>
                  <a:srgbClr val="FBBC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00"/>
              </a:p>
            </p:txBody>
          </p:sp>
          <p:sp>
            <p:nvSpPr>
              <p:cNvPr id="500" name="Free-form: Shape 499">
                <a:extLst>
                  <a:ext uri="{FF2B5EF4-FFF2-40B4-BE49-F238E27FC236}">
                    <a16:creationId xmlns:a16="http://schemas.microsoft.com/office/drawing/2014/main" id="{2BA4F6C3-D713-AA61-E1E5-5D19CAB26BB6}"/>
                  </a:ext>
                </a:extLst>
              </p:cNvPr>
              <p:cNvSpPr/>
              <p:nvPr/>
            </p:nvSpPr>
            <p:spPr>
              <a:xfrm>
                <a:off x="926901" y="5832366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E0EBF0"/>
              </a:solidFill>
              <a:ln w="25400" cap="flat">
                <a:solidFill>
                  <a:srgbClr val="00588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00"/>
              </a:p>
            </p:txBody>
          </p:sp>
          <p:sp>
            <p:nvSpPr>
              <p:cNvPr id="501" name="Free-form: Shape 500">
                <a:extLst>
                  <a:ext uri="{FF2B5EF4-FFF2-40B4-BE49-F238E27FC236}">
                    <a16:creationId xmlns:a16="http://schemas.microsoft.com/office/drawing/2014/main" id="{60940CFA-C9A2-5D18-61E9-B75F608BC0E5}"/>
                  </a:ext>
                </a:extLst>
              </p:cNvPr>
              <p:cNvSpPr/>
              <p:nvPr/>
            </p:nvSpPr>
            <p:spPr>
              <a:xfrm>
                <a:off x="1148699" y="6203357"/>
                <a:ext cx="59751" cy="59751"/>
              </a:xfrm>
              <a:custGeom>
                <a:avLst/>
                <a:gdLst>
                  <a:gd name="connsiteX0" fmla="*/ 214443 w 214442"/>
                  <a:gd name="connsiteY0" fmla="*/ 107221 h 214442"/>
                  <a:gd name="connsiteX1" fmla="*/ 107221 w 214442"/>
                  <a:gd name="connsiteY1" fmla="*/ 214443 h 214442"/>
                  <a:gd name="connsiteX2" fmla="*/ 0 w 214442"/>
                  <a:gd name="connsiteY2" fmla="*/ 107221 h 214442"/>
                  <a:gd name="connsiteX3" fmla="*/ 107221 w 214442"/>
                  <a:gd name="connsiteY3" fmla="*/ 0 h 214442"/>
                  <a:gd name="connsiteX4" fmla="*/ 214443 w 214442"/>
                  <a:gd name="connsiteY4" fmla="*/ 107221 h 214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4442" h="214442">
                    <a:moveTo>
                      <a:pt x="214443" y="107221"/>
                    </a:moveTo>
                    <a:cubicBezTo>
                      <a:pt x="214443" y="166438"/>
                      <a:pt x="166438" y="214443"/>
                      <a:pt x="107221" y="214443"/>
                    </a:cubicBezTo>
                    <a:cubicBezTo>
                      <a:pt x="48005" y="214443"/>
                      <a:pt x="0" y="166438"/>
                      <a:pt x="0" y="107221"/>
                    </a:cubicBezTo>
                    <a:cubicBezTo>
                      <a:pt x="0" y="48005"/>
                      <a:pt x="48005" y="0"/>
                      <a:pt x="107221" y="0"/>
                    </a:cubicBezTo>
                    <a:cubicBezTo>
                      <a:pt x="166438" y="0"/>
                      <a:pt x="214443" y="48005"/>
                      <a:pt x="214443" y="107221"/>
                    </a:cubicBezTo>
                    <a:close/>
                  </a:path>
                </a:pathLst>
              </a:custGeom>
              <a:solidFill>
                <a:srgbClr val="FFFBF8"/>
              </a:solidFill>
              <a:ln w="25400" cap="flat">
                <a:solidFill>
                  <a:srgbClr val="EF792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endParaRPr lang="en-GB" sz="900" b="1">
                  <a:solidFill>
                    <a:schemeClr val="accent6"/>
                  </a:solidFill>
                  <a:latin typeface="Akkurat LL" panose="020B0504020101010102" pitchFamily="34" charset="-126"/>
                  <a:ea typeface="Akkurat LL" panose="020B0504020101010102" pitchFamily="34" charset="-126"/>
                  <a:cs typeface="Akkurat LL" panose="020B0504020101010102" pitchFamily="34" charset="-126"/>
                </a:endParaRPr>
              </a:p>
            </p:txBody>
          </p:sp>
        </p:grpSp>
      </p:grpSp>
      <p:grpSp>
        <p:nvGrpSpPr>
          <p:cNvPr id="474" name="Graphic 227">
            <a:extLst>
              <a:ext uri="{FF2B5EF4-FFF2-40B4-BE49-F238E27FC236}">
                <a16:creationId xmlns:a16="http://schemas.microsoft.com/office/drawing/2014/main" id="{AC078CB9-A1F1-DC17-4C11-84416EAFA04C}"/>
              </a:ext>
            </a:extLst>
          </p:cNvPr>
          <p:cNvGrpSpPr/>
          <p:nvPr/>
        </p:nvGrpSpPr>
        <p:grpSpPr>
          <a:xfrm>
            <a:off x="5197685" y="2617140"/>
            <a:ext cx="4843940" cy="2329913"/>
            <a:chOff x="979993" y="5295335"/>
            <a:chExt cx="2337085" cy="1124128"/>
          </a:xfrm>
        </p:grpSpPr>
        <p:sp>
          <p:nvSpPr>
            <p:cNvPr id="475" name="Free-form: Shape 474">
              <a:extLst>
                <a:ext uri="{FF2B5EF4-FFF2-40B4-BE49-F238E27FC236}">
                  <a16:creationId xmlns:a16="http://schemas.microsoft.com/office/drawing/2014/main" id="{6A5E92EA-BC74-0492-F676-50D183C05EA5}"/>
                </a:ext>
              </a:extLst>
            </p:cNvPr>
            <p:cNvSpPr/>
            <p:nvPr/>
          </p:nvSpPr>
          <p:spPr>
            <a:xfrm>
              <a:off x="979993" y="5295335"/>
              <a:ext cx="2337085" cy="1124128"/>
            </a:xfrm>
            <a:custGeom>
              <a:avLst/>
              <a:gdLst>
                <a:gd name="connsiteX0" fmla="*/ 419476 w 2337085"/>
                <a:gd name="connsiteY0" fmla="*/ 983940 h 1124128"/>
                <a:gd name="connsiteX1" fmla="*/ 417363 w 2337085"/>
                <a:gd name="connsiteY1" fmla="*/ 983940 h 1124128"/>
                <a:gd name="connsiteX2" fmla="*/ 122957 w 2337085"/>
                <a:gd name="connsiteY2" fmla="*/ 862383 h 1124128"/>
                <a:gd name="connsiteX3" fmla="*/ 4 w 2337085"/>
                <a:gd name="connsiteY3" fmla="*/ 568410 h 1124128"/>
                <a:gd name="connsiteX4" fmla="*/ 120939 w 2337085"/>
                <a:gd name="connsiteY4" fmla="*/ 272721 h 1124128"/>
                <a:gd name="connsiteX5" fmla="*/ 415534 w 2337085"/>
                <a:gd name="connsiteY5" fmla="*/ 149146 h 1124128"/>
                <a:gd name="connsiteX6" fmla="*/ 415723 w 2337085"/>
                <a:gd name="connsiteY6" fmla="*/ 149146 h 1124128"/>
                <a:gd name="connsiteX7" fmla="*/ 1772688 w 2337085"/>
                <a:gd name="connsiteY7" fmla="*/ 0 h 1124128"/>
                <a:gd name="connsiteX8" fmla="*/ 1775063 w 2337085"/>
                <a:gd name="connsiteY8" fmla="*/ 0 h 1124128"/>
                <a:gd name="connsiteX9" fmla="*/ 2171510 w 2337085"/>
                <a:gd name="connsiteY9" fmla="*/ 163704 h 1124128"/>
                <a:gd name="connsiteX10" fmla="*/ 2337080 w 2337085"/>
                <a:gd name="connsiteY10" fmla="*/ 559566 h 1124128"/>
                <a:gd name="connsiteX11" fmla="*/ 2174225 w 2337085"/>
                <a:gd name="connsiteY11" fmla="*/ 957728 h 1124128"/>
                <a:gd name="connsiteX12" fmla="*/ 1777722 w 2337085"/>
                <a:gd name="connsiteY12" fmla="*/ 1124128 h 1124128"/>
                <a:gd name="connsiteX13" fmla="*/ 419476 w 2337085"/>
                <a:gd name="connsiteY13" fmla="*/ 983940 h 1124128"/>
                <a:gd name="connsiteX14" fmla="*/ 1777534 w 2337085"/>
                <a:gd name="connsiteY14" fmla="*/ 52632 h 1124128"/>
                <a:gd name="connsiteX15" fmla="*/ 1270996 w 2337085"/>
                <a:gd name="connsiteY15" fmla="*/ 559169 h 1124128"/>
                <a:gd name="connsiteX16" fmla="*/ 1777534 w 2337085"/>
                <a:gd name="connsiteY16" fmla="*/ 1065707 h 1124128"/>
                <a:gd name="connsiteX17" fmla="*/ 2284071 w 2337085"/>
                <a:gd name="connsiteY17" fmla="*/ 559169 h 1124128"/>
                <a:gd name="connsiteX18" fmla="*/ 1777534 w 2337085"/>
                <a:gd name="connsiteY18" fmla="*/ 52632 h 112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85" h="1124128">
                  <a:moveTo>
                    <a:pt x="419476" y="983940"/>
                  </a:moveTo>
                  <a:lnTo>
                    <a:pt x="417363" y="983940"/>
                  </a:lnTo>
                  <a:cubicBezTo>
                    <a:pt x="306273" y="983940"/>
                    <a:pt x="201725" y="940775"/>
                    <a:pt x="122957" y="862383"/>
                  </a:cubicBezTo>
                  <a:cubicBezTo>
                    <a:pt x="44169" y="783954"/>
                    <a:pt x="513" y="679557"/>
                    <a:pt x="4" y="568410"/>
                  </a:cubicBezTo>
                  <a:cubicBezTo>
                    <a:pt x="-486" y="456923"/>
                    <a:pt x="42453" y="351904"/>
                    <a:pt x="120939" y="272721"/>
                  </a:cubicBezTo>
                  <a:cubicBezTo>
                    <a:pt x="199425" y="193537"/>
                    <a:pt x="304047" y="149655"/>
                    <a:pt x="415534" y="149146"/>
                  </a:cubicBezTo>
                  <a:lnTo>
                    <a:pt x="415723" y="149146"/>
                  </a:lnTo>
                  <a:cubicBezTo>
                    <a:pt x="415723" y="149146"/>
                    <a:pt x="1772688" y="0"/>
                    <a:pt x="1772688" y="0"/>
                  </a:cubicBezTo>
                  <a:lnTo>
                    <a:pt x="1775063" y="0"/>
                  </a:lnTo>
                  <a:cubicBezTo>
                    <a:pt x="1924643" y="0"/>
                    <a:pt x="2065435" y="58138"/>
                    <a:pt x="2171510" y="163704"/>
                  </a:cubicBezTo>
                  <a:cubicBezTo>
                    <a:pt x="2277603" y="269307"/>
                    <a:pt x="2336402" y="409892"/>
                    <a:pt x="2337080" y="559566"/>
                  </a:cubicBezTo>
                  <a:cubicBezTo>
                    <a:pt x="2337741" y="709692"/>
                    <a:pt x="2279923" y="851106"/>
                    <a:pt x="2174225" y="957728"/>
                  </a:cubicBezTo>
                  <a:cubicBezTo>
                    <a:pt x="2068584" y="1064312"/>
                    <a:pt x="1927792" y="1123412"/>
                    <a:pt x="1777722" y="1124128"/>
                  </a:cubicBezTo>
                  <a:lnTo>
                    <a:pt x="419476" y="983940"/>
                  </a:lnTo>
                  <a:close/>
                  <a:moveTo>
                    <a:pt x="1777534" y="52632"/>
                  </a:moveTo>
                  <a:cubicBezTo>
                    <a:pt x="1498232" y="52632"/>
                    <a:pt x="1270996" y="279868"/>
                    <a:pt x="1270996" y="559169"/>
                  </a:cubicBezTo>
                  <a:cubicBezTo>
                    <a:pt x="1270996" y="838471"/>
                    <a:pt x="1498232" y="1065707"/>
                    <a:pt x="1777534" y="1065707"/>
                  </a:cubicBezTo>
                  <a:cubicBezTo>
                    <a:pt x="2056836" y="1065707"/>
                    <a:pt x="2284071" y="838471"/>
                    <a:pt x="2284071" y="559169"/>
                  </a:cubicBezTo>
                  <a:cubicBezTo>
                    <a:pt x="2284071" y="279868"/>
                    <a:pt x="2056836" y="52632"/>
                    <a:pt x="1777534" y="52632"/>
                  </a:cubicBezTo>
                  <a:close/>
                </a:path>
              </a:pathLst>
            </a:custGeom>
            <a:solidFill>
              <a:srgbClr val="5FBCA2">
                <a:alpha val="78000"/>
              </a:srgbClr>
            </a:solidFill>
            <a:ln w="1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/>
            </a:p>
          </p:txBody>
        </p:sp>
        <p:sp>
          <p:nvSpPr>
            <p:cNvPr id="476" name="Free-form: Shape 475">
              <a:extLst>
                <a:ext uri="{FF2B5EF4-FFF2-40B4-BE49-F238E27FC236}">
                  <a16:creationId xmlns:a16="http://schemas.microsoft.com/office/drawing/2014/main" id="{FF5219E3-3214-43A2-2D53-8F1968B24630}"/>
                </a:ext>
              </a:extLst>
            </p:cNvPr>
            <p:cNvSpPr/>
            <p:nvPr/>
          </p:nvSpPr>
          <p:spPr>
            <a:xfrm>
              <a:off x="2254760" y="5351757"/>
              <a:ext cx="1005531" cy="1005531"/>
            </a:xfrm>
            <a:custGeom>
              <a:avLst/>
              <a:gdLst>
                <a:gd name="connsiteX0" fmla="*/ 1005532 w 1005531"/>
                <a:gd name="connsiteY0" fmla="*/ 502766 h 1005531"/>
                <a:gd name="connsiteX1" fmla="*/ 502766 w 1005531"/>
                <a:gd name="connsiteY1" fmla="*/ 1005532 h 1005531"/>
                <a:gd name="connsiteX2" fmla="*/ 0 w 1005531"/>
                <a:gd name="connsiteY2" fmla="*/ 502766 h 1005531"/>
                <a:gd name="connsiteX3" fmla="*/ 502766 w 1005531"/>
                <a:gd name="connsiteY3" fmla="*/ 0 h 1005531"/>
                <a:gd name="connsiteX4" fmla="*/ 1005532 w 1005531"/>
                <a:gd name="connsiteY4" fmla="*/ 502766 h 1005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531" h="1005531">
                  <a:moveTo>
                    <a:pt x="1005532" y="502766"/>
                  </a:moveTo>
                  <a:cubicBezTo>
                    <a:pt x="1005532" y="780436"/>
                    <a:pt x="780436" y="1005532"/>
                    <a:pt x="502766" y="1005532"/>
                  </a:cubicBezTo>
                  <a:cubicBezTo>
                    <a:pt x="225096" y="1005532"/>
                    <a:pt x="0" y="780436"/>
                    <a:pt x="0" y="502766"/>
                  </a:cubicBezTo>
                  <a:cubicBezTo>
                    <a:pt x="0" y="225096"/>
                    <a:pt x="225096" y="0"/>
                    <a:pt x="502766" y="0"/>
                  </a:cubicBezTo>
                  <a:cubicBezTo>
                    <a:pt x="780436" y="0"/>
                    <a:pt x="1005532" y="225096"/>
                    <a:pt x="1005532" y="502766"/>
                  </a:cubicBezTo>
                  <a:close/>
                </a:path>
              </a:pathLst>
            </a:custGeom>
            <a:solidFill>
              <a:srgbClr val="5FBCA2">
                <a:alpha val="30000"/>
              </a:srgbClr>
            </a:solidFill>
            <a:ln w="18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3600" dirty="0"/>
            </a:p>
          </p:txBody>
        </p:sp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8AFE1197-1F7A-EA44-17A5-17424D911B13}"/>
              </a:ext>
            </a:extLst>
          </p:cNvPr>
          <p:cNvGrpSpPr/>
          <p:nvPr/>
        </p:nvGrpSpPr>
        <p:grpSpPr>
          <a:xfrm>
            <a:off x="6251212" y="1316828"/>
            <a:ext cx="5249830" cy="4923236"/>
            <a:chOff x="6497762" y="1297223"/>
            <a:chExt cx="5150459" cy="4830049"/>
          </a:xfrm>
        </p:grpSpPr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E9AD55AC-A630-E596-E905-DAB245FEBAAF}"/>
                </a:ext>
              </a:extLst>
            </p:cNvPr>
            <p:cNvGrpSpPr/>
            <p:nvPr/>
          </p:nvGrpSpPr>
          <p:grpSpPr>
            <a:xfrm>
              <a:off x="6497762" y="1297223"/>
              <a:ext cx="5150459" cy="4830049"/>
              <a:chOff x="3080677" y="355831"/>
              <a:chExt cx="6602507" cy="6191798"/>
            </a:xfrm>
            <a:effectLst>
              <a:outerShdw dist="76200" dir="10920000" algn="tl" rotWithShape="0">
                <a:srgbClr val="735496"/>
              </a:outerShdw>
            </a:effectLst>
          </p:grpSpPr>
          <p:sp>
            <p:nvSpPr>
              <p:cNvPr id="526" name="Circle: Hollow 525">
                <a:extLst>
                  <a:ext uri="{FF2B5EF4-FFF2-40B4-BE49-F238E27FC236}">
                    <a16:creationId xmlns:a16="http://schemas.microsoft.com/office/drawing/2014/main" id="{3D2D9B97-B760-3387-FE74-FEC3C2E716FA}"/>
                  </a:ext>
                </a:extLst>
              </p:cNvPr>
              <p:cNvSpPr/>
              <p:nvPr/>
            </p:nvSpPr>
            <p:spPr>
              <a:xfrm>
                <a:off x="3286030" y="355831"/>
                <a:ext cx="6191798" cy="6191798"/>
              </a:xfrm>
              <a:prstGeom prst="donut">
                <a:avLst>
                  <a:gd name="adj" fmla="val 15477"/>
                </a:avLst>
              </a:prstGeom>
              <a:solidFill>
                <a:srgbClr val="9084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527" name="Group 526">
                <a:extLst>
                  <a:ext uri="{FF2B5EF4-FFF2-40B4-BE49-F238E27FC236}">
                    <a16:creationId xmlns:a16="http://schemas.microsoft.com/office/drawing/2014/main" id="{4B72C895-DF1C-A4C0-211C-AADAB1CE2A8D}"/>
                  </a:ext>
                </a:extLst>
              </p:cNvPr>
              <p:cNvGrpSpPr/>
              <p:nvPr/>
            </p:nvGrpSpPr>
            <p:grpSpPr>
              <a:xfrm>
                <a:off x="3080677" y="528030"/>
                <a:ext cx="6602507" cy="5847400"/>
                <a:chOff x="3080677" y="491620"/>
                <a:chExt cx="6602507" cy="5847399"/>
              </a:xfrm>
            </p:grpSpPr>
            <p:sp>
              <p:nvSpPr>
                <p:cNvPr id="528" name="Free-form: Shape 527">
                  <a:extLst>
                    <a:ext uri="{FF2B5EF4-FFF2-40B4-BE49-F238E27FC236}">
                      <a16:creationId xmlns:a16="http://schemas.microsoft.com/office/drawing/2014/main" id="{0F1D95AB-E66E-B43A-E22C-B4F5D62FFF1E}"/>
                    </a:ext>
                  </a:extLst>
                </p:cNvPr>
                <p:cNvSpPr/>
                <p:nvPr/>
              </p:nvSpPr>
              <p:spPr>
                <a:xfrm>
                  <a:off x="7021744" y="491620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EF5F6"/>
                </a:solidFill>
                <a:ln w="47625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12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Business</a:t>
                  </a:r>
                  <a:br>
                    <a:rPr lang="en-GB" sz="12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1200" b="1" dirty="0">
                      <a:solidFill>
                        <a:srgbClr val="2B848F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case</a:t>
                  </a:r>
                </a:p>
              </p:txBody>
            </p:sp>
            <p:sp>
              <p:nvSpPr>
                <p:cNvPr id="529" name="Free-form: Shape 528">
                  <a:extLst>
                    <a:ext uri="{FF2B5EF4-FFF2-40B4-BE49-F238E27FC236}">
                      <a16:creationId xmlns:a16="http://schemas.microsoft.com/office/drawing/2014/main" id="{331373A9-8AE3-E5DE-CE43-EC9B54C372DA}"/>
                    </a:ext>
                  </a:extLst>
                </p:cNvPr>
                <p:cNvSpPr/>
                <p:nvPr/>
              </p:nvSpPr>
              <p:spPr>
                <a:xfrm>
                  <a:off x="4378761" y="522315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CF5"/>
                </a:solidFill>
                <a:ln w="47625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12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Use &amp;</a:t>
                  </a:r>
                  <a:br>
                    <a:rPr lang="en-GB" sz="12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1200" b="1" dirty="0">
                      <a:solidFill>
                        <a:schemeClr val="accent5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value</a:t>
                  </a:r>
                </a:p>
              </p:txBody>
            </p:sp>
            <p:sp>
              <p:nvSpPr>
                <p:cNvPr id="530" name="Free-form: Shape 529">
                  <a:extLst>
                    <a:ext uri="{FF2B5EF4-FFF2-40B4-BE49-F238E27FC236}">
                      <a16:creationId xmlns:a16="http://schemas.microsoft.com/office/drawing/2014/main" id="{1F60237D-AF86-C421-EEBA-BBA80B1D5F6D}"/>
                    </a:ext>
                  </a:extLst>
                </p:cNvPr>
                <p:cNvSpPr/>
                <p:nvPr/>
              </p:nvSpPr>
              <p:spPr>
                <a:xfrm>
                  <a:off x="8433847" y="2804332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4F2F7"/>
                </a:solidFill>
                <a:ln w="47625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1200" b="1" dirty="0">
                      <a:solidFill>
                        <a:srgbClr val="4E20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Governance</a:t>
                  </a:r>
                </a:p>
              </p:txBody>
            </p:sp>
            <p:sp>
              <p:nvSpPr>
                <p:cNvPr id="531" name="Free-form: Shape 530">
                  <a:extLst>
                    <a:ext uri="{FF2B5EF4-FFF2-40B4-BE49-F238E27FC236}">
                      <a16:creationId xmlns:a16="http://schemas.microsoft.com/office/drawing/2014/main" id="{1A0EC7D4-C84A-5E30-0CF3-21F069867B87}"/>
                    </a:ext>
                  </a:extLst>
                </p:cNvPr>
                <p:cNvSpPr/>
                <p:nvPr/>
              </p:nvSpPr>
              <p:spPr>
                <a:xfrm>
                  <a:off x="3080677" y="2804332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EDF3F6"/>
                </a:solidFill>
                <a:ln w="47625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12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Security </a:t>
                  </a:r>
                  <a:br>
                    <a:rPr lang="en-GB" sz="12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1200" b="1" dirty="0">
                      <a:solidFill>
                        <a:srgbClr val="005880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&amp; trust</a:t>
                  </a:r>
                </a:p>
              </p:txBody>
            </p:sp>
            <p:sp>
              <p:nvSpPr>
                <p:cNvPr id="532" name="Free-form: Shape 531">
                  <a:extLst>
                    <a:ext uri="{FF2B5EF4-FFF2-40B4-BE49-F238E27FC236}">
                      <a16:creationId xmlns:a16="http://schemas.microsoft.com/office/drawing/2014/main" id="{3E2D2340-54E5-1837-55B0-1B389011FBB4}"/>
                    </a:ext>
                  </a:extLst>
                </p:cNvPr>
                <p:cNvSpPr/>
                <p:nvPr/>
              </p:nvSpPr>
              <p:spPr>
                <a:xfrm>
                  <a:off x="7021743" y="5080257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20 h 743238"/>
                    <a:gd name="connsiteX1" fmla="*/ 371620 w 743238"/>
                    <a:gd name="connsiteY1" fmla="*/ 743239 h 743238"/>
                    <a:gd name="connsiteX2" fmla="*/ 0 w 743238"/>
                    <a:gd name="connsiteY2" fmla="*/ 371620 h 743238"/>
                    <a:gd name="connsiteX3" fmla="*/ 371620 w 743238"/>
                    <a:gd name="connsiteY3" fmla="*/ 0 h 743238"/>
                    <a:gd name="connsiteX4" fmla="*/ 743239 w 743238"/>
                    <a:gd name="connsiteY4" fmla="*/ 371620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20"/>
                      </a:moveTo>
                      <a:cubicBezTo>
                        <a:pt x="743239" y="576859"/>
                        <a:pt x="576859" y="743239"/>
                        <a:pt x="371620" y="743239"/>
                      </a:cubicBezTo>
                      <a:cubicBezTo>
                        <a:pt x="166380" y="743239"/>
                        <a:pt x="0" y="576859"/>
                        <a:pt x="0" y="371620"/>
                      </a:cubicBezTo>
                      <a:cubicBezTo>
                        <a:pt x="0" y="166380"/>
                        <a:pt x="166380" y="0"/>
                        <a:pt x="371620" y="0"/>
                      </a:cubicBezTo>
                      <a:cubicBezTo>
                        <a:pt x="576859" y="0"/>
                        <a:pt x="743239" y="166380"/>
                        <a:pt x="743239" y="371620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47625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1200" b="1" dirty="0">
                      <a:solidFill>
                        <a:schemeClr val="accent3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Legal</a:t>
                  </a:r>
                </a:p>
              </p:txBody>
            </p:sp>
            <p:sp>
              <p:nvSpPr>
                <p:cNvPr id="533" name="Free-form: Shape 532">
                  <a:extLst>
                    <a:ext uri="{FF2B5EF4-FFF2-40B4-BE49-F238E27FC236}">
                      <a16:creationId xmlns:a16="http://schemas.microsoft.com/office/drawing/2014/main" id="{6A52B468-D0FA-4A4C-7182-47F2D1853D52}"/>
                    </a:ext>
                  </a:extLst>
                </p:cNvPr>
                <p:cNvSpPr/>
                <p:nvPr/>
              </p:nvSpPr>
              <p:spPr>
                <a:xfrm>
                  <a:off x="4397615" y="5089684"/>
                  <a:ext cx="1249337" cy="1249335"/>
                </a:xfrm>
                <a:custGeom>
                  <a:avLst/>
                  <a:gdLst>
                    <a:gd name="connsiteX0" fmla="*/ 743239 w 743238"/>
                    <a:gd name="connsiteY0" fmla="*/ 371619 h 743238"/>
                    <a:gd name="connsiteX1" fmla="*/ 371619 w 743238"/>
                    <a:gd name="connsiteY1" fmla="*/ 743239 h 743238"/>
                    <a:gd name="connsiteX2" fmla="*/ 0 w 743238"/>
                    <a:gd name="connsiteY2" fmla="*/ 371619 h 743238"/>
                    <a:gd name="connsiteX3" fmla="*/ 371619 w 743238"/>
                    <a:gd name="connsiteY3" fmla="*/ 0 h 743238"/>
                    <a:gd name="connsiteX4" fmla="*/ 743239 w 743238"/>
                    <a:gd name="connsiteY4" fmla="*/ 371619 h 743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3238" h="743238">
                      <a:moveTo>
                        <a:pt x="743239" y="371619"/>
                      </a:moveTo>
                      <a:cubicBezTo>
                        <a:pt x="743239" y="576859"/>
                        <a:pt x="576859" y="743239"/>
                        <a:pt x="371619" y="743239"/>
                      </a:cubicBezTo>
                      <a:cubicBezTo>
                        <a:pt x="166380" y="743239"/>
                        <a:pt x="0" y="576859"/>
                        <a:pt x="0" y="371619"/>
                      </a:cubicBezTo>
                      <a:cubicBezTo>
                        <a:pt x="0" y="166380"/>
                        <a:pt x="166380" y="0"/>
                        <a:pt x="371619" y="0"/>
                      </a:cubicBezTo>
                      <a:cubicBezTo>
                        <a:pt x="576859" y="0"/>
                        <a:pt x="743239" y="166380"/>
                        <a:pt x="743239" y="371619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47625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r>
                    <a:rPr lang="en-GB" sz="12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 Data inter-</a:t>
                  </a:r>
                  <a:br>
                    <a:rPr lang="en-GB" sz="12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</a:br>
                  <a:r>
                    <a:rPr lang="en-GB" sz="1200" b="1" dirty="0">
                      <a:solidFill>
                        <a:schemeClr val="accent6"/>
                      </a:solidFill>
                      <a:latin typeface="Akkurat LL" panose="020B0504020101010102" pitchFamily="34" charset="-126"/>
                      <a:ea typeface="Akkurat LL" panose="020B0504020101010102" pitchFamily="34" charset="-126"/>
                      <a:cs typeface="Akkurat LL" panose="020B0504020101010102" pitchFamily="34" charset="-126"/>
                    </a:rPr>
                    <a:t>operability</a:t>
                  </a:r>
                </a:p>
              </p:txBody>
            </p:sp>
          </p:grpSp>
        </p:grpSp>
        <p:grpSp>
          <p:nvGrpSpPr>
            <p:cNvPr id="597" name="Group 596">
              <a:extLst>
                <a:ext uri="{FF2B5EF4-FFF2-40B4-BE49-F238E27FC236}">
                  <a16:creationId xmlns:a16="http://schemas.microsoft.com/office/drawing/2014/main" id="{4C170B19-9D08-EDC4-82E5-6BEC51686CD5}"/>
                </a:ext>
              </a:extLst>
            </p:cNvPr>
            <p:cNvGrpSpPr/>
            <p:nvPr/>
          </p:nvGrpSpPr>
          <p:grpSpPr>
            <a:xfrm>
              <a:off x="7490477" y="2332854"/>
              <a:ext cx="3173494" cy="2772109"/>
              <a:chOff x="7490477" y="2332854"/>
              <a:chExt cx="3173494" cy="2772109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30B07D11-129A-0DF0-0986-002333C7E7B4}"/>
                  </a:ext>
                </a:extLst>
              </p:cNvPr>
              <p:cNvGrpSpPr/>
              <p:nvPr/>
            </p:nvGrpSpPr>
            <p:grpSpPr>
              <a:xfrm>
                <a:off x="7490477" y="2332854"/>
                <a:ext cx="3173494" cy="2772109"/>
                <a:chOff x="4330079" y="1684341"/>
                <a:chExt cx="4068187" cy="3553656"/>
              </a:xfrm>
            </p:grpSpPr>
            <p:sp>
              <p:nvSpPr>
                <p:cNvPr id="516" name="Free-form: Shape 515">
                  <a:extLst>
                    <a:ext uri="{FF2B5EF4-FFF2-40B4-BE49-F238E27FC236}">
                      <a16:creationId xmlns:a16="http://schemas.microsoft.com/office/drawing/2014/main" id="{529F2C59-7FD9-467A-2CC2-43BA3A46A0A4}"/>
                    </a:ext>
                  </a:extLst>
                </p:cNvPr>
                <p:cNvSpPr/>
                <p:nvPr/>
              </p:nvSpPr>
              <p:spPr>
                <a:xfrm>
                  <a:off x="4806816" y="1900703"/>
                  <a:ext cx="3103858" cy="3103856"/>
                </a:xfrm>
                <a:custGeom>
                  <a:avLst/>
                  <a:gdLst>
                    <a:gd name="connsiteX0" fmla="*/ 3103859 w 3103858"/>
                    <a:gd name="connsiteY0" fmla="*/ 1551928 h 3103856"/>
                    <a:gd name="connsiteX1" fmla="*/ 1551929 w 3103858"/>
                    <a:gd name="connsiteY1" fmla="*/ 3103857 h 3103856"/>
                    <a:gd name="connsiteX2" fmla="*/ 0 w 3103858"/>
                    <a:gd name="connsiteY2" fmla="*/ 1551928 h 3103856"/>
                    <a:gd name="connsiteX3" fmla="*/ 1551929 w 3103858"/>
                    <a:gd name="connsiteY3" fmla="*/ 0 h 3103856"/>
                    <a:gd name="connsiteX4" fmla="*/ 3103859 w 3103858"/>
                    <a:gd name="connsiteY4" fmla="*/ 1551928 h 310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3858" h="3103856">
                      <a:moveTo>
                        <a:pt x="3103859" y="1551928"/>
                      </a:moveTo>
                      <a:cubicBezTo>
                        <a:pt x="3103859" y="2409035"/>
                        <a:pt x="2409036" y="3103857"/>
                        <a:pt x="1551929" y="3103857"/>
                      </a:cubicBezTo>
                      <a:cubicBezTo>
                        <a:pt x="694822" y="3103857"/>
                        <a:pt x="0" y="2409035"/>
                        <a:pt x="0" y="1551928"/>
                      </a:cubicBezTo>
                      <a:cubicBezTo>
                        <a:pt x="0" y="694822"/>
                        <a:pt x="694822" y="0"/>
                        <a:pt x="1551929" y="0"/>
                      </a:cubicBezTo>
                      <a:cubicBezTo>
                        <a:pt x="2409036" y="0"/>
                        <a:pt x="3103859" y="694822"/>
                        <a:pt x="3103859" y="1551928"/>
                      </a:cubicBezTo>
                      <a:close/>
                    </a:path>
                  </a:pathLst>
                </a:custGeom>
                <a:noFill/>
                <a:ln w="47625" cap="flat">
                  <a:solidFill>
                    <a:srgbClr val="006A52">
                      <a:alpha val="63000"/>
                    </a:srgb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17" name="Free-form: Shape 516">
                  <a:extLst>
                    <a:ext uri="{FF2B5EF4-FFF2-40B4-BE49-F238E27FC236}">
                      <a16:creationId xmlns:a16="http://schemas.microsoft.com/office/drawing/2014/main" id="{3FBA28CA-C06A-5F13-5473-55529E7B5817}"/>
                    </a:ext>
                  </a:extLst>
                </p:cNvPr>
                <p:cNvSpPr/>
                <p:nvPr/>
              </p:nvSpPr>
              <p:spPr>
                <a:xfrm>
                  <a:off x="7021135" y="1995547"/>
                  <a:ext cx="214442" cy="214442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2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2"/>
                        <a:pt x="107221" y="214442"/>
                      </a:cubicBezTo>
                      <a:cubicBezTo>
                        <a:pt x="48004" y="214442"/>
                        <a:pt x="0" y="166438"/>
                        <a:pt x="0" y="107221"/>
                      </a:cubicBezTo>
                      <a:cubicBezTo>
                        <a:pt x="0" y="48005"/>
                        <a:pt x="48004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E6F0F2"/>
                </a:solidFill>
                <a:ln w="47625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18" name="Free-form: Shape 517">
                  <a:extLst>
                    <a:ext uri="{FF2B5EF4-FFF2-40B4-BE49-F238E27FC236}">
                      <a16:creationId xmlns:a16="http://schemas.microsoft.com/office/drawing/2014/main" id="{8AD554C4-19A2-4716-5A97-FDC0FE12D73D}"/>
                    </a:ext>
                  </a:extLst>
                </p:cNvPr>
                <p:cNvSpPr/>
                <p:nvPr/>
              </p:nvSpPr>
              <p:spPr>
                <a:xfrm>
                  <a:off x="7804248" y="3346733"/>
                  <a:ext cx="214442" cy="214442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3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3"/>
                        <a:pt x="107221" y="214443"/>
                      </a:cubicBezTo>
                      <a:cubicBezTo>
                        <a:pt x="48005" y="214443"/>
                        <a:pt x="0" y="166438"/>
                        <a:pt x="0" y="107221"/>
                      </a:cubicBezTo>
                      <a:cubicBezTo>
                        <a:pt x="0" y="48005"/>
                        <a:pt x="48005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EAE4F0"/>
                </a:solidFill>
                <a:ln w="47625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19" name="Free-form: Shape 518">
                  <a:extLst>
                    <a:ext uri="{FF2B5EF4-FFF2-40B4-BE49-F238E27FC236}">
                      <a16:creationId xmlns:a16="http://schemas.microsoft.com/office/drawing/2014/main" id="{33826F8B-50F2-5262-2DFF-9985DCC9D3BC}"/>
                    </a:ext>
                  </a:extLst>
                </p:cNvPr>
                <p:cNvSpPr/>
                <p:nvPr/>
              </p:nvSpPr>
              <p:spPr>
                <a:xfrm>
                  <a:off x="7021797" y="4691897"/>
                  <a:ext cx="214442" cy="214442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3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3"/>
                        <a:pt x="107221" y="214443"/>
                      </a:cubicBezTo>
                      <a:cubicBezTo>
                        <a:pt x="48005" y="214443"/>
                        <a:pt x="0" y="166438"/>
                        <a:pt x="0" y="107221"/>
                      </a:cubicBezTo>
                      <a:cubicBezTo>
                        <a:pt x="0" y="48005"/>
                        <a:pt x="48005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EBF6F9"/>
                </a:solidFill>
                <a:ln w="47625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200" b="1">
                    <a:solidFill>
                      <a:schemeClr val="accent3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  <p:sp>
              <p:nvSpPr>
                <p:cNvPr id="520" name="Free-form: Shape 519">
                  <a:extLst>
                    <a:ext uri="{FF2B5EF4-FFF2-40B4-BE49-F238E27FC236}">
                      <a16:creationId xmlns:a16="http://schemas.microsoft.com/office/drawing/2014/main" id="{A8105F15-2E50-8A9D-838C-300CB80C90F7}"/>
                    </a:ext>
                  </a:extLst>
                </p:cNvPr>
                <p:cNvSpPr/>
                <p:nvPr/>
              </p:nvSpPr>
              <p:spPr>
                <a:xfrm>
                  <a:off x="7183159" y="1684341"/>
                  <a:ext cx="178503" cy="330069"/>
                </a:xfrm>
                <a:custGeom>
                  <a:avLst/>
                  <a:gdLst>
                    <a:gd name="connsiteX0" fmla="*/ 0 w 178503"/>
                    <a:gd name="connsiteY0" fmla="*/ 330069 h 330069"/>
                    <a:gd name="connsiteX1" fmla="*/ 178504 w 178503"/>
                    <a:gd name="connsiteY1" fmla="*/ 0 h 33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8503" h="330069">
                      <a:moveTo>
                        <a:pt x="0" y="330069"/>
                      </a:moveTo>
                      <a:lnTo>
                        <a:pt x="178504" y="0"/>
                      </a:lnTo>
                    </a:path>
                  </a:pathLst>
                </a:custGeom>
                <a:ln w="47625" cap="flat">
                  <a:solidFill>
                    <a:srgbClr val="2B848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21" name="Free-form: Shape 520">
                  <a:extLst>
                    <a:ext uri="{FF2B5EF4-FFF2-40B4-BE49-F238E27FC236}">
                      <a16:creationId xmlns:a16="http://schemas.microsoft.com/office/drawing/2014/main" id="{B9A458CA-36A9-D168-07BC-DE76359D56F9}"/>
                    </a:ext>
                  </a:extLst>
                </p:cNvPr>
                <p:cNvSpPr/>
                <p:nvPr/>
              </p:nvSpPr>
              <p:spPr>
                <a:xfrm>
                  <a:off x="7185012" y="4902302"/>
                  <a:ext cx="172480" cy="310544"/>
                </a:xfrm>
                <a:custGeom>
                  <a:avLst/>
                  <a:gdLst>
                    <a:gd name="connsiteX0" fmla="*/ 0 w 172480"/>
                    <a:gd name="connsiteY0" fmla="*/ 0 h 310544"/>
                    <a:gd name="connsiteX1" fmla="*/ 172481 w 172480"/>
                    <a:gd name="connsiteY1" fmla="*/ 310545 h 31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480" h="310544">
                      <a:moveTo>
                        <a:pt x="0" y="0"/>
                      </a:moveTo>
                      <a:lnTo>
                        <a:pt x="172481" y="310545"/>
                      </a:lnTo>
                    </a:path>
                  </a:pathLst>
                </a:custGeom>
                <a:ln w="47625" cap="flat">
                  <a:solidFill>
                    <a:srgbClr val="008CB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22" name="Free-form: Shape 521">
                  <a:extLst>
                    <a:ext uri="{FF2B5EF4-FFF2-40B4-BE49-F238E27FC236}">
                      <a16:creationId xmlns:a16="http://schemas.microsoft.com/office/drawing/2014/main" id="{AE601DE8-B87E-F1CB-738A-57979D4972F2}"/>
                    </a:ext>
                  </a:extLst>
                </p:cNvPr>
                <p:cNvSpPr/>
                <p:nvPr/>
              </p:nvSpPr>
              <p:spPr>
                <a:xfrm>
                  <a:off x="8017565" y="3459779"/>
                  <a:ext cx="380701" cy="1720"/>
                </a:xfrm>
                <a:custGeom>
                  <a:avLst/>
                  <a:gdLst>
                    <a:gd name="connsiteX0" fmla="*/ 0 w 380701"/>
                    <a:gd name="connsiteY0" fmla="*/ 1721 h 1720"/>
                    <a:gd name="connsiteX1" fmla="*/ 380702 w 380701"/>
                    <a:gd name="connsiteY1" fmla="*/ 0 h 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0701" h="1720">
                      <a:moveTo>
                        <a:pt x="0" y="1721"/>
                      </a:moveTo>
                      <a:lnTo>
                        <a:pt x="380702" y="0"/>
                      </a:lnTo>
                    </a:path>
                  </a:pathLst>
                </a:custGeom>
                <a:ln w="47625" cap="flat">
                  <a:solidFill>
                    <a:srgbClr val="4E20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23" name="Free-form: Shape 522">
                  <a:extLst>
                    <a:ext uri="{FF2B5EF4-FFF2-40B4-BE49-F238E27FC236}">
                      <a16:creationId xmlns:a16="http://schemas.microsoft.com/office/drawing/2014/main" id="{7BDDF200-2C5A-1A63-1AEA-40C7EA2DFBD1}"/>
                    </a:ext>
                  </a:extLst>
                </p:cNvPr>
                <p:cNvSpPr/>
                <p:nvPr/>
              </p:nvSpPr>
              <p:spPr>
                <a:xfrm>
                  <a:off x="5330612" y="4907928"/>
                  <a:ext cx="207691" cy="330069"/>
                </a:xfrm>
                <a:custGeom>
                  <a:avLst/>
                  <a:gdLst>
                    <a:gd name="connsiteX0" fmla="*/ 207692 w 207691"/>
                    <a:gd name="connsiteY0" fmla="*/ 0 h 330069"/>
                    <a:gd name="connsiteX1" fmla="*/ 0 w 207691"/>
                    <a:gd name="connsiteY1" fmla="*/ 330069 h 330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691" h="330069">
                      <a:moveTo>
                        <a:pt x="207692" y="0"/>
                      </a:moveTo>
                      <a:lnTo>
                        <a:pt x="0" y="330069"/>
                      </a:lnTo>
                    </a:path>
                  </a:pathLst>
                </a:custGeom>
                <a:ln w="47625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24" name="Free-form: Shape 523">
                  <a:extLst>
                    <a:ext uri="{FF2B5EF4-FFF2-40B4-BE49-F238E27FC236}">
                      <a16:creationId xmlns:a16="http://schemas.microsoft.com/office/drawing/2014/main" id="{D98B30BB-7BBC-C07F-6F36-6D660400B4AE}"/>
                    </a:ext>
                  </a:extLst>
                </p:cNvPr>
                <p:cNvSpPr/>
                <p:nvPr/>
              </p:nvSpPr>
              <p:spPr>
                <a:xfrm>
                  <a:off x="4330079" y="3468913"/>
                  <a:ext cx="379245" cy="1720"/>
                </a:xfrm>
                <a:custGeom>
                  <a:avLst/>
                  <a:gdLst>
                    <a:gd name="connsiteX0" fmla="*/ 379246 w 379245"/>
                    <a:gd name="connsiteY0" fmla="*/ 0 h 1720"/>
                    <a:gd name="connsiteX1" fmla="*/ 0 w 379245"/>
                    <a:gd name="connsiteY1" fmla="*/ 1721 h 1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9245" h="1720">
                      <a:moveTo>
                        <a:pt x="379246" y="0"/>
                      </a:moveTo>
                      <a:lnTo>
                        <a:pt x="0" y="1721"/>
                      </a:lnTo>
                    </a:path>
                  </a:pathLst>
                </a:custGeom>
                <a:ln w="47625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25" name="Free-form: Shape 524">
                  <a:extLst>
                    <a:ext uri="{FF2B5EF4-FFF2-40B4-BE49-F238E27FC236}">
                      <a16:creationId xmlns:a16="http://schemas.microsoft.com/office/drawing/2014/main" id="{2A3A0A54-0ABE-A39A-C388-5C54314766E3}"/>
                    </a:ext>
                  </a:extLst>
                </p:cNvPr>
                <p:cNvSpPr/>
                <p:nvPr/>
              </p:nvSpPr>
              <p:spPr>
                <a:xfrm>
                  <a:off x="5327965" y="1696651"/>
                  <a:ext cx="189225" cy="315111"/>
                </a:xfrm>
                <a:custGeom>
                  <a:avLst/>
                  <a:gdLst>
                    <a:gd name="connsiteX0" fmla="*/ 189226 w 189225"/>
                    <a:gd name="connsiteY0" fmla="*/ 315111 h 315111"/>
                    <a:gd name="connsiteX1" fmla="*/ 0 w 189225"/>
                    <a:gd name="connsiteY1" fmla="*/ 0 h 315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9225" h="315111">
                      <a:moveTo>
                        <a:pt x="189226" y="315111"/>
                      </a:moveTo>
                      <a:lnTo>
                        <a:pt x="0" y="0"/>
                      </a:lnTo>
                    </a:path>
                  </a:pathLst>
                </a:custGeom>
                <a:ln w="47625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</p:grpSp>
          <p:grpSp>
            <p:nvGrpSpPr>
              <p:cNvPr id="505" name="Group 504">
                <a:extLst>
                  <a:ext uri="{FF2B5EF4-FFF2-40B4-BE49-F238E27FC236}">
                    <a16:creationId xmlns:a16="http://schemas.microsoft.com/office/drawing/2014/main" id="{010AB8A9-66A1-2458-4D19-792AF744B567}"/>
                  </a:ext>
                </a:extLst>
              </p:cNvPr>
              <p:cNvGrpSpPr/>
              <p:nvPr/>
            </p:nvGrpSpPr>
            <p:grpSpPr>
              <a:xfrm>
                <a:off x="7775989" y="2579644"/>
                <a:ext cx="788235" cy="2267635"/>
                <a:chOff x="926901" y="5453132"/>
                <a:chExt cx="281549" cy="809976"/>
              </a:xfrm>
            </p:grpSpPr>
            <p:sp>
              <p:nvSpPr>
                <p:cNvPr id="506" name="Free-form: Shape 505">
                  <a:extLst>
                    <a:ext uri="{FF2B5EF4-FFF2-40B4-BE49-F238E27FC236}">
                      <a16:creationId xmlns:a16="http://schemas.microsoft.com/office/drawing/2014/main" id="{030BBE93-D9BB-4323-041F-0FEAFA3FB5E0}"/>
                    </a:ext>
                  </a:extLst>
                </p:cNvPr>
                <p:cNvSpPr/>
                <p:nvPr/>
              </p:nvSpPr>
              <p:spPr>
                <a:xfrm>
                  <a:off x="1139054" y="5453132"/>
                  <a:ext cx="59751" cy="59751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2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2"/>
                        <a:pt x="107221" y="214442"/>
                      </a:cubicBezTo>
                      <a:cubicBezTo>
                        <a:pt x="48005" y="214442"/>
                        <a:pt x="0" y="166438"/>
                        <a:pt x="0" y="107221"/>
                      </a:cubicBezTo>
                      <a:cubicBezTo>
                        <a:pt x="0" y="48005"/>
                        <a:pt x="48005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FFF7E7"/>
                </a:solidFill>
                <a:ln w="47625" cap="flat">
                  <a:solidFill>
                    <a:srgbClr val="FBBC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07" name="Free-form: Shape 506">
                  <a:extLst>
                    <a:ext uri="{FF2B5EF4-FFF2-40B4-BE49-F238E27FC236}">
                      <a16:creationId xmlns:a16="http://schemas.microsoft.com/office/drawing/2014/main" id="{3C6896D0-4F2B-71F2-2B5E-099FB40D25C1}"/>
                    </a:ext>
                  </a:extLst>
                </p:cNvPr>
                <p:cNvSpPr/>
                <p:nvPr/>
              </p:nvSpPr>
              <p:spPr>
                <a:xfrm>
                  <a:off x="926901" y="5832366"/>
                  <a:ext cx="59751" cy="59751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3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3"/>
                        <a:pt x="107221" y="214443"/>
                      </a:cubicBezTo>
                      <a:cubicBezTo>
                        <a:pt x="48005" y="214443"/>
                        <a:pt x="0" y="166438"/>
                        <a:pt x="0" y="107221"/>
                      </a:cubicBezTo>
                      <a:cubicBezTo>
                        <a:pt x="0" y="48005"/>
                        <a:pt x="48005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E0EBF0"/>
                </a:solidFill>
                <a:ln w="47625" cap="flat">
                  <a:solidFill>
                    <a:srgbClr val="00588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1400"/>
                </a:p>
              </p:txBody>
            </p:sp>
            <p:sp>
              <p:nvSpPr>
                <p:cNvPr id="508" name="Free-form: Shape 507">
                  <a:extLst>
                    <a:ext uri="{FF2B5EF4-FFF2-40B4-BE49-F238E27FC236}">
                      <a16:creationId xmlns:a16="http://schemas.microsoft.com/office/drawing/2014/main" id="{5F283465-9FEC-B3FA-0C33-3782325F47FD}"/>
                    </a:ext>
                  </a:extLst>
                </p:cNvPr>
                <p:cNvSpPr/>
                <p:nvPr/>
              </p:nvSpPr>
              <p:spPr>
                <a:xfrm>
                  <a:off x="1148699" y="6203357"/>
                  <a:ext cx="59751" cy="59751"/>
                </a:xfrm>
                <a:custGeom>
                  <a:avLst/>
                  <a:gdLst>
                    <a:gd name="connsiteX0" fmla="*/ 214443 w 214442"/>
                    <a:gd name="connsiteY0" fmla="*/ 107221 h 214442"/>
                    <a:gd name="connsiteX1" fmla="*/ 107221 w 214442"/>
                    <a:gd name="connsiteY1" fmla="*/ 214443 h 214442"/>
                    <a:gd name="connsiteX2" fmla="*/ 0 w 214442"/>
                    <a:gd name="connsiteY2" fmla="*/ 107221 h 214442"/>
                    <a:gd name="connsiteX3" fmla="*/ 107221 w 214442"/>
                    <a:gd name="connsiteY3" fmla="*/ 0 h 214442"/>
                    <a:gd name="connsiteX4" fmla="*/ 214443 w 214442"/>
                    <a:gd name="connsiteY4" fmla="*/ 107221 h 214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442" h="214442">
                      <a:moveTo>
                        <a:pt x="214443" y="107221"/>
                      </a:moveTo>
                      <a:cubicBezTo>
                        <a:pt x="214443" y="166438"/>
                        <a:pt x="166438" y="214443"/>
                        <a:pt x="107221" y="214443"/>
                      </a:cubicBezTo>
                      <a:cubicBezTo>
                        <a:pt x="48005" y="214443"/>
                        <a:pt x="0" y="166438"/>
                        <a:pt x="0" y="107221"/>
                      </a:cubicBezTo>
                      <a:cubicBezTo>
                        <a:pt x="0" y="48005"/>
                        <a:pt x="48005" y="0"/>
                        <a:pt x="107221" y="0"/>
                      </a:cubicBezTo>
                      <a:cubicBezTo>
                        <a:pt x="166438" y="0"/>
                        <a:pt x="214443" y="48005"/>
                        <a:pt x="214443" y="107221"/>
                      </a:cubicBezTo>
                      <a:close/>
                    </a:path>
                  </a:pathLst>
                </a:custGeom>
                <a:solidFill>
                  <a:srgbClr val="FFFBF8"/>
                </a:solidFill>
                <a:ln w="47625" cap="flat">
                  <a:solidFill>
                    <a:srgbClr val="EF7923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algn="ctr"/>
                  <a:endParaRPr lang="en-GB" sz="1200" b="1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endParaRP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565E1B-8BDD-9F84-9827-9E58EEF63CE6}"/>
              </a:ext>
            </a:extLst>
          </p:cNvPr>
          <p:cNvSpPr txBox="1"/>
          <p:nvPr/>
        </p:nvSpPr>
        <p:spPr>
          <a:xfrm>
            <a:off x="1983306" y="575131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Source: Digital Twin Hub</a:t>
            </a:r>
          </a:p>
          <a:p>
            <a:pPr algn="l"/>
            <a:r>
              <a:rPr lang="en-GB" sz="1200" dirty="0">
                <a:solidFill>
                  <a:schemeClr val="tx2"/>
                </a:solidFill>
              </a:rPr>
              <a:t>Data Sharing Working Group</a:t>
            </a:r>
          </a:p>
          <a:p>
            <a:pPr algn="l"/>
            <a:r>
              <a:rPr lang="en-GB" sz="1200" dirty="0">
                <a:solidFill>
                  <a:schemeClr val="tx2"/>
                </a:solidFill>
              </a:rPr>
              <a:t>CC-BY-SA 4.0</a:t>
            </a:r>
          </a:p>
        </p:txBody>
      </p:sp>
    </p:spTree>
    <p:extLst>
      <p:ext uri="{BB962C8B-B14F-4D97-AF65-F5344CB8AC3E}">
        <p14:creationId xmlns:p14="http://schemas.microsoft.com/office/powerpoint/2010/main" val="3171386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AA9EF-D843-E2B7-CB76-4AAF06FD2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22C38-646A-2A56-DB1E-CC4BDC96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we doing in DSWG?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4A39-2C83-5FA7-1DE8-D2647E0E4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56" y="2287281"/>
            <a:ext cx="4274893" cy="36783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Recent sessions:</a:t>
            </a:r>
          </a:p>
          <a:p>
            <a:r>
              <a:rPr lang="en-GB" dirty="0"/>
              <a:t>Energy data sharing infrastructure</a:t>
            </a:r>
          </a:p>
          <a:p>
            <a:r>
              <a:rPr lang="en-GB" dirty="0"/>
              <a:t>DAFNI DINI</a:t>
            </a:r>
          </a:p>
          <a:p>
            <a:r>
              <a:rPr lang="en-GB" dirty="0"/>
              <a:t>Stream</a:t>
            </a:r>
          </a:p>
          <a:p>
            <a:r>
              <a:rPr lang="en-GB" dirty="0"/>
              <a:t>NUAR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Planned sessions:</a:t>
            </a:r>
          </a:p>
          <a:p>
            <a:r>
              <a:rPr lang="en-GB" dirty="0"/>
              <a:t>Data valuation</a:t>
            </a:r>
          </a:p>
          <a:p>
            <a:r>
              <a:rPr lang="en-GB" dirty="0"/>
              <a:t>Industrial strategy</a:t>
            </a:r>
          </a:p>
          <a:p>
            <a:r>
              <a:rPr lang="en-GB" dirty="0"/>
              <a:t>Smart data</a:t>
            </a:r>
          </a:p>
          <a:p>
            <a:r>
              <a:rPr lang="en-GB" dirty="0"/>
              <a:t>Data marketplaces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C8CCF-7E89-EE37-EF15-FA5459001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726" y="1120081"/>
            <a:ext cx="3829247" cy="541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21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6EBAF-C1C9-69DE-8796-9D207743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9BE5F-F0D2-565C-398A-95FB6B4D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b">
            <a:normAutofit/>
          </a:bodyPr>
          <a:lstStyle/>
          <a:p>
            <a:r>
              <a:rPr lang="en-GB" dirty="0"/>
              <a:t>Industrial strategy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B819-B423-F73F-BCEC-26BD97371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694916" cy="3633047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“By 2035, we aim to establish the UK as a global leader in data-driven innovation and content creation, with a </a:t>
            </a:r>
            <a:r>
              <a:rPr lang="en-GB" b="1" dirty="0"/>
              <a:t>robust, secure, and interoperable data-sharing infrastructure </a:t>
            </a:r>
            <a:r>
              <a:rPr lang="en-GB" dirty="0"/>
              <a:t>that supports sustainable economic growth”</a:t>
            </a:r>
          </a:p>
          <a:p>
            <a:pPr>
              <a:lnSpc>
                <a:spcPct val="90000"/>
              </a:lnSpc>
            </a:pPr>
            <a:r>
              <a:rPr lang="en-GB" dirty="0"/>
              <a:t>“Invest in UK Data Sharing Infrastructure Initiatives from April 2026. Learning from international practices, including the Common European Data Spaces</a:t>
            </a:r>
            <a:r>
              <a:rPr lang="en-GB" b="1" dirty="0"/>
              <a:t>, these will promote effective and more coordinated approaches to governance, legal considerations, regulations, data interoperability, security, and trust.”</a:t>
            </a:r>
            <a:endParaRPr lang="en-GB" dirty="0"/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 marL="0" indent="0">
              <a:lnSpc>
                <a:spcPct val="9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Need for governance and a British culture of collaboration</a:t>
            </a:r>
          </a:p>
        </p:txBody>
      </p:sp>
      <p:pic>
        <p:nvPicPr>
          <p:cNvPr id="8" name="Picture 7" descr="A cover of a book&#10;&#10;AI-generated content may be incorrect.">
            <a:extLst>
              <a:ext uri="{FF2B5EF4-FFF2-40B4-BE49-F238E27FC236}">
                <a16:creationId xmlns:a16="http://schemas.microsoft.com/office/drawing/2014/main" id="{CF032CC1-E9AC-39F0-8D07-747170C5F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505" y="2228003"/>
            <a:ext cx="2552215" cy="3633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6454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202F8-4B7B-AC55-055E-CA5BF4C3D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0AFC4-E9A1-9C5E-07DE-AC3AE8AA9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CE7B0-7BC3-F269-A89D-87C16E481E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3200" i="0" dirty="0">
                <a:solidFill>
                  <a:schemeClr val="tx1"/>
                </a:solidFill>
                <a:effectLst/>
              </a:rPr>
              <a:t>Join the DSWG</a:t>
            </a:r>
          </a:p>
          <a:p>
            <a:r>
              <a:rPr lang="en-GB" sz="3200" dirty="0">
                <a:solidFill>
                  <a:schemeClr val="tx1"/>
                </a:solidFill>
              </a:rPr>
              <a:t>Share what you do in a reusable way!</a:t>
            </a:r>
          </a:p>
          <a:p>
            <a:r>
              <a:rPr lang="en-GB" sz="3200" i="0" dirty="0">
                <a:solidFill>
                  <a:schemeClr val="tx1"/>
                </a:solidFill>
                <a:effectLst/>
              </a:rPr>
              <a:t>Do it once and share it many times</a:t>
            </a:r>
          </a:p>
        </p:txBody>
      </p:sp>
      <p:pic>
        <p:nvPicPr>
          <p:cNvPr id="6" name="Content Placeholder 5" descr="Business team brainstorming">
            <a:extLst>
              <a:ext uri="{FF2B5EF4-FFF2-40B4-BE49-F238E27FC236}">
                <a16:creationId xmlns:a16="http://schemas.microsoft.com/office/drawing/2014/main" id="{E7E35D4A-BB30-56BD-0AAB-D3D3435EB1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236523"/>
            <a:ext cx="5422900" cy="3615266"/>
          </a:xfrm>
        </p:spPr>
      </p:pic>
    </p:spTree>
    <p:extLst>
      <p:ext uri="{BB962C8B-B14F-4D97-AF65-F5344CB8AC3E}">
        <p14:creationId xmlns:p14="http://schemas.microsoft.com/office/powerpoint/2010/main" val="63955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7BAE7B-3CEB-F3E0-3367-66DEF1500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3719" y="4937100"/>
            <a:ext cx="2544563" cy="637849"/>
          </a:xfrm>
        </p:spPr>
        <p:txBody>
          <a:bodyPr/>
          <a:lstStyle/>
          <a:p>
            <a:r>
              <a:rPr lang="en-GB" dirty="0"/>
              <a:t>Data Sharing Working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11D7A-2E13-1023-E5E9-04F89DD0D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39582-076B-09BC-11A7-9ACB285A92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88400C-12E7-3226-6AE0-68EDAE263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64" y="2408720"/>
            <a:ext cx="10506472" cy="1726627"/>
          </a:xfrm>
        </p:spPr>
        <p:txBody>
          <a:bodyPr/>
          <a:lstStyle/>
          <a:p>
            <a:r>
              <a:rPr lang="en-GB" dirty="0"/>
              <a:t>Do it once and share it many times</a:t>
            </a:r>
          </a:p>
        </p:txBody>
      </p:sp>
    </p:spTree>
    <p:extLst>
      <p:ext uri="{BB962C8B-B14F-4D97-AF65-F5344CB8AC3E}">
        <p14:creationId xmlns:p14="http://schemas.microsoft.com/office/powerpoint/2010/main" val="7652212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5422-B4FF-EAB9-B84C-AE83D3C0D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journey 2017-2022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725A7-C33E-6E21-E0A4-8E2333B30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720" y="2268117"/>
            <a:ext cx="2654436" cy="135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1AAE85-B8D8-CA56-3999-F9C8FCE88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55" y="2268117"/>
            <a:ext cx="2654436" cy="3675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0E457-3F0B-A200-902A-43F89A42A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861" y="2268117"/>
            <a:ext cx="4212147" cy="3379462"/>
          </a:xfrm>
          <a:prstGeom prst="rect">
            <a:avLst/>
          </a:prstGeom>
        </p:spPr>
      </p:pic>
      <p:pic>
        <p:nvPicPr>
          <p:cNvPr id="9" name="Picture 8" descr="A green and white logo&#10;&#10;Description automatically generated">
            <a:extLst>
              <a:ext uri="{FF2B5EF4-FFF2-40B4-BE49-F238E27FC236}">
                <a16:creationId xmlns:a16="http://schemas.microsoft.com/office/drawing/2014/main" id="{D1F2E9C2-3D40-DC73-20DD-865EEFA26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406" y="4492186"/>
            <a:ext cx="1644735" cy="12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76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204FA-2272-5C81-2FB3-6CE0713CD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8EBED-AC37-4998-FB45-FF50C105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b">
            <a:normAutofit/>
          </a:bodyPr>
          <a:lstStyle/>
          <a:p>
            <a:r>
              <a:rPr lang="en-GB" dirty="0"/>
              <a:t>Climate resilience demonstrator 2021-23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D6C21-3A4E-1AA4-60FE-BA44B08F2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85" y="1794164"/>
            <a:ext cx="8923060" cy="50638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156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0BD0E-A6F5-43ED-2230-ABBEB982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data sharing initiatives in 2023</a:t>
            </a:r>
          </a:p>
        </p:txBody>
      </p:sp>
      <p:pic>
        <p:nvPicPr>
          <p:cNvPr id="5" name="Content Placeholder 4" descr="A cover of a book&#10;&#10;Description automatically generated">
            <a:extLst>
              <a:ext uri="{FF2B5EF4-FFF2-40B4-BE49-F238E27FC236}">
                <a16:creationId xmlns:a16="http://schemas.microsoft.com/office/drawing/2014/main" id="{5ECCBFE7-1F6E-DC40-5930-FABA5E051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965" y="4277536"/>
            <a:ext cx="1514571" cy="2136693"/>
          </a:xfrm>
        </p:spPr>
      </p:pic>
      <p:pic>
        <p:nvPicPr>
          <p:cNvPr id="9" name="Picture 8" descr="A cover of a book&#10;&#10;Description automatically generated">
            <a:extLst>
              <a:ext uri="{FF2B5EF4-FFF2-40B4-BE49-F238E27FC236}">
                <a16:creationId xmlns:a16="http://schemas.microsoft.com/office/drawing/2014/main" id="{0936A5A4-DF8B-D5EB-8425-E1EFD1F3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003" y="3429000"/>
            <a:ext cx="1638369" cy="2324488"/>
          </a:xfrm>
          <a:prstGeom prst="rect">
            <a:avLst/>
          </a:prstGeom>
        </p:spPr>
      </p:pic>
      <p:pic>
        <p:nvPicPr>
          <p:cNvPr id="11" name="Picture 1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3F68DBE-4FCE-4410-2E70-D466D0BBF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79" y="2091686"/>
            <a:ext cx="3805380" cy="863539"/>
          </a:xfrm>
          <a:prstGeom prst="rect">
            <a:avLst/>
          </a:prstGeom>
        </p:spPr>
      </p:pic>
      <p:pic>
        <p:nvPicPr>
          <p:cNvPr id="13" name="Picture 12" descr="A screenshot of a chart&#10;&#10;Description automatically generated">
            <a:extLst>
              <a:ext uri="{FF2B5EF4-FFF2-40B4-BE49-F238E27FC236}">
                <a16:creationId xmlns:a16="http://schemas.microsoft.com/office/drawing/2014/main" id="{5135AC51-875A-0AE7-917F-19E2A114C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917" y="3028394"/>
            <a:ext cx="2576078" cy="1861519"/>
          </a:xfrm>
          <a:prstGeom prst="rect">
            <a:avLst/>
          </a:prstGeom>
        </p:spPr>
      </p:pic>
      <p:pic>
        <p:nvPicPr>
          <p:cNvPr id="15" name="Picture 14" descr="A white cover with purple text&#10;&#10;Description automatically generated">
            <a:extLst>
              <a:ext uri="{FF2B5EF4-FFF2-40B4-BE49-F238E27FC236}">
                <a16:creationId xmlns:a16="http://schemas.microsoft.com/office/drawing/2014/main" id="{7DCBBC52-34A4-D615-D2BC-1280F4EF6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410" y="2091686"/>
            <a:ext cx="2140060" cy="1511378"/>
          </a:xfrm>
          <a:prstGeom prst="rect">
            <a:avLst/>
          </a:prstGeom>
        </p:spPr>
      </p:pic>
      <p:pic>
        <p:nvPicPr>
          <p:cNvPr id="17" name="Picture 16" descr="A screenshot of a website&#10;&#10;Description automatically generated">
            <a:extLst>
              <a:ext uri="{FF2B5EF4-FFF2-40B4-BE49-F238E27FC236}">
                <a16:creationId xmlns:a16="http://schemas.microsoft.com/office/drawing/2014/main" id="{49D1B71C-2737-22D8-7BFB-520E7DD81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752" y="4722264"/>
            <a:ext cx="1821908" cy="1716429"/>
          </a:xfrm>
          <a:prstGeom prst="rect">
            <a:avLst/>
          </a:prstGeom>
        </p:spPr>
      </p:pic>
      <p:pic>
        <p:nvPicPr>
          <p:cNvPr id="19" name="Picture 18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7605557F-3A19-A1A0-52FD-9B695D807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9776" y="1935272"/>
            <a:ext cx="2780597" cy="1465046"/>
          </a:xfrm>
          <a:prstGeom prst="rect">
            <a:avLst/>
          </a:prstGeom>
        </p:spPr>
      </p:pic>
      <p:pic>
        <p:nvPicPr>
          <p:cNvPr id="21" name="Picture 20" descr="A green and white logo&#10;&#10;Description automatically generated">
            <a:extLst>
              <a:ext uri="{FF2B5EF4-FFF2-40B4-BE49-F238E27FC236}">
                <a16:creationId xmlns:a16="http://schemas.microsoft.com/office/drawing/2014/main" id="{A68431A8-16F2-F659-9774-EF2B76FC10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7708" y="4847293"/>
            <a:ext cx="1644735" cy="1276416"/>
          </a:xfrm>
          <a:prstGeom prst="rect">
            <a:avLst/>
          </a:prstGeom>
        </p:spPr>
      </p:pic>
      <p:pic>
        <p:nvPicPr>
          <p:cNvPr id="23" name="Picture 22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7EE5856E-0F1A-242B-7991-43C4E2ED8D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7163" y="4889466"/>
            <a:ext cx="2198113" cy="1463076"/>
          </a:xfrm>
          <a:prstGeom prst="rect">
            <a:avLst/>
          </a:prstGeom>
        </p:spPr>
      </p:pic>
      <p:pic>
        <p:nvPicPr>
          <p:cNvPr id="7" name="Picture 6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E04397E-77AC-FA06-6229-9B83F41FBE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0945" y="3330955"/>
            <a:ext cx="1606633" cy="1397072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439FDAEB-05DC-53F5-01C9-9F1EA8043C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3259" y="2091686"/>
            <a:ext cx="1325719" cy="4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4D56-AAC8-4E3B-EC4E-5E6BF05AA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Growing coordination problem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E1CD04-AF47-8275-F9C1-F8A1A827F34A}"/>
              </a:ext>
            </a:extLst>
          </p:cNvPr>
          <p:cNvSpPr/>
          <p:nvPr/>
        </p:nvSpPr>
        <p:spPr>
          <a:xfrm>
            <a:off x="454878" y="5076101"/>
            <a:ext cx="11292840" cy="126144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2D3C4B-9319-1D33-D93D-1A639FF5422E}"/>
              </a:ext>
            </a:extLst>
          </p:cNvPr>
          <p:cNvSpPr/>
          <p:nvPr/>
        </p:nvSpPr>
        <p:spPr>
          <a:xfrm>
            <a:off x="449580" y="2009879"/>
            <a:ext cx="11292840" cy="126144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Rectangle 5" descr="Users">
            <a:extLst>
              <a:ext uri="{FF2B5EF4-FFF2-40B4-BE49-F238E27FC236}">
                <a16:creationId xmlns:a16="http://schemas.microsoft.com/office/drawing/2014/main" id="{DC65475F-DC04-D3EB-D9E9-C1DFA7154D20}"/>
              </a:ext>
            </a:extLst>
          </p:cNvPr>
          <p:cNvSpPr/>
          <p:nvPr/>
        </p:nvSpPr>
        <p:spPr>
          <a:xfrm>
            <a:off x="694256" y="2293703"/>
            <a:ext cx="693792" cy="69379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BFBF25-8612-7965-D82E-64CA39F9E327}"/>
              </a:ext>
            </a:extLst>
          </p:cNvPr>
          <p:cNvGrpSpPr/>
          <p:nvPr/>
        </p:nvGrpSpPr>
        <p:grpSpPr>
          <a:xfrm>
            <a:off x="1769634" y="2009879"/>
            <a:ext cx="9835876" cy="1261440"/>
            <a:chOff x="1456963" y="683279"/>
            <a:chExt cx="9835876" cy="12614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6BF866-8E53-E64D-74B6-23015A183D37}"/>
                </a:ext>
              </a:extLst>
            </p:cNvPr>
            <p:cNvSpPr/>
            <p:nvPr/>
          </p:nvSpPr>
          <p:spPr>
            <a:xfrm>
              <a:off x="1456963" y="683279"/>
              <a:ext cx="9835876" cy="12614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B7D4F8-F558-3213-B239-14FD3533B1D4}"/>
                </a:ext>
              </a:extLst>
            </p:cNvPr>
            <p:cNvSpPr txBox="1"/>
            <p:nvPr/>
          </p:nvSpPr>
          <p:spPr>
            <a:xfrm>
              <a:off x="1456963" y="683279"/>
              <a:ext cx="9835876" cy="12614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502" tIns="133502" rIns="133502" bIns="133502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500" kern="1200" dirty="0"/>
                <a:t>Disconnected data sharing initiatives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92BAFB-5BBC-9E76-69DE-1375F473B3BE}"/>
              </a:ext>
            </a:extLst>
          </p:cNvPr>
          <p:cNvSpPr/>
          <p:nvPr/>
        </p:nvSpPr>
        <p:spPr>
          <a:xfrm>
            <a:off x="444282" y="3542990"/>
            <a:ext cx="11292840" cy="126144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668D37-1D98-E649-1EE3-3061138BDC16}"/>
              </a:ext>
            </a:extLst>
          </p:cNvPr>
          <p:cNvGrpSpPr/>
          <p:nvPr/>
        </p:nvGrpSpPr>
        <p:grpSpPr>
          <a:xfrm>
            <a:off x="1895947" y="4418058"/>
            <a:ext cx="9841175" cy="1919483"/>
            <a:chOff x="1456963" y="2260080"/>
            <a:chExt cx="9841175" cy="19194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0E1073-7273-79C7-D560-63D6EC863194}"/>
                </a:ext>
              </a:extLst>
            </p:cNvPr>
            <p:cNvSpPr/>
            <p:nvPr/>
          </p:nvSpPr>
          <p:spPr>
            <a:xfrm>
              <a:off x="1456963" y="2260080"/>
              <a:ext cx="9835876" cy="12614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57578A-D62C-8E33-6F2F-0F6AAF742255}"/>
                </a:ext>
              </a:extLst>
            </p:cNvPr>
            <p:cNvSpPr txBox="1"/>
            <p:nvPr/>
          </p:nvSpPr>
          <p:spPr>
            <a:xfrm>
              <a:off x="1462262" y="2918123"/>
              <a:ext cx="9835876" cy="12614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502" tIns="133502" rIns="133502" bIns="133502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500" kern="1200" dirty="0"/>
                <a:t>Interoperability is harder to achieve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58BA147-D5CC-304D-271E-0870A78881F1}"/>
              </a:ext>
            </a:extLst>
          </p:cNvPr>
          <p:cNvSpPr txBox="1"/>
          <p:nvPr/>
        </p:nvSpPr>
        <p:spPr>
          <a:xfrm>
            <a:off x="1880052" y="3522772"/>
            <a:ext cx="9835876" cy="12614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502" tIns="133502" rIns="133502" bIns="133502" numCol="1" spcCol="1270" anchor="ctr" anchorCtr="0">
            <a:noAutofit/>
          </a:bodyPr>
          <a:lstStyle/>
          <a:p>
            <a:pPr marL="0" lvl="0" indent="0" algn="l" defTabSz="11112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500" kern="1200" dirty="0"/>
              <a:t>Connected use cases</a:t>
            </a:r>
          </a:p>
        </p:txBody>
      </p:sp>
      <p:sp>
        <p:nvSpPr>
          <p:cNvPr id="16" name="Rectangle 15" descr="Network">
            <a:extLst>
              <a:ext uri="{FF2B5EF4-FFF2-40B4-BE49-F238E27FC236}">
                <a16:creationId xmlns:a16="http://schemas.microsoft.com/office/drawing/2014/main" id="{8FF409AA-DE65-D614-EEF0-5EC98413B6CC}"/>
              </a:ext>
            </a:extLst>
          </p:cNvPr>
          <p:cNvSpPr/>
          <p:nvPr/>
        </p:nvSpPr>
        <p:spPr>
          <a:xfrm>
            <a:off x="831417" y="3795669"/>
            <a:ext cx="693792" cy="69379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18" name="Graphic 17" descr="Megaphone1 with solid fill">
            <a:extLst>
              <a:ext uri="{FF2B5EF4-FFF2-40B4-BE49-F238E27FC236}">
                <a16:creationId xmlns:a16="http://schemas.microsoft.com/office/drawing/2014/main" id="{DA4CAE08-2B9B-F6EB-F792-70721EA6C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6352" y="52443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7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3F206-E966-25B0-34ED-778D1D8F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55" y="653610"/>
            <a:ext cx="10235590" cy="1412694"/>
          </a:xfrm>
        </p:spPr>
        <p:txBody>
          <a:bodyPr wrap="square" anchor="t">
            <a:normAutofit fontScale="90000"/>
          </a:bodyPr>
          <a:lstStyle/>
          <a:p>
            <a:r>
              <a:rPr lang="en-GB" dirty="0"/>
              <a:t>Data sharing working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D117F-F000-7934-477A-49C3DF0F3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9288" y="2066305"/>
            <a:ext cx="5263700" cy="4423395"/>
          </a:xfrm>
        </p:spPr>
        <p:txBody>
          <a:bodyPr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GB" kern="100" dirty="0">
                <a:effectLst/>
              </a:rPr>
              <a:t>Set up in 2022 as a voluntary group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</a:rPr>
              <a:t>The purpose of DSWG is to bring people together to discuss and develop data sharing best practice in a collaborative way that builds upon existing work and avoids duplication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</a:rPr>
              <a:t>Recognise challenges to sharing data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</a:rPr>
              <a:t>Our motto is “Do it once and share it many times”</a:t>
            </a:r>
          </a:p>
          <a:p>
            <a:pPr>
              <a:spcAft>
                <a:spcPts val="800"/>
              </a:spcAft>
            </a:pPr>
            <a:r>
              <a:rPr lang="en-GB" kern="100" dirty="0">
                <a:effectLst/>
              </a:rPr>
              <a:t>Cross sector: across government, industry and academia</a:t>
            </a:r>
          </a:p>
          <a:p>
            <a:pPr>
              <a:spcAft>
                <a:spcPts val="800"/>
              </a:spcAft>
            </a:pPr>
            <a:r>
              <a:rPr lang="en-GB" kern="100" dirty="0"/>
              <a:t>Open and collaborative with other groups </a:t>
            </a:r>
            <a:r>
              <a:rPr lang="en-GB" kern="100" dirty="0" err="1"/>
              <a:t>eg</a:t>
            </a:r>
            <a:r>
              <a:rPr lang="en-GB" kern="100" dirty="0"/>
              <a:t> Digital Twin Hub Working Groups </a:t>
            </a:r>
          </a:p>
          <a:p>
            <a:pPr>
              <a:spcAft>
                <a:spcPts val="800"/>
              </a:spcAft>
            </a:pPr>
            <a:r>
              <a:rPr lang="en-GB" kern="100" dirty="0"/>
              <a:t>Sharing best practice and how to describe things</a:t>
            </a:r>
            <a:endParaRPr lang="en-GB" dirty="0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A00EF821-7F78-3552-7A5A-2BAC4FD8A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8" r="17187" b="2"/>
          <a:stretch/>
        </p:blipFill>
        <p:spPr>
          <a:xfrm>
            <a:off x="648000" y="2066304"/>
            <a:ext cx="5038113" cy="4423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373973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3B8C9-0F4F-C765-AA67-0F6A652DE1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D37B5-E302-A3A9-A887-32D47F2552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B6D828-E1C8-F726-4033-C9D6FD833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64" y="2316388"/>
            <a:ext cx="10506472" cy="1818959"/>
          </a:xfrm>
        </p:spPr>
        <p:txBody>
          <a:bodyPr/>
          <a:lstStyle/>
          <a:p>
            <a:r>
              <a:rPr lang="en-GB" dirty="0"/>
              <a:t>What is data sharing infrastructure?</a:t>
            </a:r>
          </a:p>
        </p:txBody>
      </p:sp>
    </p:spTree>
    <p:extLst>
      <p:ext uri="{BB962C8B-B14F-4D97-AF65-F5344CB8AC3E}">
        <p14:creationId xmlns:p14="http://schemas.microsoft.com/office/powerpoint/2010/main" val="418642952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21BB4-7551-9C43-FB9F-9794CCCE1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-form: Shape 21">
            <a:extLst>
              <a:ext uri="{FF2B5EF4-FFF2-40B4-BE49-F238E27FC236}">
                <a16:creationId xmlns:a16="http://schemas.microsoft.com/office/drawing/2014/main" id="{BF2A505B-A4EF-0F9D-117D-B34AF5E510BF}"/>
              </a:ext>
            </a:extLst>
          </p:cNvPr>
          <p:cNvSpPr/>
          <p:nvPr/>
        </p:nvSpPr>
        <p:spPr>
          <a:xfrm>
            <a:off x="4806816" y="1900703"/>
            <a:ext cx="3103858" cy="3103856"/>
          </a:xfrm>
          <a:custGeom>
            <a:avLst/>
            <a:gdLst>
              <a:gd name="connsiteX0" fmla="*/ 3103859 w 3103858"/>
              <a:gd name="connsiteY0" fmla="*/ 1551928 h 3103856"/>
              <a:gd name="connsiteX1" fmla="*/ 1551929 w 3103858"/>
              <a:gd name="connsiteY1" fmla="*/ 3103857 h 3103856"/>
              <a:gd name="connsiteX2" fmla="*/ 0 w 3103858"/>
              <a:gd name="connsiteY2" fmla="*/ 1551928 h 3103856"/>
              <a:gd name="connsiteX3" fmla="*/ 1551929 w 3103858"/>
              <a:gd name="connsiteY3" fmla="*/ 0 h 3103856"/>
              <a:gd name="connsiteX4" fmla="*/ 3103859 w 3103858"/>
              <a:gd name="connsiteY4" fmla="*/ 1551928 h 310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3858" h="3103856">
                <a:moveTo>
                  <a:pt x="3103859" y="1551928"/>
                </a:moveTo>
                <a:cubicBezTo>
                  <a:pt x="3103859" y="2409035"/>
                  <a:pt x="2409036" y="3103857"/>
                  <a:pt x="1551929" y="3103857"/>
                </a:cubicBezTo>
                <a:cubicBezTo>
                  <a:pt x="694822" y="3103857"/>
                  <a:pt x="0" y="2409035"/>
                  <a:pt x="0" y="1551928"/>
                </a:cubicBezTo>
                <a:cubicBezTo>
                  <a:pt x="0" y="694822"/>
                  <a:pt x="694822" y="0"/>
                  <a:pt x="1551929" y="0"/>
                </a:cubicBezTo>
                <a:cubicBezTo>
                  <a:pt x="2409036" y="0"/>
                  <a:pt x="3103859" y="694822"/>
                  <a:pt x="3103859" y="1551928"/>
                </a:cubicBezTo>
                <a:close/>
              </a:path>
            </a:pathLst>
          </a:custGeom>
          <a:noFill/>
          <a:ln w="148535" cap="flat">
            <a:solidFill>
              <a:srgbClr val="006A52">
                <a:alpha val="63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117F0D-7E63-20DA-918F-FB0AB50E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86" y="655748"/>
            <a:ext cx="7311241" cy="1766637"/>
          </a:xfrm>
        </p:spPr>
        <p:txBody>
          <a:bodyPr/>
          <a:lstStyle/>
          <a:p>
            <a:r>
              <a:rPr lang="en-GB" dirty="0"/>
              <a:t>Components of</a:t>
            </a:r>
            <a:br>
              <a:rPr lang="en-GB" dirty="0"/>
            </a:br>
            <a:r>
              <a:rPr lang="en-GB" dirty="0"/>
              <a:t>Data Sharing</a:t>
            </a:r>
            <a:br>
              <a:rPr lang="en-GB" dirty="0"/>
            </a:br>
            <a:r>
              <a:rPr lang="en-GB" dirty="0"/>
              <a:t>Infrastructure</a:t>
            </a:r>
            <a:br>
              <a:rPr lang="en-GB" dirty="0"/>
            </a:br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CD504D-96D8-7348-C966-4CE2B9CBC07C}"/>
              </a:ext>
            </a:extLst>
          </p:cNvPr>
          <p:cNvGrpSpPr/>
          <p:nvPr/>
        </p:nvGrpSpPr>
        <p:grpSpPr>
          <a:xfrm>
            <a:off x="4330079" y="1684341"/>
            <a:ext cx="4068187" cy="3553656"/>
            <a:chOff x="4330079" y="1684341"/>
            <a:chExt cx="4068187" cy="3553656"/>
          </a:xfrm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F24BB1D-CE6A-9E2B-0C3F-B67815426F1D}"/>
                </a:ext>
              </a:extLst>
            </p:cNvPr>
            <p:cNvSpPr/>
            <p:nvPr/>
          </p:nvSpPr>
          <p:spPr>
            <a:xfrm>
              <a:off x="7021135" y="1995547"/>
              <a:ext cx="214442" cy="214442"/>
            </a:xfrm>
            <a:custGeom>
              <a:avLst/>
              <a:gdLst>
                <a:gd name="connsiteX0" fmla="*/ 214443 w 214442"/>
                <a:gd name="connsiteY0" fmla="*/ 107221 h 214442"/>
                <a:gd name="connsiteX1" fmla="*/ 107221 w 214442"/>
                <a:gd name="connsiteY1" fmla="*/ 214442 h 214442"/>
                <a:gd name="connsiteX2" fmla="*/ 0 w 214442"/>
                <a:gd name="connsiteY2" fmla="*/ 107221 h 214442"/>
                <a:gd name="connsiteX3" fmla="*/ 107221 w 214442"/>
                <a:gd name="connsiteY3" fmla="*/ 0 h 214442"/>
                <a:gd name="connsiteX4" fmla="*/ 214443 w 214442"/>
                <a:gd name="connsiteY4" fmla="*/ 107221 h 21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42" h="214442">
                  <a:moveTo>
                    <a:pt x="214443" y="107221"/>
                  </a:moveTo>
                  <a:cubicBezTo>
                    <a:pt x="214443" y="166438"/>
                    <a:pt x="166438" y="214442"/>
                    <a:pt x="107221" y="214442"/>
                  </a:cubicBezTo>
                  <a:cubicBezTo>
                    <a:pt x="48004" y="214442"/>
                    <a:pt x="0" y="166438"/>
                    <a:pt x="0" y="107221"/>
                  </a:cubicBezTo>
                  <a:cubicBezTo>
                    <a:pt x="0" y="48005"/>
                    <a:pt x="48004" y="0"/>
                    <a:pt x="107221" y="0"/>
                  </a:cubicBezTo>
                  <a:cubicBezTo>
                    <a:pt x="166438" y="0"/>
                    <a:pt x="214443" y="48005"/>
                    <a:pt x="214443" y="107221"/>
                  </a:cubicBezTo>
                  <a:close/>
                </a:path>
              </a:pathLst>
            </a:custGeom>
            <a:solidFill>
              <a:srgbClr val="E6F0F2"/>
            </a:solidFill>
            <a:ln w="41135" cap="flat">
              <a:solidFill>
                <a:srgbClr val="2B84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71B7446B-675B-A095-60C6-149B7C207417}"/>
                </a:ext>
              </a:extLst>
            </p:cNvPr>
            <p:cNvSpPr/>
            <p:nvPr/>
          </p:nvSpPr>
          <p:spPr>
            <a:xfrm>
              <a:off x="7804248" y="3346733"/>
              <a:ext cx="214442" cy="214442"/>
            </a:xfrm>
            <a:custGeom>
              <a:avLst/>
              <a:gdLst>
                <a:gd name="connsiteX0" fmla="*/ 214443 w 214442"/>
                <a:gd name="connsiteY0" fmla="*/ 107221 h 214442"/>
                <a:gd name="connsiteX1" fmla="*/ 107221 w 214442"/>
                <a:gd name="connsiteY1" fmla="*/ 214443 h 214442"/>
                <a:gd name="connsiteX2" fmla="*/ 0 w 214442"/>
                <a:gd name="connsiteY2" fmla="*/ 107221 h 214442"/>
                <a:gd name="connsiteX3" fmla="*/ 107221 w 214442"/>
                <a:gd name="connsiteY3" fmla="*/ 0 h 214442"/>
                <a:gd name="connsiteX4" fmla="*/ 214443 w 214442"/>
                <a:gd name="connsiteY4" fmla="*/ 107221 h 21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42" h="214442">
                  <a:moveTo>
                    <a:pt x="214443" y="107221"/>
                  </a:moveTo>
                  <a:cubicBezTo>
                    <a:pt x="214443" y="166438"/>
                    <a:pt x="166438" y="214443"/>
                    <a:pt x="107221" y="214443"/>
                  </a:cubicBezTo>
                  <a:cubicBezTo>
                    <a:pt x="48005" y="214443"/>
                    <a:pt x="0" y="166438"/>
                    <a:pt x="0" y="107221"/>
                  </a:cubicBezTo>
                  <a:cubicBezTo>
                    <a:pt x="0" y="48005"/>
                    <a:pt x="48005" y="0"/>
                    <a:pt x="107221" y="0"/>
                  </a:cubicBezTo>
                  <a:cubicBezTo>
                    <a:pt x="166438" y="0"/>
                    <a:pt x="214443" y="48005"/>
                    <a:pt x="214443" y="107221"/>
                  </a:cubicBezTo>
                  <a:close/>
                </a:path>
              </a:pathLst>
            </a:custGeom>
            <a:solidFill>
              <a:srgbClr val="EAE4F0"/>
            </a:solidFill>
            <a:ln w="41135" cap="flat">
              <a:solidFill>
                <a:srgbClr val="4E2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93BF6720-BEB9-ADD7-42FD-84EBFCF501D4}"/>
                </a:ext>
              </a:extLst>
            </p:cNvPr>
            <p:cNvSpPr/>
            <p:nvPr/>
          </p:nvSpPr>
          <p:spPr>
            <a:xfrm>
              <a:off x="7021797" y="4691897"/>
              <a:ext cx="214442" cy="214442"/>
            </a:xfrm>
            <a:custGeom>
              <a:avLst/>
              <a:gdLst>
                <a:gd name="connsiteX0" fmla="*/ 214443 w 214442"/>
                <a:gd name="connsiteY0" fmla="*/ 107221 h 214442"/>
                <a:gd name="connsiteX1" fmla="*/ 107221 w 214442"/>
                <a:gd name="connsiteY1" fmla="*/ 214443 h 214442"/>
                <a:gd name="connsiteX2" fmla="*/ 0 w 214442"/>
                <a:gd name="connsiteY2" fmla="*/ 107221 h 214442"/>
                <a:gd name="connsiteX3" fmla="*/ 107221 w 214442"/>
                <a:gd name="connsiteY3" fmla="*/ 0 h 214442"/>
                <a:gd name="connsiteX4" fmla="*/ 214443 w 214442"/>
                <a:gd name="connsiteY4" fmla="*/ 107221 h 21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42" h="214442">
                  <a:moveTo>
                    <a:pt x="214443" y="107221"/>
                  </a:moveTo>
                  <a:cubicBezTo>
                    <a:pt x="214443" y="166438"/>
                    <a:pt x="166438" y="214443"/>
                    <a:pt x="107221" y="214443"/>
                  </a:cubicBezTo>
                  <a:cubicBezTo>
                    <a:pt x="48005" y="214443"/>
                    <a:pt x="0" y="166438"/>
                    <a:pt x="0" y="107221"/>
                  </a:cubicBezTo>
                  <a:cubicBezTo>
                    <a:pt x="0" y="48005"/>
                    <a:pt x="48005" y="0"/>
                    <a:pt x="107221" y="0"/>
                  </a:cubicBezTo>
                  <a:cubicBezTo>
                    <a:pt x="166438" y="0"/>
                    <a:pt x="214443" y="48005"/>
                    <a:pt x="214443" y="107221"/>
                  </a:cubicBezTo>
                  <a:close/>
                </a:path>
              </a:pathLst>
            </a:custGeom>
            <a:solidFill>
              <a:srgbClr val="EBF6F9"/>
            </a:solidFill>
            <a:ln w="41148" cap="flat">
              <a:solidFill>
                <a:srgbClr val="008CB3"/>
              </a:solidFill>
              <a:prstDash val="solid"/>
              <a:miter/>
            </a:ln>
          </p:spPr>
          <p:txBody>
            <a:bodyPr wrap="none" rtlCol="0" anchor="ctr"/>
            <a:lstStyle/>
            <a:p>
              <a:pPr algn="ctr"/>
              <a:endParaRPr lang="en-GB" sz="1500" b="1">
                <a:solidFill>
                  <a:schemeClr val="accent3"/>
                </a:solidFill>
                <a:latin typeface="Akkurat LL" panose="020B0504020101010102" pitchFamily="34" charset="-126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F910F1AA-D24A-DF15-4505-D86D01187DF1}"/>
                </a:ext>
              </a:extLst>
            </p:cNvPr>
            <p:cNvSpPr/>
            <p:nvPr/>
          </p:nvSpPr>
          <p:spPr>
            <a:xfrm>
              <a:off x="7183159" y="1684341"/>
              <a:ext cx="178503" cy="330069"/>
            </a:xfrm>
            <a:custGeom>
              <a:avLst/>
              <a:gdLst>
                <a:gd name="connsiteX0" fmla="*/ 0 w 178503"/>
                <a:gd name="connsiteY0" fmla="*/ 330069 h 330069"/>
                <a:gd name="connsiteX1" fmla="*/ 178504 w 178503"/>
                <a:gd name="connsiteY1" fmla="*/ 0 h 33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503" h="330069">
                  <a:moveTo>
                    <a:pt x="0" y="330069"/>
                  </a:moveTo>
                  <a:lnTo>
                    <a:pt x="178504" y="0"/>
                  </a:lnTo>
                </a:path>
              </a:pathLst>
            </a:custGeom>
            <a:ln w="33463" cap="flat">
              <a:solidFill>
                <a:srgbClr val="2B848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0F4B9D08-FFB7-0EE2-B2F9-CA50F6CFCA15}"/>
                </a:ext>
              </a:extLst>
            </p:cNvPr>
            <p:cNvSpPr/>
            <p:nvPr/>
          </p:nvSpPr>
          <p:spPr>
            <a:xfrm>
              <a:off x="7185012" y="4902302"/>
              <a:ext cx="172480" cy="310544"/>
            </a:xfrm>
            <a:custGeom>
              <a:avLst/>
              <a:gdLst>
                <a:gd name="connsiteX0" fmla="*/ 0 w 172480"/>
                <a:gd name="connsiteY0" fmla="*/ 0 h 310544"/>
                <a:gd name="connsiteX1" fmla="*/ 172481 w 172480"/>
                <a:gd name="connsiteY1" fmla="*/ 310545 h 31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480" h="310544">
                  <a:moveTo>
                    <a:pt x="0" y="0"/>
                  </a:moveTo>
                  <a:lnTo>
                    <a:pt x="172481" y="310545"/>
                  </a:lnTo>
                </a:path>
              </a:pathLst>
            </a:custGeom>
            <a:ln w="33463" cap="flat">
              <a:solidFill>
                <a:srgbClr val="008CB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9B8BEDB2-73A0-8986-8A2C-B84D78E78EF8}"/>
                </a:ext>
              </a:extLst>
            </p:cNvPr>
            <p:cNvSpPr/>
            <p:nvPr/>
          </p:nvSpPr>
          <p:spPr>
            <a:xfrm>
              <a:off x="8017565" y="3459779"/>
              <a:ext cx="380701" cy="1720"/>
            </a:xfrm>
            <a:custGeom>
              <a:avLst/>
              <a:gdLst>
                <a:gd name="connsiteX0" fmla="*/ 0 w 380701"/>
                <a:gd name="connsiteY0" fmla="*/ 1721 h 1720"/>
                <a:gd name="connsiteX1" fmla="*/ 380702 w 380701"/>
                <a:gd name="connsiteY1" fmla="*/ 0 h 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701" h="1720">
                  <a:moveTo>
                    <a:pt x="0" y="1721"/>
                  </a:moveTo>
                  <a:lnTo>
                    <a:pt x="380702" y="0"/>
                  </a:lnTo>
                </a:path>
              </a:pathLst>
            </a:custGeom>
            <a:ln w="33463" cap="flat">
              <a:solidFill>
                <a:srgbClr val="4E20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E03C9DC0-C70D-1732-55B4-A0E8AE089D63}"/>
                </a:ext>
              </a:extLst>
            </p:cNvPr>
            <p:cNvSpPr/>
            <p:nvPr/>
          </p:nvSpPr>
          <p:spPr>
            <a:xfrm>
              <a:off x="5457491" y="2000710"/>
              <a:ext cx="214442" cy="214442"/>
            </a:xfrm>
            <a:custGeom>
              <a:avLst/>
              <a:gdLst>
                <a:gd name="connsiteX0" fmla="*/ 214443 w 214442"/>
                <a:gd name="connsiteY0" fmla="*/ 107221 h 214442"/>
                <a:gd name="connsiteX1" fmla="*/ 107221 w 214442"/>
                <a:gd name="connsiteY1" fmla="*/ 214442 h 214442"/>
                <a:gd name="connsiteX2" fmla="*/ 0 w 214442"/>
                <a:gd name="connsiteY2" fmla="*/ 107221 h 214442"/>
                <a:gd name="connsiteX3" fmla="*/ 107221 w 214442"/>
                <a:gd name="connsiteY3" fmla="*/ 0 h 214442"/>
                <a:gd name="connsiteX4" fmla="*/ 214443 w 214442"/>
                <a:gd name="connsiteY4" fmla="*/ 107221 h 21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42" h="214442">
                  <a:moveTo>
                    <a:pt x="214443" y="107221"/>
                  </a:moveTo>
                  <a:cubicBezTo>
                    <a:pt x="214443" y="166438"/>
                    <a:pt x="166438" y="214442"/>
                    <a:pt x="107221" y="214442"/>
                  </a:cubicBezTo>
                  <a:cubicBezTo>
                    <a:pt x="48005" y="214442"/>
                    <a:pt x="0" y="166438"/>
                    <a:pt x="0" y="107221"/>
                  </a:cubicBezTo>
                  <a:cubicBezTo>
                    <a:pt x="0" y="48005"/>
                    <a:pt x="48005" y="0"/>
                    <a:pt x="107221" y="0"/>
                  </a:cubicBezTo>
                  <a:cubicBezTo>
                    <a:pt x="166438" y="0"/>
                    <a:pt x="214443" y="48005"/>
                    <a:pt x="214443" y="107221"/>
                  </a:cubicBezTo>
                  <a:close/>
                </a:path>
              </a:pathLst>
            </a:custGeom>
            <a:solidFill>
              <a:srgbClr val="FFF7E7"/>
            </a:solidFill>
            <a:ln w="41135" cap="flat">
              <a:solidFill>
                <a:srgbClr val="FBBC3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799200D9-4DE0-794A-5F23-A4B11826BED0}"/>
                </a:ext>
              </a:extLst>
            </p:cNvPr>
            <p:cNvSpPr/>
            <p:nvPr/>
          </p:nvSpPr>
          <p:spPr>
            <a:xfrm>
              <a:off x="4696087" y="3361758"/>
              <a:ext cx="214442" cy="214442"/>
            </a:xfrm>
            <a:custGeom>
              <a:avLst/>
              <a:gdLst>
                <a:gd name="connsiteX0" fmla="*/ 214443 w 214442"/>
                <a:gd name="connsiteY0" fmla="*/ 107221 h 214442"/>
                <a:gd name="connsiteX1" fmla="*/ 107221 w 214442"/>
                <a:gd name="connsiteY1" fmla="*/ 214443 h 214442"/>
                <a:gd name="connsiteX2" fmla="*/ 0 w 214442"/>
                <a:gd name="connsiteY2" fmla="*/ 107221 h 214442"/>
                <a:gd name="connsiteX3" fmla="*/ 107221 w 214442"/>
                <a:gd name="connsiteY3" fmla="*/ 0 h 214442"/>
                <a:gd name="connsiteX4" fmla="*/ 214443 w 214442"/>
                <a:gd name="connsiteY4" fmla="*/ 107221 h 21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42" h="214442">
                  <a:moveTo>
                    <a:pt x="214443" y="107221"/>
                  </a:moveTo>
                  <a:cubicBezTo>
                    <a:pt x="214443" y="166438"/>
                    <a:pt x="166438" y="214443"/>
                    <a:pt x="107221" y="214443"/>
                  </a:cubicBezTo>
                  <a:cubicBezTo>
                    <a:pt x="48005" y="214443"/>
                    <a:pt x="0" y="166438"/>
                    <a:pt x="0" y="107221"/>
                  </a:cubicBezTo>
                  <a:cubicBezTo>
                    <a:pt x="0" y="48005"/>
                    <a:pt x="48005" y="0"/>
                    <a:pt x="107221" y="0"/>
                  </a:cubicBezTo>
                  <a:cubicBezTo>
                    <a:pt x="166438" y="0"/>
                    <a:pt x="214443" y="48005"/>
                    <a:pt x="214443" y="107221"/>
                  </a:cubicBezTo>
                  <a:close/>
                </a:path>
              </a:pathLst>
            </a:custGeom>
            <a:solidFill>
              <a:srgbClr val="E0EBF0"/>
            </a:solidFill>
            <a:ln w="41135" cap="flat">
              <a:solidFill>
                <a:srgbClr val="0058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956BFB93-103D-1822-6A5D-DA4D73E1C646}"/>
                </a:ext>
              </a:extLst>
            </p:cNvPr>
            <p:cNvSpPr/>
            <p:nvPr/>
          </p:nvSpPr>
          <p:spPr>
            <a:xfrm>
              <a:off x="5492106" y="4693221"/>
              <a:ext cx="214442" cy="214442"/>
            </a:xfrm>
            <a:custGeom>
              <a:avLst/>
              <a:gdLst>
                <a:gd name="connsiteX0" fmla="*/ 214443 w 214442"/>
                <a:gd name="connsiteY0" fmla="*/ 107221 h 214442"/>
                <a:gd name="connsiteX1" fmla="*/ 107221 w 214442"/>
                <a:gd name="connsiteY1" fmla="*/ 214443 h 214442"/>
                <a:gd name="connsiteX2" fmla="*/ 0 w 214442"/>
                <a:gd name="connsiteY2" fmla="*/ 107221 h 214442"/>
                <a:gd name="connsiteX3" fmla="*/ 107221 w 214442"/>
                <a:gd name="connsiteY3" fmla="*/ 0 h 214442"/>
                <a:gd name="connsiteX4" fmla="*/ 214443 w 214442"/>
                <a:gd name="connsiteY4" fmla="*/ 107221 h 21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42" h="214442">
                  <a:moveTo>
                    <a:pt x="214443" y="107221"/>
                  </a:moveTo>
                  <a:cubicBezTo>
                    <a:pt x="214443" y="166438"/>
                    <a:pt x="166438" y="214443"/>
                    <a:pt x="107221" y="214443"/>
                  </a:cubicBezTo>
                  <a:cubicBezTo>
                    <a:pt x="48005" y="214443"/>
                    <a:pt x="0" y="166438"/>
                    <a:pt x="0" y="107221"/>
                  </a:cubicBezTo>
                  <a:cubicBezTo>
                    <a:pt x="0" y="48005"/>
                    <a:pt x="48005" y="0"/>
                    <a:pt x="107221" y="0"/>
                  </a:cubicBezTo>
                  <a:cubicBezTo>
                    <a:pt x="166438" y="0"/>
                    <a:pt x="214443" y="48005"/>
                    <a:pt x="214443" y="107221"/>
                  </a:cubicBezTo>
                  <a:close/>
                </a:path>
              </a:pathLst>
            </a:custGeom>
            <a:solidFill>
              <a:srgbClr val="FFFBF8"/>
            </a:solidFill>
            <a:ln w="41148" cap="flat">
              <a:solidFill>
                <a:srgbClr val="EF7923"/>
              </a:solidFill>
              <a:prstDash val="solid"/>
              <a:miter/>
            </a:ln>
          </p:spPr>
          <p:txBody>
            <a:bodyPr wrap="none" rtlCol="0" anchor="ctr"/>
            <a:lstStyle/>
            <a:p>
              <a:pPr algn="ctr"/>
              <a:endParaRPr lang="en-GB" sz="1500" b="1">
                <a:solidFill>
                  <a:schemeClr val="accent6"/>
                </a:solidFill>
                <a:latin typeface="Akkurat LL" panose="020B0504020101010102" pitchFamily="34" charset="-126"/>
                <a:ea typeface="Akkurat LL" panose="020B0504020101010102" pitchFamily="34" charset="-126"/>
                <a:cs typeface="Akkurat LL" panose="020B0504020101010102" pitchFamily="34" charset="-126"/>
              </a:endParaRPr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4DC64542-ED0E-C0AA-9E2A-2728DA8629BA}"/>
                </a:ext>
              </a:extLst>
            </p:cNvPr>
            <p:cNvSpPr/>
            <p:nvPr/>
          </p:nvSpPr>
          <p:spPr>
            <a:xfrm>
              <a:off x="5330612" y="4907928"/>
              <a:ext cx="207691" cy="330069"/>
            </a:xfrm>
            <a:custGeom>
              <a:avLst/>
              <a:gdLst>
                <a:gd name="connsiteX0" fmla="*/ 207692 w 207691"/>
                <a:gd name="connsiteY0" fmla="*/ 0 h 330069"/>
                <a:gd name="connsiteX1" fmla="*/ 0 w 207691"/>
                <a:gd name="connsiteY1" fmla="*/ 330069 h 33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691" h="330069">
                  <a:moveTo>
                    <a:pt x="207692" y="0"/>
                  </a:moveTo>
                  <a:lnTo>
                    <a:pt x="0" y="330069"/>
                  </a:lnTo>
                </a:path>
              </a:pathLst>
            </a:custGeom>
            <a:ln w="33463" cap="flat">
              <a:solidFill>
                <a:srgbClr val="EF792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2BF5F80-AD5B-FA73-D14E-B77F80D8742C}"/>
                </a:ext>
              </a:extLst>
            </p:cNvPr>
            <p:cNvSpPr/>
            <p:nvPr/>
          </p:nvSpPr>
          <p:spPr>
            <a:xfrm>
              <a:off x="4330079" y="3468913"/>
              <a:ext cx="379245" cy="1720"/>
            </a:xfrm>
            <a:custGeom>
              <a:avLst/>
              <a:gdLst>
                <a:gd name="connsiteX0" fmla="*/ 379246 w 379245"/>
                <a:gd name="connsiteY0" fmla="*/ 0 h 1720"/>
                <a:gd name="connsiteX1" fmla="*/ 0 w 379245"/>
                <a:gd name="connsiteY1" fmla="*/ 1721 h 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9245" h="1720">
                  <a:moveTo>
                    <a:pt x="379246" y="0"/>
                  </a:moveTo>
                  <a:lnTo>
                    <a:pt x="0" y="1721"/>
                  </a:lnTo>
                </a:path>
              </a:pathLst>
            </a:custGeom>
            <a:ln w="33463" cap="flat">
              <a:solidFill>
                <a:srgbClr val="00588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4EAA3ECB-72B3-83A2-F152-72A76F3CE662}"/>
                </a:ext>
              </a:extLst>
            </p:cNvPr>
            <p:cNvSpPr/>
            <p:nvPr/>
          </p:nvSpPr>
          <p:spPr>
            <a:xfrm>
              <a:off x="5327965" y="1696651"/>
              <a:ext cx="189225" cy="315111"/>
            </a:xfrm>
            <a:custGeom>
              <a:avLst/>
              <a:gdLst>
                <a:gd name="connsiteX0" fmla="*/ 189226 w 189225"/>
                <a:gd name="connsiteY0" fmla="*/ 315111 h 315111"/>
                <a:gd name="connsiteX1" fmla="*/ 0 w 189225"/>
                <a:gd name="connsiteY1" fmla="*/ 0 h 31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9225" h="315111">
                  <a:moveTo>
                    <a:pt x="189226" y="315111"/>
                  </a:moveTo>
                  <a:lnTo>
                    <a:pt x="0" y="0"/>
                  </a:lnTo>
                </a:path>
              </a:pathLst>
            </a:custGeom>
            <a:ln w="33463" cap="flat">
              <a:solidFill>
                <a:srgbClr val="FBBC3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E342642-BBD8-B3F3-AD5E-10D5E19257B3}"/>
              </a:ext>
            </a:extLst>
          </p:cNvPr>
          <p:cNvGrpSpPr/>
          <p:nvPr/>
        </p:nvGrpSpPr>
        <p:grpSpPr>
          <a:xfrm>
            <a:off x="3080677" y="355831"/>
            <a:ext cx="6602507" cy="6191798"/>
            <a:chOff x="3080677" y="355831"/>
            <a:chExt cx="6602507" cy="6191798"/>
          </a:xfrm>
          <a:effectLst>
            <a:outerShdw dist="114300" dir="10920000" algn="tl" rotWithShape="0">
              <a:srgbClr val="004837"/>
            </a:outerShdw>
          </a:effectLst>
        </p:grpSpPr>
        <p:sp>
          <p:nvSpPr>
            <p:cNvPr id="84" name="Circle: Hollow 83">
              <a:extLst>
                <a:ext uri="{FF2B5EF4-FFF2-40B4-BE49-F238E27FC236}">
                  <a16:creationId xmlns:a16="http://schemas.microsoft.com/office/drawing/2014/main" id="{9FB41112-CB40-0A84-61E5-BA10235EF434}"/>
                </a:ext>
              </a:extLst>
            </p:cNvPr>
            <p:cNvSpPr/>
            <p:nvPr/>
          </p:nvSpPr>
          <p:spPr>
            <a:xfrm>
              <a:off x="3286031" y="355831"/>
              <a:ext cx="6191798" cy="6191798"/>
            </a:xfrm>
            <a:prstGeom prst="donut">
              <a:avLst>
                <a:gd name="adj" fmla="val 15477"/>
              </a:avLst>
            </a:prstGeom>
            <a:solidFill>
              <a:schemeClr val="accent1"/>
            </a:solidFill>
            <a:ln>
              <a:solidFill>
                <a:srgbClr val="006A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D901D52-AA84-C60E-688A-C2117E47FFA3}"/>
                </a:ext>
              </a:extLst>
            </p:cNvPr>
            <p:cNvGrpSpPr/>
            <p:nvPr/>
          </p:nvGrpSpPr>
          <p:grpSpPr>
            <a:xfrm>
              <a:off x="3080677" y="528031"/>
              <a:ext cx="6602507" cy="5847399"/>
              <a:chOff x="3080677" y="491620"/>
              <a:chExt cx="6602507" cy="5847399"/>
            </a:xfrm>
          </p:grpSpPr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F1E0C5B9-00C9-CAB3-1F90-271DEED1EE3A}"/>
                  </a:ext>
                </a:extLst>
              </p:cNvPr>
              <p:cNvSpPr/>
              <p:nvPr/>
            </p:nvSpPr>
            <p:spPr>
              <a:xfrm>
                <a:off x="7021744" y="491620"/>
                <a:ext cx="1249337" cy="1249335"/>
              </a:xfrm>
              <a:custGeom>
                <a:avLst/>
                <a:gdLst>
                  <a:gd name="connsiteX0" fmla="*/ 743239 w 743238"/>
                  <a:gd name="connsiteY0" fmla="*/ 371619 h 743238"/>
                  <a:gd name="connsiteX1" fmla="*/ 371619 w 743238"/>
                  <a:gd name="connsiteY1" fmla="*/ 743239 h 743238"/>
                  <a:gd name="connsiteX2" fmla="*/ 0 w 743238"/>
                  <a:gd name="connsiteY2" fmla="*/ 371619 h 743238"/>
                  <a:gd name="connsiteX3" fmla="*/ 371619 w 743238"/>
                  <a:gd name="connsiteY3" fmla="*/ 0 h 743238"/>
                  <a:gd name="connsiteX4" fmla="*/ 743239 w 743238"/>
                  <a:gd name="connsiteY4" fmla="*/ 371619 h 74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238" h="743238">
                    <a:moveTo>
                      <a:pt x="743239" y="371619"/>
                    </a:moveTo>
                    <a:cubicBezTo>
                      <a:pt x="743239" y="576859"/>
                      <a:pt x="576859" y="743239"/>
                      <a:pt x="371619" y="743239"/>
                    </a:cubicBezTo>
                    <a:cubicBezTo>
                      <a:pt x="166380" y="743239"/>
                      <a:pt x="0" y="576859"/>
                      <a:pt x="0" y="371619"/>
                    </a:cubicBezTo>
                    <a:cubicBezTo>
                      <a:pt x="0" y="166380"/>
                      <a:pt x="166380" y="0"/>
                      <a:pt x="371619" y="0"/>
                    </a:cubicBezTo>
                    <a:cubicBezTo>
                      <a:pt x="576859" y="0"/>
                      <a:pt x="743239" y="166380"/>
                      <a:pt x="743239" y="371619"/>
                    </a:cubicBezTo>
                    <a:close/>
                  </a:path>
                </a:pathLst>
              </a:custGeom>
              <a:solidFill>
                <a:srgbClr val="EEF5F6"/>
              </a:solidFill>
              <a:ln w="43966" cap="flat">
                <a:solidFill>
                  <a:srgbClr val="2B848F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r>
                  <a:rPr lang="en-GB" sz="1500" b="1" dirty="0">
                    <a:solidFill>
                      <a:srgbClr val="2B848F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Business</a:t>
                </a:r>
                <a:br>
                  <a:rPr lang="en-GB" sz="1500" b="1" dirty="0">
                    <a:solidFill>
                      <a:srgbClr val="2B848F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</a:br>
                <a:r>
                  <a:rPr lang="en-GB" sz="1500" b="1" dirty="0">
                    <a:solidFill>
                      <a:srgbClr val="2B848F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case</a:t>
                </a:r>
              </a:p>
            </p:txBody>
          </p:sp>
          <p:sp>
            <p:nvSpPr>
              <p:cNvPr id="26" name="Free-form: Shape 25">
                <a:extLst>
                  <a:ext uri="{FF2B5EF4-FFF2-40B4-BE49-F238E27FC236}">
                    <a16:creationId xmlns:a16="http://schemas.microsoft.com/office/drawing/2014/main" id="{7EE2034B-3601-6714-80C7-0220C5ED5B52}"/>
                  </a:ext>
                </a:extLst>
              </p:cNvPr>
              <p:cNvSpPr/>
              <p:nvPr/>
            </p:nvSpPr>
            <p:spPr>
              <a:xfrm>
                <a:off x="4378761" y="522315"/>
                <a:ext cx="1249337" cy="1249335"/>
              </a:xfrm>
              <a:custGeom>
                <a:avLst/>
                <a:gdLst>
                  <a:gd name="connsiteX0" fmla="*/ 743239 w 743238"/>
                  <a:gd name="connsiteY0" fmla="*/ 371619 h 743238"/>
                  <a:gd name="connsiteX1" fmla="*/ 371619 w 743238"/>
                  <a:gd name="connsiteY1" fmla="*/ 743239 h 743238"/>
                  <a:gd name="connsiteX2" fmla="*/ 0 w 743238"/>
                  <a:gd name="connsiteY2" fmla="*/ 371619 h 743238"/>
                  <a:gd name="connsiteX3" fmla="*/ 371619 w 743238"/>
                  <a:gd name="connsiteY3" fmla="*/ 0 h 743238"/>
                  <a:gd name="connsiteX4" fmla="*/ 743239 w 743238"/>
                  <a:gd name="connsiteY4" fmla="*/ 371619 h 74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238" h="743238">
                    <a:moveTo>
                      <a:pt x="743239" y="371619"/>
                    </a:moveTo>
                    <a:cubicBezTo>
                      <a:pt x="743239" y="576859"/>
                      <a:pt x="576859" y="743239"/>
                      <a:pt x="371619" y="743239"/>
                    </a:cubicBezTo>
                    <a:cubicBezTo>
                      <a:pt x="166380" y="743239"/>
                      <a:pt x="0" y="576859"/>
                      <a:pt x="0" y="371619"/>
                    </a:cubicBezTo>
                    <a:cubicBezTo>
                      <a:pt x="0" y="166380"/>
                      <a:pt x="166380" y="0"/>
                      <a:pt x="371619" y="0"/>
                    </a:cubicBezTo>
                    <a:cubicBezTo>
                      <a:pt x="576859" y="0"/>
                      <a:pt x="743239" y="166380"/>
                      <a:pt x="743239" y="371619"/>
                    </a:cubicBezTo>
                    <a:close/>
                  </a:path>
                </a:pathLst>
              </a:custGeom>
              <a:solidFill>
                <a:srgbClr val="FFFCF5"/>
              </a:solidFill>
              <a:ln w="43966" cap="flat">
                <a:solidFill>
                  <a:srgbClr val="FBBC3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r>
                  <a:rPr lang="en-GB" sz="1500" b="1" dirty="0">
                    <a:solidFill>
                      <a:schemeClr val="accent5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Use &amp;</a:t>
                </a:r>
                <a:br>
                  <a:rPr lang="en-GB" sz="1500" b="1" dirty="0">
                    <a:solidFill>
                      <a:schemeClr val="accent5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</a:br>
                <a:r>
                  <a:rPr lang="en-GB" sz="1500" b="1" dirty="0">
                    <a:solidFill>
                      <a:schemeClr val="accent5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value</a:t>
                </a:r>
              </a:p>
            </p:txBody>
          </p:sp>
          <p:sp>
            <p:nvSpPr>
              <p:cNvPr id="36" name="Free-form: Shape 35">
                <a:extLst>
                  <a:ext uri="{FF2B5EF4-FFF2-40B4-BE49-F238E27FC236}">
                    <a16:creationId xmlns:a16="http://schemas.microsoft.com/office/drawing/2014/main" id="{0C6A3732-D09B-4CD8-59C3-A3249B109876}"/>
                  </a:ext>
                </a:extLst>
              </p:cNvPr>
              <p:cNvSpPr/>
              <p:nvPr/>
            </p:nvSpPr>
            <p:spPr>
              <a:xfrm>
                <a:off x="8433847" y="2804332"/>
                <a:ext cx="1249337" cy="1249335"/>
              </a:xfrm>
              <a:custGeom>
                <a:avLst/>
                <a:gdLst>
                  <a:gd name="connsiteX0" fmla="*/ 743239 w 743238"/>
                  <a:gd name="connsiteY0" fmla="*/ 371619 h 743238"/>
                  <a:gd name="connsiteX1" fmla="*/ 371620 w 743238"/>
                  <a:gd name="connsiteY1" fmla="*/ 743239 h 743238"/>
                  <a:gd name="connsiteX2" fmla="*/ 0 w 743238"/>
                  <a:gd name="connsiteY2" fmla="*/ 371619 h 743238"/>
                  <a:gd name="connsiteX3" fmla="*/ 371620 w 743238"/>
                  <a:gd name="connsiteY3" fmla="*/ 0 h 743238"/>
                  <a:gd name="connsiteX4" fmla="*/ 743239 w 743238"/>
                  <a:gd name="connsiteY4" fmla="*/ 371619 h 74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238" h="743238">
                    <a:moveTo>
                      <a:pt x="743239" y="371619"/>
                    </a:moveTo>
                    <a:cubicBezTo>
                      <a:pt x="743239" y="576859"/>
                      <a:pt x="576859" y="743239"/>
                      <a:pt x="371620" y="743239"/>
                    </a:cubicBezTo>
                    <a:cubicBezTo>
                      <a:pt x="166380" y="743239"/>
                      <a:pt x="0" y="576859"/>
                      <a:pt x="0" y="371619"/>
                    </a:cubicBezTo>
                    <a:cubicBezTo>
                      <a:pt x="0" y="166380"/>
                      <a:pt x="166380" y="0"/>
                      <a:pt x="371620" y="0"/>
                    </a:cubicBezTo>
                    <a:cubicBezTo>
                      <a:pt x="576859" y="0"/>
                      <a:pt x="743239" y="166380"/>
                      <a:pt x="743239" y="371619"/>
                    </a:cubicBezTo>
                    <a:close/>
                  </a:path>
                </a:pathLst>
              </a:custGeom>
              <a:solidFill>
                <a:srgbClr val="F4F2F7"/>
              </a:solidFill>
              <a:ln w="43966" cap="flat">
                <a:solidFill>
                  <a:srgbClr val="4E2080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r>
                  <a:rPr lang="en-GB" sz="1500" b="1" dirty="0">
                    <a:solidFill>
                      <a:srgbClr val="4E20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Governance</a:t>
                </a:r>
              </a:p>
            </p:txBody>
          </p:sp>
          <p:sp>
            <p:nvSpPr>
              <p:cNvPr id="40" name="Free-form: Shape 39">
                <a:extLst>
                  <a:ext uri="{FF2B5EF4-FFF2-40B4-BE49-F238E27FC236}">
                    <a16:creationId xmlns:a16="http://schemas.microsoft.com/office/drawing/2014/main" id="{3198655B-9565-0B26-A11B-F48B4D37EA49}"/>
                  </a:ext>
                </a:extLst>
              </p:cNvPr>
              <p:cNvSpPr/>
              <p:nvPr/>
            </p:nvSpPr>
            <p:spPr>
              <a:xfrm>
                <a:off x="3080677" y="2804332"/>
                <a:ext cx="1249337" cy="1249335"/>
              </a:xfrm>
              <a:custGeom>
                <a:avLst/>
                <a:gdLst>
                  <a:gd name="connsiteX0" fmla="*/ 743239 w 743238"/>
                  <a:gd name="connsiteY0" fmla="*/ 371619 h 743238"/>
                  <a:gd name="connsiteX1" fmla="*/ 371619 w 743238"/>
                  <a:gd name="connsiteY1" fmla="*/ 743239 h 743238"/>
                  <a:gd name="connsiteX2" fmla="*/ 0 w 743238"/>
                  <a:gd name="connsiteY2" fmla="*/ 371619 h 743238"/>
                  <a:gd name="connsiteX3" fmla="*/ 371619 w 743238"/>
                  <a:gd name="connsiteY3" fmla="*/ 0 h 743238"/>
                  <a:gd name="connsiteX4" fmla="*/ 743239 w 743238"/>
                  <a:gd name="connsiteY4" fmla="*/ 371619 h 74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238" h="743238">
                    <a:moveTo>
                      <a:pt x="743239" y="371619"/>
                    </a:moveTo>
                    <a:cubicBezTo>
                      <a:pt x="743239" y="576859"/>
                      <a:pt x="576859" y="743239"/>
                      <a:pt x="371619" y="743239"/>
                    </a:cubicBezTo>
                    <a:cubicBezTo>
                      <a:pt x="166380" y="743239"/>
                      <a:pt x="0" y="576859"/>
                      <a:pt x="0" y="371619"/>
                    </a:cubicBezTo>
                    <a:cubicBezTo>
                      <a:pt x="0" y="166380"/>
                      <a:pt x="166380" y="0"/>
                      <a:pt x="371619" y="0"/>
                    </a:cubicBezTo>
                    <a:cubicBezTo>
                      <a:pt x="576859" y="0"/>
                      <a:pt x="743239" y="166380"/>
                      <a:pt x="743239" y="371619"/>
                    </a:cubicBezTo>
                    <a:close/>
                  </a:path>
                </a:pathLst>
              </a:custGeom>
              <a:solidFill>
                <a:srgbClr val="EDF3F6"/>
              </a:solidFill>
              <a:ln w="43966" cap="flat">
                <a:solidFill>
                  <a:srgbClr val="005880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r>
                  <a:rPr lang="en-GB" sz="1500" b="1" dirty="0">
                    <a:solidFill>
                      <a:srgbClr val="0058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Security </a:t>
                </a:r>
                <a:br>
                  <a:rPr lang="en-GB" sz="1500" b="1" dirty="0">
                    <a:solidFill>
                      <a:srgbClr val="0058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</a:br>
                <a:r>
                  <a:rPr lang="en-GB" sz="1500" b="1" dirty="0">
                    <a:solidFill>
                      <a:srgbClr val="005880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&amp; trust</a:t>
                </a:r>
              </a:p>
            </p:txBody>
          </p:sp>
          <p:sp>
            <p:nvSpPr>
              <p:cNvPr id="55" name="Free-form: Shape 54">
                <a:extLst>
                  <a:ext uri="{FF2B5EF4-FFF2-40B4-BE49-F238E27FC236}">
                    <a16:creationId xmlns:a16="http://schemas.microsoft.com/office/drawing/2014/main" id="{7020B84E-E90A-111F-8CE8-3CBB30BABE39}"/>
                  </a:ext>
                </a:extLst>
              </p:cNvPr>
              <p:cNvSpPr/>
              <p:nvPr/>
            </p:nvSpPr>
            <p:spPr>
              <a:xfrm>
                <a:off x="7021743" y="5080257"/>
                <a:ext cx="1249337" cy="1249335"/>
              </a:xfrm>
              <a:custGeom>
                <a:avLst/>
                <a:gdLst>
                  <a:gd name="connsiteX0" fmla="*/ 743239 w 743238"/>
                  <a:gd name="connsiteY0" fmla="*/ 371620 h 743238"/>
                  <a:gd name="connsiteX1" fmla="*/ 371620 w 743238"/>
                  <a:gd name="connsiteY1" fmla="*/ 743239 h 743238"/>
                  <a:gd name="connsiteX2" fmla="*/ 0 w 743238"/>
                  <a:gd name="connsiteY2" fmla="*/ 371620 h 743238"/>
                  <a:gd name="connsiteX3" fmla="*/ 371620 w 743238"/>
                  <a:gd name="connsiteY3" fmla="*/ 0 h 743238"/>
                  <a:gd name="connsiteX4" fmla="*/ 743239 w 743238"/>
                  <a:gd name="connsiteY4" fmla="*/ 371620 h 74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238" h="743238">
                    <a:moveTo>
                      <a:pt x="743239" y="371620"/>
                    </a:moveTo>
                    <a:cubicBezTo>
                      <a:pt x="743239" y="576859"/>
                      <a:pt x="576859" y="743239"/>
                      <a:pt x="371620" y="743239"/>
                    </a:cubicBezTo>
                    <a:cubicBezTo>
                      <a:pt x="166380" y="743239"/>
                      <a:pt x="0" y="576859"/>
                      <a:pt x="0" y="371620"/>
                    </a:cubicBezTo>
                    <a:cubicBezTo>
                      <a:pt x="0" y="166380"/>
                      <a:pt x="166380" y="0"/>
                      <a:pt x="371620" y="0"/>
                    </a:cubicBezTo>
                    <a:cubicBezTo>
                      <a:pt x="576859" y="0"/>
                      <a:pt x="743239" y="166380"/>
                      <a:pt x="743239" y="371620"/>
                    </a:cubicBezTo>
                    <a:close/>
                  </a:path>
                </a:pathLst>
              </a:custGeom>
              <a:solidFill>
                <a:srgbClr val="EBF6F9"/>
              </a:solidFill>
              <a:ln w="43966" cap="flat">
                <a:solidFill>
                  <a:srgbClr val="008CB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r>
                  <a:rPr lang="en-GB" sz="1500" b="1" dirty="0">
                    <a:solidFill>
                      <a:schemeClr val="accent3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Legal</a:t>
                </a:r>
              </a:p>
            </p:txBody>
          </p:sp>
          <p:sp>
            <p:nvSpPr>
              <p:cNvPr id="60" name="Free-form: Shape 59">
                <a:extLst>
                  <a:ext uri="{FF2B5EF4-FFF2-40B4-BE49-F238E27FC236}">
                    <a16:creationId xmlns:a16="http://schemas.microsoft.com/office/drawing/2014/main" id="{F5288050-2F56-4746-0E7D-C08DED281F7B}"/>
                  </a:ext>
                </a:extLst>
              </p:cNvPr>
              <p:cNvSpPr/>
              <p:nvPr/>
            </p:nvSpPr>
            <p:spPr>
              <a:xfrm>
                <a:off x="4397615" y="5089684"/>
                <a:ext cx="1249337" cy="1249335"/>
              </a:xfrm>
              <a:custGeom>
                <a:avLst/>
                <a:gdLst>
                  <a:gd name="connsiteX0" fmla="*/ 743239 w 743238"/>
                  <a:gd name="connsiteY0" fmla="*/ 371619 h 743238"/>
                  <a:gd name="connsiteX1" fmla="*/ 371619 w 743238"/>
                  <a:gd name="connsiteY1" fmla="*/ 743239 h 743238"/>
                  <a:gd name="connsiteX2" fmla="*/ 0 w 743238"/>
                  <a:gd name="connsiteY2" fmla="*/ 371619 h 743238"/>
                  <a:gd name="connsiteX3" fmla="*/ 371619 w 743238"/>
                  <a:gd name="connsiteY3" fmla="*/ 0 h 743238"/>
                  <a:gd name="connsiteX4" fmla="*/ 743239 w 743238"/>
                  <a:gd name="connsiteY4" fmla="*/ 371619 h 743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3238" h="743238">
                    <a:moveTo>
                      <a:pt x="743239" y="371619"/>
                    </a:moveTo>
                    <a:cubicBezTo>
                      <a:pt x="743239" y="576859"/>
                      <a:pt x="576859" y="743239"/>
                      <a:pt x="371619" y="743239"/>
                    </a:cubicBezTo>
                    <a:cubicBezTo>
                      <a:pt x="166380" y="743239"/>
                      <a:pt x="0" y="576859"/>
                      <a:pt x="0" y="371619"/>
                    </a:cubicBezTo>
                    <a:cubicBezTo>
                      <a:pt x="0" y="166380"/>
                      <a:pt x="166380" y="0"/>
                      <a:pt x="371619" y="0"/>
                    </a:cubicBezTo>
                    <a:cubicBezTo>
                      <a:pt x="576859" y="0"/>
                      <a:pt x="743239" y="166380"/>
                      <a:pt x="743239" y="371619"/>
                    </a:cubicBezTo>
                    <a:close/>
                  </a:path>
                </a:pathLst>
              </a:custGeom>
              <a:solidFill>
                <a:srgbClr val="FFFBF8"/>
              </a:solidFill>
              <a:ln w="43966" cap="flat">
                <a:solidFill>
                  <a:srgbClr val="EF7923"/>
                </a:solidFill>
                <a:prstDash val="solid"/>
                <a:miter/>
              </a:ln>
            </p:spPr>
            <p:txBody>
              <a:bodyPr wrap="none" rtlCol="0" anchor="ctr"/>
              <a:lstStyle/>
              <a:p>
                <a:pPr algn="ctr"/>
                <a:r>
                  <a:rPr lang="en-GB" sz="1500" b="1" dirty="0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 Data inter-</a:t>
                </a:r>
                <a:br>
                  <a:rPr lang="en-GB" sz="1500" b="1" dirty="0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</a:br>
                <a:r>
                  <a:rPr lang="en-GB" sz="1500" b="1" dirty="0">
                    <a:solidFill>
                      <a:schemeClr val="accent6"/>
                    </a:solidFill>
                    <a:latin typeface="Akkurat LL" panose="020B0504020101010102" pitchFamily="34" charset="-126"/>
                    <a:ea typeface="Akkurat LL" panose="020B0504020101010102" pitchFamily="34" charset="-126"/>
                    <a:cs typeface="Akkurat LL" panose="020B0504020101010102" pitchFamily="34" charset="-126"/>
                  </a:rPr>
                  <a:t>operability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24478C0-6DDB-FE2A-8993-85818C68E89C}"/>
              </a:ext>
            </a:extLst>
          </p:cNvPr>
          <p:cNvSpPr txBox="1"/>
          <p:nvPr/>
        </p:nvSpPr>
        <p:spPr>
          <a:xfrm>
            <a:off x="1983306" y="5751315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Source: Digital Twin Hub</a:t>
            </a:r>
          </a:p>
          <a:p>
            <a:pPr algn="l"/>
            <a:r>
              <a:rPr lang="en-GB" sz="1200" dirty="0">
                <a:solidFill>
                  <a:schemeClr val="tx2"/>
                </a:solidFill>
              </a:rPr>
              <a:t>Data Sharing Working Group</a:t>
            </a:r>
          </a:p>
          <a:p>
            <a:pPr algn="l"/>
            <a:r>
              <a:rPr lang="en-GB" sz="1200" dirty="0">
                <a:solidFill>
                  <a:schemeClr val="tx2"/>
                </a:solidFill>
              </a:rPr>
              <a:t>CC-BY-SA 4.0</a:t>
            </a:r>
          </a:p>
        </p:txBody>
      </p:sp>
    </p:spTree>
    <p:extLst>
      <p:ext uri="{BB962C8B-B14F-4D97-AF65-F5344CB8AC3E}">
        <p14:creationId xmlns:p14="http://schemas.microsoft.com/office/powerpoint/2010/main" val="3209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AFBCD-405D-22F3-1C9E-077A92259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F2C4-A9F9-338D-E243-6109D20E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 Data Spaces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37AF9-5325-6548-B667-E31A19672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300" y="2159714"/>
            <a:ext cx="4288681" cy="3678303"/>
          </a:xfrm>
        </p:spPr>
        <p:txBody>
          <a:bodyPr/>
          <a:lstStyle/>
          <a:p>
            <a:r>
              <a:rPr lang="en-GB" dirty="0"/>
              <a:t>Dutch report: “Sustainable Revenue Models for Data Sharing Initiatives” April 2025, JADS and Tilberg University</a:t>
            </a:r>
          </a:p>
        </p:txBody>
      </p:sp>
      <p:pic>
        <p:nvPicPr>
          <p:cNvPr id="4" name="Content Placeholder 5" descr="A diagram of a business building blocks&#10;&#10;Description automatically generated">
            <a:extLst>
              <a:ext uri="{FF2B5EF4-FFF2-40B4-BE49-F238E27FC236}">
                <a16:creationId xmlns:a16="http://schemas.microsoft.com/office/drawing/2014/main" id="{3F1EF7D0-67D5-9B3E-64A7-A1C7DDDE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67" y="2025897"/>
            <a:ext cx="4842633" cy="442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8162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390039_win32_fixed.potx" id="{A1D6ED5A-9B8A-4433-BA99-139C56DB1BDE}" vid="{3B3EDB20-B381-4B6C-99AC-7C5CDA2B4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20" ma:contentTypeDescription="Create a new document." ma:contentTypeScope="" ma:versionID="5f1aa1c97e6fe32e53d1bc6fdf3062b7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164790b6aceafc28e3ae75288cf68b4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62f945-c35f-40d4-8549-e734715c9364" xsi:nil="true"/>
    <lcf76f155ced4ddcb4097134ff3c332f xmlns="337e5bc2-2713-4f7c-ac33-667c8c7d6476">
      <Terms xmlns="http://schemas.microsoft.com/office/infopath/2007/PartnerControls"/>
    </lcf76f155ced4ddcb4097134ff3c332f>
    <content xmlns="337e5bc2-2713-4f7c-ac33-667c8c7d6476" xsi:nil="true"/>
  </documentManagement>
</p:properties>
</file>

<file path=customXml/itemProps1.xml><?xml version="1.0" encoding="utf-8"?>
<ds:datastoreItem xmlns:ds="http://schemas.openxmlformats.org/officeDocument/2006/customXml" ds:itemID="{801ACC1B-CF9A-4560-8BD9-CCE1AB1899BF}"/>
</file>

<file path=customXml/itemProps2.xml><?xml version="1.0" encoding="utf-8"?>
<ds:datastoreItem xmlns:ds="http://schemas.openxmlformats.org/officeDocument/2006/customXml" ds:itemID="{50CACC04-CA2E-464D-AC5F-D1260F1394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5477BB-99DD-4221-87F5-85FEE63A1039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2353de6-8ca8-47b2-97c5-a76035a2f0e5"/>
    <ds:schemaRef ds:uri="http://purl.org/dc/dcmitype/"/>
    <ds:schemaRef ds:uri="f24975c6-dee1-459f-85ec-99cd4e9abc50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design</Template>
  <TotalTime>0</TotalTime>
  <Words>567</Words>
  <Application>Microsoft Office PowerPoint</Application>
  <PresentationFormat>Widescreen</PresentationFormat>
  <Paragraphs>104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Akkurat LL</vt:lpstr>
      <vt:lpstr>Akkurat LL Light</vt:lpstr>
      <vt:lpstr>Calibri</vt:lpstr>
      <vt:lpstr>Gill Sans MT</vt:lpstr>
      <vt:lpstr>Publico Headline Bold</vt:lpstr>
      <vt:lpstr>Wingdings 2</vt:lpstr>
      <vt:lpstr>Dividend</vt:lpstr>
      <vt:lpstr>“Do it once and share it many times” Data sharing working group, DAFNI Conference, 11 Sep 2025</vt:lpstr>
      <vt:lpstr>My journey 2017-2022</vt:lpstr>
      <vt:lpstr>Climate resilience demonstrator 2021-23</vt:lpstr>
      <vt:lpstr>Multiple data sharing initiatives in 2023</vt:lpstr>
      <vt:lpstr>Growing coordination problem</vt:lpstr>
      <vt:lpstr>Data sharing working group</vt:lpstr>
      <vt:lpstr>What is data sharing infrastructure?</vt:lpstr>
      <vt:lpstr>Components of Data Sharing Infrastructure </vt:lpstr>
      <vt:lpstr>EU Data Spaces Programme</vt:lpstr>
      <vt:lpstr>Many different Data sharing initiatives</vt:lpstr>
      <vt:lpstr>Multiple data sharing initiatives</vt:lpstr>
      <vt:lpstr>Data sharing infrastructure</vt:lpstr>
      <vt:lpstr>What are we doing in DSWG?</vt:lpstr>
      <vt:lpstr>Industrial strategy commitments</vt:lpstr>
      <vt:lpstr>actions</vt:lpstr>
      <vt:lpstr>Do it once and share it many times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Hayes</dc:creator>
  <cp:lastModifiedBy>Sarah Hayes</cp:lastModifiedBy>
  <cp:revision>18</cp:revision>
  <dcterms:created xsi:type="dcterms:W3CDTF">2025-04-22T14:04:39Z</dcterms:created>
  <dcterms:modified xsi:type="dcterms:W3CDTF">2025-09-04T13:42:48Z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0x010100E075EE2FFFAF2947BEFB6D2A9E2A1DB5</vt:lpwstr>
  </property>
</Properties>
</file>