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E_D5E8BDD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1"/>
  </p:notesMasterIdLst>
  <p:sldIdLst>
    <p:sldId id="359" r:id="rId5"/>
    <p:sldId id="800" r:id="rId6"/>
    <p:sldId id="801" r:id="rId7"/>
    <p:sldId id="368" r:id="rId8"/>
    <p:sldId id="360" r:id="rId9"/>
    <p:sldId id="806" r:id="rId10"/>
    <p:sldId id="807" r:id="rId11"/>
    <p:sldId id="790" r:id="rId12"/>
    <p:sldId id="809" r:id="rId13"/>
    <p:sldId id="813" r:id="rId14"/>
    <p:sldId id="814" r:id="rId15"/>
    <p:sldId id="391" r:id="rId16"/>
    <p:sldId id="798" r:id="rId17"/>
    <p:sldId id="815" r:id="rId18"/>
    <p:sldId id="804" r:id="rId19"/>
    <p:sldId id="812" r:id="rId20"/>
    <p:sldId id="785" r:id="rId21"/>
    <p:sldId id="811" r:id="rId22"/>
    <p:sldId id="810" r:id="rId23"/>
    <p:sldId id="805" r:id="rId24"/>
    <p:sldId id="365" r:id="rId25"/>
    <p:sldId id="366" r:id="rId26"/>
    <p:sldId id="802" r:id="rId27"/>
    <p:sldId id="803" r:id="rId28"/>
    <p:sldId id="369" r:id="rId29"/>
    <p:sldId id="367" r:id="rId3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12ABF2-0878-A2E9-F116-FAE38AB7E719}" name="Cartmell, Katie (STFC,RAL,SC)" initials="C(" userId="S::katie.cartmell@stfc.ac.uk::e224c09a-a586-4d62-b773-7aaa7ff59b5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382AC"/>
    <a:srgbClr val="E5A827"/>
    <a:srgbClr val="66B768"/>
    <a:srgbClr val="A2456E"/>
    <a:srgbClr val="A3A9B7"/>
    <a:srgbClr val="FFFFFF"/>
    <a:srgbClr val="D54583"/>
    <a:srgbClr val="22A966"/>
    <a:srgbClr val="3FA2C9"/>
    <a:srgbClr val="21AA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8F9D4-F649-A3DF-D834-BA27F0DDA73C}" v="691" dt="2024-01-10T08:53:14.938"/>
    <p1510:client id="{19A5FDD0-1002-4713-931E-9DDB12F29509}" v="2" dt="2023-12-14T14:33:35.458"/>
    <p1510:client id="{2808EEA9-3B47-02FA-E481-2D64D03BEF34}" v="443" dt="2024-01-09T10:34:27.268"/>
    <p1510:client id="{29C2A2C8-D454-F154-7834-43CDF468D438}" v="8" dt="2024-01-09T10:21:32.577"/>
    <p1510:client id="{32C48F13-4F04-81B2-CF34-E2AFF8D5F0EA}" v="1" dt="2024-01-09T16:05:39.020"/>
    <p1510:client id="{5BE8D675-A54F-44E6-F19C-4DE78E95B361}" v="16" dt="2024-01-08T16:30:09.866"/>
    <p1510:client id="{6681D80A-4302-E251-EF03-4EDFC6EE03BF}" v="148" dt="2024-01-10T11:53:49.691"/>
    <p1510:client id="{69AE26BC-1394-772F-6F8F-469D8B0F2FA6}" v="1" dt="2023-12-15T10:34:02.011"/>
    <p1510:client id="{73CE893D-9176-7B59-A778-5009B304C9A1}" v="407" dt="2024-01-09T10:25:25.882"/>
    <p1510:client id="{7857B27D-2AD1-1106-E322-64AB7FDD76C8}" v="1" dt="2024-01-05T13:45:56.379"/>
    <p1510:client id="{8229401A-F42E-C569-9883-BC98CEF522E2}" v="3" dt="2023-12-15T10:44:39.398"/>
    <p1510:client id="{8E4BA854-8673-91EC-30CE-B654201C2BEE}" v="4" dt="2023-12-14T09:06:13.202"/>
    <p1510:client id="{93863BBA-0661-BECC-16DD-45561A44F4F1}" v="234" dt="2024-01-08T16:29:01.508"/>
    <p1510:client id="{958BD092-C536-CCF8-A245-6139ACE3E310}" v="31" dt="2023-12-15T10:38:00.136"/>
    <p1510:client id="{A8D64BC7-022D-734B-4E56-3D25DB0FC75D}" v="3" dt="2023-12-14T14:30:04.332"/>
    <p1510:client id="{AA53F361-3854-EF00-6085-72E4BD9CEF33}" v="13" dt="2024-01-04T13:25:13.651"/>
    <p1510:client id="{AD99E9DF-A8CC-F2BB-E87A-0A0D02BF5BC6}" v="1204" dt="2024-01-09T17:32:11.472"/>
    <p1510:client id="{B93F8623-215D-DEB5-B5BA-A369ED379075}" v="246" dt="2023-12-15T10:33:17.838"/>
    <p1510:client id="{DA3F9943-5580-4941-A625-0F8F120C42AB}" v="3985" dt="2024-01-09T17:29:21.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6E_D5E8BDDE.xml><?xml version="1.0" encoding="utf-8"?>
<p188:cmLst xmlns:a="http://schemas.openxmlformats.org/drawingml/2006/main" xmlns:r="http://schemas.openxmlformats.org/officeDocument/2006/relationships" xmlns:p188="http://schemas.microsoft.com/office/powerpoint/2018/8/main">
  <p188:cm id="{3E43ACF5-CAB4-4EBD-BBAF-FDB082A42314}" authorId="{1212ABF2-0878-A2E9-F116-FAE38AB7E719}" created="2024-01-09T17:11:20.794">
    <ac:deMkLst xmlns:ac="http://schemas.microsoft.com/office/drawing/2013/main/command">
      <pc:docMk xmlns:pc="http://schemas.microsoft.com/office/powerpoint/2013/main/command"/>
      <pc:sldMk xmlns:pc="http://schemas.microsoft.com/office/powerpoint/2013/main/command" cId="3588799966" sldId="366"/>
      <ac:graphicFrameMk id="14" creationId="{5407A218-A2A0-42E2-3284-DE8C48952756}"/>
    </ac:deMkLst>
    <p188:txBody>
      <a:bodyPr/>
      <a:lstStyle/>
      <a:p>
        <a:r>
          <a:rPr lang="en-GB"/>
          <a:t>did we update this to reflect caths feedback? [@Harding, Lyndsey (STFC,RAL,SC)]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F95F5-171E-4C7C-8724-0AA89B3A5737}" type="datetimeFigureOut">
              <a:t>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4FD50-DD9C-400A-80EB-71D8BCD4C8AA}" type="slidenum">
              <a:t>‹#›</a:t>
            </a:fld>
            <a:endParaRPr lang="en-GB"/>
          </a:p>
        </p:txBody>
      </p:sp>
    </p:spTree>
    <p:extLst>
      <p:ext uri="{BB962C8B-B14F-4D97-AF65-F5344CB8AC3E}">
        <p14:creationId xmlns:p14="http://schemas.microsoft.com/office/powerpoint/2010/main" val="419260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5BB71-95F4-B13E-4DE2-D06AD71EF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C146E-ECF7-0C8F-E614-5BAF79B64A03}"/>
              </a:ext>
            </a:extLst>
          </p:cNvPr>
          <p:cNvSpPr txBox="1">
            <a:spLocks noGrp="1"/>
          </p:cNvSpPr>
          <p:nvPr>
            <p:ph type="body" sz="quarter" idx="1"/>
          </p:nvPr>
        </p:nvSpPr>
        <p:spPr/>
        <p:txBody>
          <a:bodyPr/>
          <a:lstStyle/>
          <a:p>
            <a:pPr lvl="0"/>
            <a:r>
              <a:rPr lang="en-US"/>
              <a:t>PLEASE DELETE/REPLACE PHOTO CREDIT IF CHANGING THE IMAGE.</a:t>
            </a:r>
          </a:p>
        </p:txBody>
      </p:sp>
      <p:sp>
        <p:nvSpPr>
          <p:cNvPr id="4" name="Slide Number Placeholder 3">
            <a:extLst>
              <a:ext uri="{FF2B5EF4-FFF2-40B4-BE49-F238E27FC236}">
                <a16:creationId xmlns:a16="http://schemas.microsoft.com/office/drawing/2014/main" id="{4A89E84E-9E6E-D584-FD86-C605066C197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F6744C-5EFB-40D9-B10B-56B2C6A46154}" type="slidenum">
              <a:t>8</a:t>
            </a:fld>
            <a:endParaRPr lang="en-GB" sz="1200" b="0" i="0" u="none" strike="noStrike" kern="1200" cap="none" spc="0" baseline="0">
              <a:solidFill>
                <a:srgbClr val="000000"/>
              </a:solidFill>
              <a:uFillTx/>
              <a:latin typeface="Arial Regular"/>
            </a:endParaRPr>
          </a:p>
        </p:txBody>
      </p:sp>
    </p:spTree>
    <p:extLst>
      <p:ext uri="{BB962C8B-B14F-4D97-AF65-F5344CB8AC3E}">
        <p14:creationId xmlns:p14="http://schemas.microsoft.com/office/powerpoint/2010/main" val="248620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5BB71-95F4-B13E-4DE2-D06AD71EF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C146E-ECF7-0C8F-E614-5BAF79B64A03}"/>
              </a:ext>
            </a:extLst>
          </p:cNvPr>
          <p:cNvSpPr txBox="1">
            <a:spLocks noGrp="1"/>
          </p:cNvSpPr>
          <p:nvPr>
            <p:ph type="body" sz="quarter" idx="1"/>
          </p:nvPr>
        </p:nvSpPr>
        <p:spPr/>
        <p:txBody>
          <a:bodyPr/>
          <a:lstStyle/>
          <a:p>
            <a:pPr lvl="0"/>
            <a:r>
              <a:rPr lang="en-US"/>
              <a:t>PLEASE DELETE/REPLACE PHOTO CREDIT IF CHANGING THE IMAGE.</a:t>
            </a:r>
          </a:p>
        </p:txBody>
      </p:sp>
      <p:sp>
        <p:nvSpPr>
          <p:cNvPr id="4" name="Slide Number Placeholder 3">
            <a:extLst>
              <a:ext uri="{FF2B5EF4-FFF2-40B4-BE49-F238E27FC236}">
                <a16:creationId xmlns:a16="http://schemas.microsoft.com/office/drawing/2014/main" id="{4A89E84E-9E6E-D584-FD86-C605066C197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F6744C-5EFB-40D9-B10B-56B2C6A46154}" type="slidenum">
              <a:t>13</a:t>
            </a:fld>
            <a:endParaRPr lang="en-GB" sz="1200" b="0" i="0" u="none" strike="noStrike" kern="1200" cap="none" spc="0" baseline="0">
              <a:solidFill>
                <a:srgbClr val="000000"/>
              </a:solidFill>
              <a:uFillTx/>
              <a:latin typeface="Arial Regular"/>
            </a:endParaRPr>
          </a:p>
        </p:txBody>
      </p:sp>
    </p:spTree>
    <p:extLst>
      <p:ext uri="{BB962C8B-B14F-4D97-AF65-F5344CB8AC3E}">
        <p14:creationId xmlns:p14="http://schemas.microsoft.com/office/powerpoint/2010/main" val="2193371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2622882" y="3632707"/>
            <a:ext cx="6946234" cy="845820"/>
          </a:xfrm>
          <a:prstGeom prst="rect">
            <a:avLst/>
          </a:prstGeom>
        </p:spPr>
        <p:txBody>
          <a:bodyPr wrap="square" lIns="0" tIns="0" rIns="0" bIns="0">
            <a:spAutoFit/>
          </a:bodyPr>
          <a:lstStyle>
            <a:lvl1pPr>
              <a:defRPr sz="1800" b="0" i="0">
                <a:solidFill>
                  <a:srgbClr val="031E2F"/>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Title 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751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256988" y="1590209"/>
            <a:ext cx="11707905" cy="3955956"/>
          </a:xfrm>
          <a:prstGeom prst="rect">
            <a:avLst/>
          </a:prstGeom>
        </p:spPr>
        <p:txBody>
          <a:bodyPr/>
          <a:lstStyle>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p:cNvSpPr>
            <a:spLocks noGrp="1"/>
          </p:cNvSpPr>
          <p:nvPr>
            <p:ph type="title"/>
          </p:nvPr>
        </p:nvSpPr>
        <p:spPr>
          <a:xfrm>
            <a:off x="3478307" y="246158"/>
            <a:ext cx="8641976" cy="776380"/>
          </a:xfrm>
          <a:prstGeom prst="rect">
            <a:avLst/>
          </a:prstGeom>
        </p:spPr>
        <p:txBody>
          <a:bodyPr/>
          <a:lstStyle>
            <a:lvl1pPr algn="r">
              <a:defRPr sz="36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24053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1441449" y="1448311"/>
            <a:ext cx="9512939" cy="4301975"/>
          </a:xfrm>
          <a:prstGeom prst="rect">
            <a:avLst/>
          </a:prstGeom>
        </p:spPr>
        <p:txBody>
          <a:bodyPr/>
          <a:lstStyle>
            <a:lvl1pPr marL="285750" indent="-285750">
              <a:buSzPct val="110000"/>
              <a:buFont typeface="Arial" panose="020B0604020202020204" pitchFamily="34" charset="0"/>
              <a:buChar char="•"/>
              <a:defRPr sz="2000"/>
            </a:lvl1pPr>
            <a:lvl2pPr marL="742950" indent="-285750">
              <a:buFont typeface="Courier New" panose="02070309020205020404" pitchFamily="49" charset="0"/>
              <a:buChar char="o"/>
              <a:defRPr>
                <a:solidFill>
                  <a:schemeClr val="tx2"/>
                </a:solidFill>
              </a:defRPr>
            </a:lvl2pPr>
            <a:lvl3pPr marL="1200150" indent="-285750">
              <a:buFont typeface="Arial" panose="020B0604020202020204" pitchFamily="34" charset="0"/>
              <a:buChar char="•"/>
              <a:defRPr>
                <a:solidFill>
                  <a:schemeClr val="tx2"/>
                </a:solidFill>
              </a:defRPr>
            </a:lvl3pPr>
            <a:lvl4pPr marL="1657350" indent="-285750">
              <a:buFont typeface="Arial" panose="020B0604020202020204" pitchFamily="34" charset="0"/>
              <a:buChar char="•"/>
              <a:defRPr>
                <a:solidFill>
                  <a:schemeClr val="tx2"/>
                </a:solidFill>
              </a:defRPr>
            </a:lvl4pPr>
            <a:lvl5pPr marL="2114550" indent="-285750">
              <a:buFont typeface="Arial" panose="020B0604020202020204" pitchFamily="34" charset="0"/>
              <a:buChar cha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7821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1441449" y="1448311"/>
            <a:ext cx="9512939" cy="4301975"/>
          </a:xfrm>
          <a:prstGeom prst="rect">
            <a:avLst/>
          </a:prstGeom>
        </p:spPr>
        <p:txBody>
          <a:bodyPr/>
          <a:lstStyle>
            <a:lvl1pPr marL="285750" indent="-285750">
              <a:buSzPct val="110000"/>
              <a:buFont typeface="Arial" panose="020B0604020202020204" pitchFamily="34" charset="0"/>
              <a:buChar char="•"/>
              <a:defRPr sz="2000"/>
            </a:lvl1pPr>
            <a:lvl2pPr marL="742950" indent="-285750">
              <a:buFont typeface="Courier New" panose="02070309020205020404" pitchFamily="49" charset="0"/>
              <a:buChar char="o"/>
              <a:defRPr>
                <a:solidFill>
                  <a:schemeClr val="tx2"/>
                </a:solidFill>
              </a:defRPr>
            </a:lvl2pPr>
            <a:lvl3pPr marL="1200150" indent="-285750">
              <a:buFont typeface="Arial" panose="020B0604020202020204" pitchFamily="34" charset="0"/>
              <a:buChar char="•"/>
              <a:defRPr>
                <a:solidFill>
                  <a:schemeClr val="tx2"/>
                </a:solidFill>
              </a:defRPr>
            </a:lvl3pPr>
            <a:lvl4pPr marL="1657350" indent="-285750">
              <a:buFont typeface="Arial" panose="020B0604020202020204" pitchFamily="34" charset="0"/>
              <a:buChar char="•"/>
              <a:defRPr>
                <a:solidFill>
                  <a:schemeClr val="tx2"/>
                </a:solidFill>
              </a:defRPr>
            </a:lvl4pPr>
            <a:lvl5pPr marL="2114550" indent="-285750">
              <a:buFont typeface="Arial" panose="020B0604020202020204" pitchFamily="34" charset="0"/>
              <a:buChar cha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6443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Old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60000"/>
            <a:ext cx="12192000" cy="108585"/>
          </a:xfrm>
          <a:custGeom>
            <a:avLst/>
            <a:gdLst/>
            <a:ahLst/>
            <a:cxnLst/>
            <a:rect l="l" t="t" r="r" b="b"/>
            <a:pathLst>
              <a:path w="12192000" h="108584">
                <a:moveTo>
                  <a:pt x="0" y="0"/>
                </a:moveTo>
                <a:lnTo>
                  <a:pt x="12192000" y="0"/>
                </a:lnTo>
                <a:lnTo>
                  <a:pt x="12192000" y="107999"/>
                </a:lnTo>
                <a:lnTo>
                  <a:pt x="0" y="107999"/>
                </a:lnTo>
                <a:lnTo>
                  <a:pt x="0" y="0"/>
                </a:lnTo>
                <a:close/>
              </a:path>
            </a:pathLst>
          </a:custGeom>
          <a:solidFill>
            <a:srgbClr val="EAAB00"/>
          </a:solidFill>
        </p:spPr>
        <p:txBody>
          <a:bodyPr wrap="square" lIns="0" tIns="0" rIns="0" bIns="0" rtlCol="0"/>
          <a:lstStyle/>
          <a:p>
            <a:endParaRPr/>
          </a:p>
        </p:txBody>
      </p:sp>
      <p:sp>
        <p:nvSpPr>
          <p:cNvPr id="17" name="bk object 17"/>
          <p:cNvSpPr/>
          <p:nvPr/>
        </p:nvSpPr>
        <p:spPr>
          <a:xfrm>
            <a:off x="0" y="0"/>
            <a:ext cx="12192000" cy="125999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350520" y="286511"/>
            <a:ext cx="2916936" cy="722376"/>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5907680"/>
            <a:ext cx="12192000" cy="108585"/>
          </a:xfrm>
          <a:custGeom>
            <a:avLst/>
            <a:gdLst/>
            <a:ahLst/>
            <a:cxnLst/>
            <a:rect l="l" t="t" r="r" b="b"/>
            <a:pathLst>
              <a:path w="12192000" h="108585">
                <a:moveTo>
                  <a:pt x="0" y="0"/>
                </a:moveTo>
                <a:lnTo>
                  <a:pt x="12192000" y="0"/>
                </a:lnTo>
                <a:lnTo>
                  <a:pt x="12192000" y="108000"/>
                </a:lnTo>
                <a:lnTo>
                  <a:pt x="0" y="108000"/>
                </a:lnTo>
                <a:lnTo>
                  <a:pt x="0" y="0"/>
                </a:lnTo>
                <a:close/>
              </a:path>
            </a:pathLst>
          </a:custGeom>
          <a:solidFill>
            <a:srgbClr val="EAAB00"/>
          </a:solidFill>
        </p:spPr>
        <p:txBody>
          <a:bodyPr wrap="square" lIns="0" tIns="0" rIns="0" bIns="0" rtlCol="0"/>
          <a:lstStyle/>
          <a:p>
            <a:endParaRPr/>
          </a:p>
        </p:txBody>
      </p:sp>
      <p:sp>
        <p:nvSpPr>
          <p:cNvPr id="20" name="bk object 20"/>
          <p:cNvSpPr/>
          <p:nvPr/>
        </p:nvSpPr>
        <p:spPr>
          <a:xfrm>
            <a:off x="7284719" y="6269735"/>
            <a:ext cx="813816" cy="326136"/>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8244840" y="6269735"/>
            <a:ext cx="1377696" cy="326136"/>
          </a:xfrm>
          <a:prstGeom prst="rect">
            <a:avLst/>
          </a:prstGeom>
          <a:blipFill>
            <a:blip r:embed="rId5" cstate="print"/>
            <a:stretch>
              <a:fillRect/>
            </a:stretch>
          </a:blipFill>
        </p:spPr>
        <p:txBody>
          <a:bodyPr wrap="square" lIns="0" tIns="0" rIns="0" bIns="0" rtlCol="0"/>
          <a:lstStyle/>
          <a:p>
            <a:endParaRPr/>
          </a:p>
        </p:txBody>
      </p:sp>
      <p:sp>
        <p:nvSpPr>
          <p:cNvPr id="22" name="bk object 22"/>
          <p:cNvSpPr/>
          <p:nvPr/>
        </p:nvSpPr>
        <p:spPr>
          <a:xfrm>
            <a:off x="11283695" y="6281928"/>
            <a:ext cx="554735" cy="329184"/>
          </a:xfrm>
          <a:prstGeom prst="rect">
            <a:avLst/>
          </a:prstGeom>
          <a:blipFill>
            <a:blip r:embed="rId6" cstate="print"/>
            <a:stretch>
              <a:fillRect/>
            </a:stretch>
          </a:blipFill>
        </p:spPr>
        <p:txBody>
          <a:bodyPr wrap="square" lIns="0" tIns="0" rIns="0" bIns="0" rtlCol="0"/>
          <a:lstStyle/>
          <a:p>
            <a:endParaRPr/>
          </a:p>
        </p:txBody>
      </p:sp>
      <p:sp>
        <p:nvSpPr>
          <p:cNvPr id="23" name="bk object 23"/>
          <p:cNvSpPr/>
          <p:nvPr/>
        </p:nvSpPr>
        <p:spPr>
          <a:xfrm>
            <a:off x="9857275" y="6270449"/>
            <a:ext cx="1240048" cy="323999"/>
          </a:xfrm>
          <a:prstGeom prst="rect">
            <a:avLst/>
          </a:prstGeom>
          <a:blipFill>
            <a:blip r:embed="rId7" cstate="print"/>
            <a:stretch>
              <a:fillRect/>
            </a:stretch>
          </a:blipFill>
        </p:spPr>
        <p:txBody>
          <a:bodyPr wrap="square" lIns="0" tIns="0" rIns="0" bIns="0" rtlCol="0"/>
          <a:lstStyle/>
          <a:p>
            <a:endParaRPr/>
          </a:p>
        </p:txBody>
      </p:sp>
      <p:sp>
        <p:nvSpPr>
          <p:cNvPr id="24" name="bk object 24"/>
          <p:cNvSpPr/>
          <p:nvPr/>
        </p:nvSpPr>
        <p:spPr>
          <a:xfrm>
            <a:off x="9740473" y="6162450"/>
            <a:ext cx="0" cy="540385"/>
          </a:xfrm>
          <a:custGeom>
            <a:avLst/>
            <a:gdLst/>
            <a:ahLst/>
            <a:cxnLst/>
            <a:rect l="l" t="t" r="r" b="b"/>
            <a:pathLst>
              <a:path h="540384">
                <a:moveTo>
                  <a:pt x="0" y="0"/>
                </a:moveTo>
                <a:lnTo>
                  <a:pt x="0" y="539999"/>
                </a:lnTo>
              </a:path>
            </a:pathLst>
          </a:custGeom>
          <a:ln w="14400">
            <a:solidFill>
              <a:srgbClr val="AFABAB"/>
            </a:solidFill>
          </a:ln>
        </p:spPr>
        <p:txBody>
          <a:bodyPr wrap="square" lIns="0" tIns="0" rIns="0" bIns="0" rtlCol="0"/>
          <a:lstStyle/>
          <a:p>
            <a:endParaRPr/>
          </a:p>
        </p:txBody>
      </p:sp>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4" name="Holder 4"/>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88976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1441449" y="1448311"/>
            <a:ext cx="9512939" cy="4301975"/>
          </a:xfrm>
          <a:prstGeom prst="rect">
            <a:avLst/>
          </a:prstGeom>
        </p:spPr>
        <p:txBody>
          <a:bodyPr/>
          <a:lstStyle>
            <a:lvl1pPr marL="285750" indent="-285750">
              <a:buSzPct val="110000"/>
              <a:buFont typeface="Arial" panose="020B0604020202020204" pitchFamily="34" charset="0"/>
              <a:buChar char="•"/>
              <a:defRPr sz="2000"/>
            </a:lvl1pPr>
            <a:lvl2pPr marL="742950" indent="-285750">
              <a:buFont typeface="Courier New" panose="02070309020205020404" pitchFamily="49" charset="0"/>
              <a:buChar char="o"/>
              <a:defRPr>
                <a:solidFill>
                  <a:schemeClr val="tx2"/>
                </a:solidFill>
              </a:defRPr>
            </a:lvl2pPr>
            <a:lvl3pPr marL="1200150" indent="-285750">
              <a:buFont typeface="Arial" panose="020B0604020202020204" pitchFamily="34" charset="0"/>
              <a:buChar char="•"/>
              <a:defRPr>
                <a:solidFill>
                  <a:schemeClr val="tx2"/>
                </a:solidFill>
              </a:defRPr>
            </a:lvl3pPr>
            <a:lvl4pPr marL="1657350" indent="-285750">
              <a:buFont typeface="Arial" panose="020B0604020202020204" pitchFamily="34" charset="0"/>
              <a:buChar char="•"/>
              <a:defRPr>
                <a:solidFill>
                  <a:schemeClr val="tx2"/>
                </a:solidFill>
              </a:defRPr>
            </a:lvl4pPr>
            <a:lvl5pPr marL="2114550" indent="-285750">
              <a:buFont typeface="Arial" panose="020B0604020202020204" pitchFamily="34" charset="0"/>
              <a:buChar cha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9081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1441449" y="1448311"/>
            <a:ext cx="9512939" cy="4301975"/>
          </a:xfrm>
          <a:prstGeom prst="rect">
            <a:avLst/>
          </a:prstGeom>
        </p:spPr>
        <p:txBody>
          <a:bodyPr/>
          <a:lstStyle>
            <a:lvl1pPr marL="285750" indent="-285750">
              <a:buSzPct val="110000"/>
              <a:buFont typeface="Arial" panose="020B0604020202020204" pitchFamily="34" charset="0"/>
              <a:buChar char="•"/>
              <a:defRPr sz="2000"/>
            </a:lvl1pPr>
            <a:lvl2pPr marL="742950" indent="-285750">
              <a:buFont typeface="Courier New" panose="02070309020205020404" pitchFamily="49" charset="0"/>
              <a:buChar char="o"/>
              <a:defRPr>
                <a:solidFill>
                  <a:schemeClr val="tx2"/>
                </a:solidFill>
              </a:defRPr>
            </a:lvl2pPr>
            <a:lvl3pPr marL="1200150" indent="-285750">
              <a:buFont typeface="Arial" panose="020B0604020202020204" pitchFamily="34" charset="0"/>
              <a:buChar char="•"/>
              <a:defRPr>
                <a:solidFill>
                  <a:schemeClr val="tx2"/>
                </a:solidFill>
              </a:defRPr>
            </a:lvl3pPr>
            <a:lvl4pPr marL="1657350" indent="-285750">
              <a:buFont typeface="Arial" panose="020B0604020202020204" pitchFamily="34" charset="0"/>
              <a:buChar char="•"/>
              <a:defRPr>
                <a:solidFill>
                  <a:schemeClr val="tx2"/>
                </a:solidFill>
              </a:defRPr>
            </a:lvl4pPr>
            <a:lvl5pPr marL="2114550" indent="-285750">
              <a:buFont typeface="Arial" panose="020B0604020202020204" pitchFamily="34" charset="0"/>
              <a:buChar cha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567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7" name="object 2"/>
          <p:cNvSpPr/>
          <p:nvPr userDrawn="1"/>
        </p:nvSpPr>
        <p:spPr>
          <a:xfrm>
            <a:off x="0" y="862758"/>
            <a:ext cx="12192000" cy="2880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userDrawn="1"/>
        </p:nvSpPr>
        <p:spPr>
          <a:xfrm>
            <a:off x="3179064" y="1574113"/>
            <a:ext cx="5833872" cy="144475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userDrawn="1"/>
        </p:nvSpPr>
        <p:spPr>
          <a:xfrm>
            <a:off x="0" y="3634173"/>
            <a:ext cx="12192000" cy="108585"/>
          </a:xfrm>
          <a:custGeom>
            <a:avLst/>
            <a:gdLst/>
            <a:ahLst/>
            <a:cxnLst/>
            <a:rect l="l" t="t" r="r" b="b"/>
            <a:pathLst>
              <a:path w="12192000" h="108585">
                <a:moveTo>
                  <a:pt x="0" y="0"/>
                </a:moveTo>
                <a:lnTo>
                  <a:pt x="12192000" y="0"/>
                </a:lnTo>
                <a:lnTo>
                  <a:pt x="12192000" y="107999"/>
                </a:lnTo>
                <a:lnTo>
                  <a:pt x="0" y="107999"/>
                </a:lnTo>
                <a:lnTo>
                  <a:pt x="0" y="0"/>
                </a:lnTo>
                <a:close/>
              </a:path>
            </a:pathLst>
          </a:custGeom>
          <a:solidFill>
            <a:srgbClr val="EAAB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userDrawn="1"/>
        </p:nvSpPr>
        <p:spPr>
          <a:xfrm>
            <a:off x="0" y="855962"/>
            <a:ext cx="12192000" cy="108585"/>
          </a:xfrm>
          <a:custGeom>
            <a:avLst/>
            <a:gdLst/>
            <a:ahLst/>
            <a:cxnLst/>
            <a:rect l="l" t="t" r="r" b="b"/>
            <a:pathLst>
              <a:path w="12192000" h="108584">
                <a:moveTo>
                  <a:pt x="0" y="0"/>
                </a:moveTo>
                <a:lnTo>
                  <a:pt x="12192000" y="0"/>
                </a:lnTo>
                <a:lnTo>
                  <a:pt x="12192000" y="107999"/>
                </a:lnTo>
                <a:lnTo>
                  <a:pt x="0" y="107999"/>
                </a:lnTo>
                <a:lnTo>
                  <a:pt x="0" y="0"/>
                </a:lnTo>
                <a:close/>
              </a:path>
            </a:pathLst>
          </a:custGeom>
          <a:solidFill>
            <a:srgbClr val="EAAB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userDrawn="1"/>
        </p:nvSpPr>
        <p:spPr>
          <a:xfrm>
            <a:off x="4273233" y="2872053"/>
            <a:ext cx="36455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a:ln>
                  <a:noFill/>
                </a:ln>
                <a:solidFill>
                  <a:srgbClr val="031E2F"/>
                </a:solidFill>
                <a:effectLst/>
                <a:uLnTx/>
                <a:uFillTx/>
                <a:latin typeface="Arial"/>
                <a:ea typeface="+mn-ea"/>
                <a:cs typeface="Arial"/>
              </a:rPr>
              <a:t>DAFNI_Overview_Conceptual_2-v2</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12" name="Picture 11">
            <a:extLst>
              <a:ext uri="{FF2B5EF4-FFF2-40B4-BE49-F238E27FC236}">
                <a16:creationId xmlns:a16="http://schemas.microsoft.com/office/drawing/2014/main" id="{E201A9D8-A541-934F-8FC4-9439FCBF67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09280" y="5098906"/>
            <a:ext cx="2943213" cy="75240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1812" y="5098906"/>
            <a:ext cx="2948302" cy="752400"/>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42552" y="5098906"/>
            <a:ext cx="2959200" cy="740958"/>
          </a:xfrm>
          <a:prstGeom prst="rect">
            <a:avLst/>
          </a:prstGeom>
        </p:spPr>
      </p:pic>
      <p:sp>
        <p:nvSpPr>
          <p:cNvPr id="20" name="Text Placeholder 19"/>
          <p:cNvSpPr>
            <a:spLocks noGrp="1"/>
          </p:cNvSpPr>
          <p:nvPr>
            <p:ph type="body" sz="quarter" idx="10"/>
          </p:nvPr>
        </p:nvSpPr>
        <p:spPr>
          <a:xfrm>
            <a:off x="2823830" y="3121025"/>
            <a:ext cx="6544340" cy="521059"/>
          </a:xfrm>
        </p:spPr>
        <p:txBody>
          <a:bodyPr/>
          <a:lstStyle>
            <a:lvl1pPr marL="0" indent="0" algn="ctr">
              <a:buNone/>
              <a:defRPr lang="en-US" sz="2800" b="1" kern="1200" dirty="0" smtClean="0">
                <a:solidFill>
                  <a:schemeClr val="bg1"/>
                </a:solidFill>
                <a:latin typeface="+mn-lt"/>
                <a:ea typeface="+mn-ea"/>
                <a:cs typeface="+mn-cs"/>
              </a:defRPr>
            </a:lvl1pPr>
          </a:lstStyle>
          <a:p>
            <a:pPr lvl="0"/>
            <a:r>
              <a:rPr lang="en-US"/>
              <a:t>Edit Master text styles</a:t>
            </a:r>
          </a:p>
        </p:txBody>
      </p:sp>
      <p:sp>
        <p:nvSpPr>
          <p:cNvPr id="24" name="Text Placeholder 23"/>
          <p:cNvSpPr>
            <a:spLocks noGrp="1"/>
          </p:cNvSpPr>
          <p:nvPr>
            <p:ph type="body" sz="quarter" idx="11"/>
          </p:nvPr>
        </p:nvSpPr>
        <p:spPr>
          <a:xfrm>
            <a:off x="3456468" y="3900488"/>
            <a:ext cx="5279065" cy="914400"/>
          </a:xfrm>
        </p:spPr>
        <p:txBody>
          <a:bodyPr>
            <a:normAutofit/>
          </a:bodyPr>
          <a:lstStyle>
            <a:lvl1pPr marL="0" indent="0" algn="ctr">
              <a:buNone/>
              <a:defRPr lang="en-US" sz="1800" b="1" i="1" kern="1200" dirty="0" smtClean="0">
                <a:solidFill>
                  <a:srgbClr val="031E2F"/>
                </a:solidFill>
                <a:latin typeface="+mn-lt"/>
                <a:ea typeface="+mn-ea"/>
                <a:cs typeface="+mn-cs"/>
              </a:defRPr>
            </a:lvl1pPr>
          </a:lstStyle>
          <a:p>
            <a:pPr lvl="0"/>
            <a:r>
              <a:rPr lang="en-US"/>
              <a:t>Edit Master text styles</a:t>
            </a:r>
          </a:p>
        </p:txBody>
      </p:sp>
    </p:spTree>
    <p:extLst>
      <p:ext uri="{BB962C8B-B14F-4D97-AF65-F5344CB8AC3E}">
        <p14:creationId xmlns:p14="http://schemas.microsoft.com/office/powerpoint/2010/main" val="37615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381000"/>
            <a:ext cx="7310043" cy="446276"/>
          </a:xfrm>
          <a:prstGeom prst="rect">
            <a:avLst/>
          </a:prstGeom>
        </p:spPr>
        <p:txBody>
          <a:bodyPr lIns="0" tIns="0" rIns="0" bIns="0">
            <a:normAutofit/>
          </a:bodyPr>
          <a:lstStyle>
            <a:lvl1pPr algn="l">
              <a:defRPr sz="2900" b="1" i="0">
                <a:solidFill>
                  <a:srgbClr val="4C4D4F"/>
                </a:solidFill>
                <a:latin typeface="Calibri"/>
                <a:cs typeface="Calibri"/>
              </a:defRPr>
            </a:lvl1pPr>
          </a:lstStyle>
          <a:p>
            <a:endParaRPr/>
          </a:p>
        </p:txBody>
      </p:sp>
      <p:sp>
        <p:nvSpPr>
          <p:cNvPr id="3" name="Holder 3"/>
          <p:cNvSpPr>
            <a:spLocks noGrp="1"/>
          </p:cNvSpPr>
          <p:nvPr>
            <p:ph type="body" idx="1"/>
          </p:nvPr>
        </p:nvSpPr>
        <p:spPr>
          <a:xfrm>
            <a:off x="457200" y="1143000"/>
            <a:ext cx="10130713" cy="369332"/>
          </a:xfrm>
          <a:prstGeom prst="rect">
            <a:avLst/>
          </a:prstGeom>
        </p:spPr>
        <p:txBody>
          <a:bodyPr lIns="0" tIns="0" rIns="0" bIns="0"/>
          <a:lstStyle>
            <a:lvl1pPr marL="0" indent="0">
              <a:buNone/>
              <a:defRPr sz="2400" b="1" i="0">
                <a:solidFill>
                  <a:srgbClr val="4C4D4F"/>
                </a:solidFill>
                <a:latin typeface="Calibri"/>
                <a:cs typeface="Calibri"/>
              </a:defRPr>
            </a:lvl1pPr>
          </a:lstStyle>
          <a:p>
            <a:endParaRPr/>
          </a:p>
        </p:txBody>
      </p:sp>
      <p:sp>
        <p:nvSpPr>
          <p:cNvPr id="6" name="Slide Number Placeholder 1"/>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latin typeface="Muli Regular"/>
                <a:cs typeface="Muli Regular"/>
              </a:defRPr>
            </a:lvl1pPr>
          </a:lstStyle>
          <a:p>
            <a:fld id="{CAC6784C-9DAB-514C-B4CE-D33C947A8EB6}" type="slidenum">
              <a:rPr lang="en-US" smtClean="0"/>
              <a:pPr/>
              <a:t>‹#›</a:t>
            </a:fld>
            <a:endParaRPr lang="en-US"/>
          </a:p>
        </p:txBody>
      </p:sp>
      <p:sp>
        <p:nvSpPr>
          <p:cNvPr id="5" name="Text Placeholder 4"/>
          <p:cNvSpPr>
            <a:spLocks noGrp="1"/>
          </p:cNvSpPr>
          <p:nvPr>
            <p:ph type="body" sz="quarter" idx="11"/>
          </p:nvPr>
        </p:nvSpPr>
        <p:spPr>
          <a:xfrm>
            <a:off x="457200" y="2057400"/>
            <a:ext cx="10287000" cy="990600"/>
          </a:xfrm>
        </p:spPr>
        <p:txBody>
          <a:bodyPr>
            <a:noAutofit/>
          </a:bodyPr>
          <a:lstStyle>
            <a:lvl1pPr>
              <a:defRPr sz="2400">
                <a:latin typeface="Calibri"/>
                <a:cs typeface="Calibri"/>
              </a:defRPr>
            </a:lvl1pPr>
            <a:lvl2pPr marL="742950" indent="-285750">
              <a:buFont typeface="Courier New"/>
              <a:buChar char="o"/>
              <a:defRPr sz="2400">
                <a:latin typeface="Calibri"/>
                <a:cs typeface="Calibri"/>
              </a:defRPr>
            </a:lvl2pPr>
            <a:lvl3pPr marL="1143000" indent="-228600">
              <a:buFont typeface="Wingdings" charset="2"/>
              <a:buChar char="§"/>
              <a:defRPr sz="2400">
                <a:latin typeface="Calibri"/>
                <a:cs typeface="Calibri"/>
              </a:defRPr>
            </a:lvl3pPr>
            <a:lvl4pPr>
              <a:defRPr sz="2400">
                <a:latin typeface="Calibri"/>
                <a:cs typeface="Calibri"/>
              </a:defRPr>
            </a:lvl4pPr>
            <a:lvl5pPr marL="2057400" indent="-228600">
              <a:buFont typeface="Wingdings" charset="2"/>
              <a:buChar char="²"/>
              <a:defRPr sz="2400">
                <a:latin typeface="Calibri"/>
                <a:cs typeface="Calibri"/>
              </a:defRPr>
            </a:lvl5pPr>
          </a:lstStyle>
          <a:p>
            <a:pPr lvl="0"/>
            <a:r>
              <a:rPr lang="it-IT"/>
              <a:t>Click to </a:t>
            </a:r>
            <a:r>
              <a:rPr lang="it-IT" err="1"/>
              <a:t>edit</a:t>
            </a:r>
            <a:r>
              <a:rPr lang="it-IT"/>
              <a:t> Master text </a:t>
            </a:r>
            <a:r>
              <a:rPr lang="it-IT" err="1"/>
              <a:t>styles</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en-US"/>
          </a:p>
        </p:txBody>
      </p:sp>
    </p:spTree>
    <p:extLst>
      <p:ext uri="{BB962C8B-B14F-4D97-AF65-F5344CB8AC3E}">
        <p14:creationId xmlns:p14="http://schemas.microsoft.com/office/powerpoint/2010/main" val="3668256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89277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5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1441449" y="1448311"/>
            <a:ext cx="9512939" cy="4301975"/>
          </a:xfrm>
          <a:prstGeom prst="rect">
            <a:avLst/>
          </a:prstGeom>
        </p:spPr>
        <p:txBody>
          <a:bodyPr/>
          <a:lstStyle>
            <a:lvl1pPr marL="285750" indent="-285750">
              <a:buSzPct val="110000"/>
              <a:buFont typeface="Arial" panose="020B0604020202020204" pitchFamily="34" charset="0"/>
              <a:buChar char="•"/>
              <a:defRPr sz="2000"/>
            </a:lvl1pPr>
            <a:lvl2pPr marL="742950" indent="-285750">
              <a:buFont typeface="Courier New" panose="02070309020205020404" pitchFamily="49" charset="0"/>
              <a:buChar char="o"/>
              <a:defRPr>
                <a:solidFill>
                  <a:schemeClr val="tx2"/>
                </a:solidFill>
              </a:defRPr>
            </a:lvl2pPr>
            <a:lvl3pPr marL="1200150" indent="-285750">
              <a:buFont typeface="Arial" panose="020B0604020202020204" pitchFamily="34" charset="0"/>
              <a:buChar char="•"/>
              <a:defRPr>
                <a:solidFill>
                  <a:schemeClr val="tx2"/>
                </a:solidFill>
              </a:defRPr>
            </a:lvl3pPr>
            <a:lvl4pPr marL="1657350" indent="-285750">
              <a:buFont typeface="Arial" panose="020B0604020202020204" pitchFamily="34" charset="0"/>
              <a:buChar char="•"/>
              <a:defRPr>
                <a:solidFill>
                  <a:schemeClr val="tx2"/>
                </a:solidFill>
              </a:defRPr>
            </a:lvl4pPr>
            <a:lvl5pPr marL="2114550" indent="-285750">
              <a:buFont typeface="Arial" panose="020B0604020202020204" pitchFamily="34" charset="0"/>
              <a:buChar cha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1464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60000"/>
            <a:ext cx="12192000" cy="108585"/>
          </a:xfrm>
          <a:custGeom>
            <a:avLst/>
            <a:gdLst/>
            <a:ahLst/>
            <a:cxnLst/>
            <a:rect l="l" t="t" r="r" b="b"/>
            <a:pathLst>
              <a:path w="12192000" h="108584">
                <a:moveTo>
                  <a:pt x="0" y="0"/>
                </a:moveTo>
                <a:lnTo>
                  <a:pt x="12192000" y="0"/>
                </a:lnTo>
                <a:lnTo>
                  <a:pt x="12192000" y="107999"/>
                </a:lnTo>
                <a:lnTo>
                  <a:pt x="0" y="107999"/>
                </a:lnTo>
                <a:lnTo>
                  <a:pt x="0" y="0"/>
                </a:lnTo>
                <a:close/>
              </a:path>
            </a:pathLst>
          </a:custGeom>
          <a:solidFill>
            <a:srgbClr val="EAAB00"/>
          </a:solidFill>
        </p:spPr>
        <p:txBody>
          <a:bodyPr wrap="square" lIns="0" tIns="0" rIns="0" bIns="0" rtlCol="0"/>
          <a:lstStyle/>
          <a:p>
            <a:endParaRPr/>
          </a:p>
        </p:txBody>
      </p:sp>
      <p:sp>
        <p:nvSpPr>
          <p:cNvPr id="17" name="bk object 17"/>
          <p:cNvSpPr/>
          <p:nvPr/>
        </p:nvSpPr>
        <p:spPr>
          <a:xfrm>
            <a:off x="0" y="0"/>
            <a:ext cx="12192000" cy="125999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350520" y="286511"/>
            <a:ext cx="2916936" cy="722376"/>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5907680"/>
            <a:ext cx="12192000" cy="108585"/>
          </a:xfrm>
          <a:custGeom>
            <a:avLst/>
            <a:gdLst/>
            <a:ahLst/>
            <a:cxnLst/>
            <a:rect l="l" t="t" r="r" b="b"/>
            <a:pathLst>
              <a:path w="12192000" h="108585">
                <a:moveTo>
                  <a:pt x="0" y="0"/>
                </a:moveTo>
                <a:lnTo>
                  <a:pt x="12192000" y="0"/>
                </a:lnTo>
                <a:lnTo>
                  <a:pt x="12192000" y="108000"/>
                </a:lnTo>
                <a:lnTo>
                  <a:pt x="0" y="108000"/>
                </a:lnTo>
                <a:lnTo>
                  <a:pt x="0" y="0"/>
                </a:lnTo>
                <a:close/>
              </a:path>
            </a:pathLst>
          </a:custGeom>
          <a:solidFill>
            <a:srgbClr val="EAAB00"/>
          </a:solidFill>
        </p:spPr>
        <p:txBody>
          <a:bodyPr wrap="square" lIns="0" tIns="0" rIns="0" bIns="0" rtlCol="0"/>
          <a:lstStyle/>
          <a:p>
            <a:endParaRPr/>
          </a:p>
        </p:txBody>
      </p:sp>
      <p:sp>
        <p:nvSpPr>
          <p:cNvPr id="20" name="bk object 20"/>
          <p:cNvSpPr/>
          <p:nvPr/>
        </p:nvSpPr>
        <p:spPr>
          <a:xfrm>
            <a:off x="7284719" y="6269735"/>
            <a:ext cx="813816" cy="326136"/>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8244840" y="6269735"/>
            <a:ext cx="1377696" cy="326136"/>
          </a:xfrm>
          <a:prstGeom prst="rect">
            <a:avLst/>
          </a:prstGeom>
          <a:blipFill>
            <a:blip r:embed="rId5" cstate="print"/>
            <a:stretch>
              <a:fillRect/>
            </a:stretch>
          </a:blipFill>
        </p:spPr>
        <p:txBody>
          <a:bodyPr wrap="square" lIns="0" tIns="0" rIns="0" bIns="0" rtlCol="0"/>
          <a:lstStyle/>
          <a:p>
            <a:endParaRPr/>
          </a:p>
        </p:txBody>
      </p:sp>
      <p:sp>
        <p:nvSpPr>
          <p:cNvPr id="22" name="bk object 22"/>
          <p:cNvSpPr/>
          <p:nvPr/>
        </p:nvSpPr>
        <p:spPr>
          <a:xfrm>
            <a:off x="11283695" y="6281928"/>
            <a:ext cx="554735" cy="329184"/>
          </a:xfrm>
          <a:prstGeom prst="rect">
            <a:avLst/>
          </a:prstGeom>
          <a:blipFill>
            <a:blip r:embed="rId6" cstate="print"/>
            <a:stretch>
              <a:fillRect/>
            </a:stretch>
          </a:blipFill>
        </p:spPr>
        <p:txBody>
          <a:bodyPr wrap="square" lIns="0" tIns="0" rIns="0" bIns="0" rtlCol="0"/>
          <a:lstStyle/>
          <a:p>
            <a:endParaRPr/>
          </a:p>
        </p:txBody>
      </p:sp>
      <p:sp>
        <p:nvSpPr>
          <p:cNvPr id="23" name="bk object 23"/>
          <p:cNvSpPr/>
          <p:nvPr/>
        </p:nvSpPr>
        <p:spPr>
          <a:xfrm>
            <a:off x="9857275" y="6270449"/>
            <a:ext cx="1240048" cy="323999"/>
          </a:xfrm>
          <a:prstGeom prst="rect">
            <a:avLst/>
          </a:prstGeom>
          <a:blipFill>
            <a:blip r:embed="rId7" cstate="print"/>
            <a:stretch>
              <a:fillRect/>
            </a:stretch>
          </a:blipFill>
        </p:spPr>
        <p:txBody>
          <a:bodyPr wrap="square" lIns="0" tIns="0" rIns="0" bIns="0" rtlCol="0"/>
          <a:lstStyle/>
          <a:p>
            <a:endParaRPr/>
          </a:p>
        </p:txBody>
      </p:sp>
      <p:sp>
        <p:nvSpPr>
          <p:cNvPr id="24" name="bk object 24"/>
          <p:cNvSpPr/>
          <p:nvPr/>
        </p:nvSpPr>
        <p:spPr>
          <a:xfrm>
            <a:off x="9740473" y="6162450"/>
            <a:ext cx="0" cy="540385"/>
          </a:xfrm>
          <a:custGeom>
            <a:avLst/>
            <a:gdLst/>
            <a:ahLst/>
            <a:cxnLst/>
            <a:rect l="l" t="t" r="r" b="b"/>
            <a:pathLst>
              <a:path h="540384">
                <a:moveTo>
                  <a:pt x="0" y="0"/>
                </a:moveTo>
                <a:lnTo>
                  <a:pt x="0" y="539999"/>
                </a:lnTo>
              </a:path>
            </a:pathLst>
          </a:custGeom>
          <a:ln w="14400">
            <a:solidFill>
              <a:srgbClr val="AFABAB"/>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9379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9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37986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ld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60000"/>
            <a:ext cx="12192000" cy="108585"/>
          </a:xfrm>
          <a:custGeom>
            <a:avLst/>
            <a:gdLst/>
            <a:ahLst/>
            <a:cxnLst/>
            <a:rect l="l" t="t" r="r" b="b"/>
            <a:pathLst>
              <a:path w="12192000" h="108584">
                <a:moveTo>
                  <a:pt x="0" y="0"/>
                </a:moveTo>
                <a:lnTo>
                  <a:pt x="12192000" y="0"/>
                </a:lnTo>
                <a:lnTo>
                  <a:pt x="12192000" y="107999"/>
                </a:lnTo>
                <a:lnTo>
                  <a:pt x="0" y="107999"/>
                </a:lnTo>
                <a:lnTo>
                  <a:pt x="0" y="0"/>
                </a:lnTo>
                <a:close/>
              </a:path>
            </a:pathLst>
          </a:custGeom>
          <a:solidFill>
            <a:srgbClr val="EAAB00"/>
          </a:solidFill>
        </p:spPr>
        <p:txBody>
          <a:bodyPr wrap="square" lIns="0" tIns="0" rIns="0" bIns="0" rtlCol="0"/>
          <a:lstStyle/>
          <a:p>
            <a:endParaRPr/>
          </a:p>
        </p:txBody>
      </p:sp>
      <p:sp>
        <p:nvSpPr>
          <p:cNvPr id="17" name="bk object 17"/>
          <p:cNvSpPr/>
          <p:nvPr/>
        </p:nvSpPr>
        <p:spPr>
          <a:xfrm>
            <a:off x="0" y="0"/>
            <a:ext cx="12192000" cy="125999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350520" y="286511"/>
            <a:ext cx="2916936" cy="722376"/>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5907680"/>
            <a:ext cx="12192000" cy="108585"/>
          </a:xfrm>
          <a:custGeom>
            <a:avLst/>
            <a:gdLst/>
            <a:ahLst/>
            <a:cxnLst/>
            <a:rect l="l" t="t" r="r" b="b"/>
            <a:pathLst>
              <a:path w="12192000" h="108585">
                <a:moveTo>
                  <a:pt x="0" y="0"/>
                </a:moveTo>
                <a:lnTo>
                  <a:pt x="12192000" y="0"/>
                </a:lnTo>
                <a:lnTo>
                  <a:pt x="12192000" y="108000"/>
                </a:lnTo>
                <a:lnTo>
                  <a:pt x="0" y="108000"/>
                </a:lnTo>
                <a:lnTo>
                  <a:pt x="0" y="0"/>
                </a:lnTo>
                <a:close/>
              </a:path>
            </a:pathLst>
          </a:custGeom>
          <a:solidFill>
            <a:srgbClr val="EAAB00"/>
          </a:solidFill>
        </p:spPr>
        <p:txBody>
          <a:bodyPr wrap="square" lIns="0" tIns="0" rIns="0" bIns="0" rtlCol="0"/>
          <a:lstStyle/>
          <a:p>
            <a:endParaRPr/>
          </a:p>
        </p:txBody>
      </p:sp>
      <p:sp>
        <p:nvSpPr>
          <p:cNvPr id="20" name="bk object 20"/>
          <p:cNvSpPr/>
          <p:nvPr/>
        </p:nvSpPr>
        <p:spPr>
          <a:xfrm>
            <a:off x="7284719" y="6269735"/>
            <a:ext cx="813816" cy="326136"/>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8244840" y="6269735"/>
            <a:ext cx="1377696" cy="326136"/>
          </a:xfrm>
          <a:prstGeom prst="rect">
            <a:avLst/>
          </a:prstGeom>
          <a:blipFill>
            <a:blip r:embed="rId5" cstate="print"/>
            <a:stretch>
              <a:fillRect/>
            </a:stretch>
          </a:blipFill>
        </p:spPr>
        <p:txBody>
          <a:bodyPr wrap="square" lIns="0" tIns="0" rIns="0" bIns="0" rtlCol="0"/>
          <a:lstStyle/>
          <a:p>
            <a:endParaRPr/>
          </a:p>
        </p:txBody>
      </p:sp>
      <p:sp>
        <p:nvSpPr>
          <p:cNvPr id="22" name="bk object 22"/>
          <p:cNvSpPr/>
          <p:nvPr/>
        </p:nvSpPr>
        <p:spPr>
          <a:xfrm>
            <a:off x="11283695" y="6281928"/>
            <a:ext cx="554735" cy="329184"/>
          </a:xfrm>
          <a:prstGeom prst="rect">
            <a:avLst/>
          </a:prstGeom>
          <a:blipFill>
            <a:blip r:embed="rId6" cstate="print"/>
            <a:stretch>
              <a:fillRect/>
            </a:stretch>
          </a:blipFill>
        </p:spPr>
        <p:txBody>
          <a:bodyPr wrap="square" lIns="0" tIns="0" rIns="0" bIns="0" rtlCol="0"/>
          <a:lstStyle/>
          <a:p>
            <a:endParaRPr/>
          </a:p>
        </p:txBody>
      </p:sp>
      <p:sp>
        <p:nvSpPr>
          <p:cNvPr id="23" name="bk object 23"/>
          <p:cNvSpPr/>
          <p:nvPr/>
        </p:nvSpPr>
        <p:spPr>
          <a:xfrm>
            <a:off x="9857275" y="6270449"/>
            <a:ext cx="1240048" cy="323999"/>
          </a:xfrm>
          <a:prstGeom prst="rect">
            <a:avLst/>
          </a:prstGeom>
          <a:blipFill>
            <a:blip r:embed="rId7" cstate="print"/>
            <a:stretch>
              <a:fillRect/>
            </a:stretch>
          </a:blipFill>
        </p:spPr>
        <p:txBody>
          <a:bodyPr wrap="square" lIns="0" tIns="0" rIns="0" bIns="0" rtlCol="0"/>
          <a:lstStyle/>
          <a:p>
            <a:endParaRPr/>
          </a:p>
        </p:txBody>
      </p:sp>
      <p:sp>
        <p:nvSpPr>
          <p:cNvPr id="24" name="bk object 24"/>
          <p:cNvSpPr/>
          <p:nvPr/>
        </p:nvSpPr>
        <p:spPr>
          <a:xfrm>
            <a:off x="9740473" y="6162450"/>
            <a:ext cx="0" cy="540385"/>
          </a:xfrm>
          <a:custGeom>
            <a:avLst/>
            <a:gdLst/>
            <a:ahLst/>
            <a:cxnLst/>
            <a:rect l="l" t="t" r="r" b="b"/>
            <a:pathLst>
              <a:path h="540384">
                <a:moveTo>
                  <a:pt x="0" y="0"/>
                </a:moveTo>
                <a:lnTo>
                  <a:pt x="0" y="539999"/>
                </a:lnTo>
              </a:path>
            </a:pathLst>
          </a:custGeom>
          <a:ln w="14400">
            <a:solidFill>
              <a:srgbClr val="AFABAB"/>
            </a:solidFill>
          </a:ln>
        </p:spPr>
        <p:txBody>
          <a:bodyPr wrap="square" lIns="0" tIns="0" rIns="0" bIns="0" rtlCol="0"/>
          <a:lstStyle/>
          <a:p>
            <a:endParaRPr/>
          </a:p>
        </p:txBody>
      </p:sp>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4" name="Holder 4"/>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38195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5" name="Holder 5"/>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Title 5"/>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17337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6150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9355F6F-496D-4DB3-8EA2-BD9278BD231A}" type="datetimeFigureOut">
              <a:rPr lang="en-GB" smtClean="0"/>
              <a:t>10/01/2024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75437E-0D49-4433-947B-87284D2AEF29}" type="slidenum">
              <a:rPr lang="en-GB" smtClean="0"/>
              <a:t>‹#›</a:t>
            </a:fld>
            <a:endParaRPr lang="en-GB"/>
          </a:p>
        </p:txBody>
      </p:sp>
    </p:spTree>
    <p:extLst>
      <p:ext uri="{BB962C8B-B14F-4D97-AF65-F5344CB8AC3E}">
        <p14:creationId xmlns:p14="http://schemas.microsoft.com/office/powerpoint/2010/main" val="2065368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88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342761" y="220710"/>
            <a:ext cx="10607040" cy="91897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4"/>
          <p:cNvSpPr txBox="1">
            <a:spLocks noGrp="1"/>
          </p:cNvSpPr>
          <p:nvPr>
            <p:ph type="dt" idx="10"/>
          </p:nvPr>
        </p:nvSpPr>
        <p:spPr>
          <a:xfrm>
            <a:off x="6095998" y="6400800"/>
            <a:ext cx="1562101" cy="304799"/>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ftr" idx="11"/>
          </p:nvPr>
        </p:nvSpPr>
        <p:spPr>
          <a:xfrm>
            <a:off x="1981200" y="6400800"/>
            <a:ext cx="4114798" cy="304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4"/>
          <p:cNvSpPr txBox="1">
            <a:spLocks noGrp="1"/>
          </p:cNvSpPr>
          <p:nvPr>
            <p:ph type="sldNum" idx="12"/>
          </p:nvPr>
        </p:nvSpPr>
        <p:spPr>
          <a:xfrm>
            <a:off x="7658100" y="6400800"/>
            <a:ext cx="609600" cy="3048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66476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60000"/>
            <a:ext cx="12192000" cy="108585"/>
          </a:xfrm>
          <a:custGeom>
            <a:avLst/>
            <a:gdLst/>
            <a:ahLst/>
            <a:cxnLst/>
            <a:rect l="l" t="t" r="r" b="b"/>
            <a:pathLst>
              <a:path w="12192000" h="108584">
                <a:moveTo>
                  <a:pt x="0" y="0"/>
                </a:moveTo>
                <a:lnTo>
                  <a:pt x="12192000" y="0"/>
                </a:lnTo>
                <a:lnTo>
                  <a:pt x="12192000" y="107999"/>
                </a:lnTo>
                <a:lnTo>
                  <a:pt x="0" y="107999"/>
                </a:lnTo>
                <a:lnTo>
                  <a:pt x="0" y="0"/>
                </a:lnTo>
                <a:close/>
              </a:path>
            </a:pathLst>
          </a:custGeom>
          <a:solidFill>
            <a:srgbClr val="EAAB00"/>
          </a:solidFill>
        </p:spPr>
        <p:txBody>
          <a:bodyPr wrap="square" lIns="0" tIns="0" rIns="0" bIns="0" rtlCol="0"/>
          <a:lstStyle/>
          <a:p>
            <a:endParaRPr/>
          </a:p>
        </p:txBody>
      </p:sp>
      <p:sp>
        <p:nvSpPr>
          <p:cNvPr id="17" name="bk object 17"/>
          <p:cNvSpPr/>
          <p:nvPr/>
        </p:nvSpPr>
        <p:spPr>
          <a:xfrm>
            <a:off x="0" y="0"/>
            <a:ext cx="12192000" cy="1259999"/>
          </a:xfrm>
          <a:prstGeom prst="rect">
            <a:avLst/>
          </a:prstGeom>
          <a:blipFill>
            <a:blip r:embed="rId24" cstate="print"/>
            <a:stretch>
              <a:fillRect/>
            </a:stretch>
          </a:blipFill>
        </p:spPr>
        <p:txBody>
          <a:bodyPr wrap="square" lIns="0" tIns="0" rIns="0" bIns="0" rtlCol="0"/>
          <a:lstStyle/>
          <a:p>
            <a:endParaRPr/>
          </a:p>
        </p:txBody>
      </p:sp>
      <p:sp>
        <p:nvSpPr>
          <p:cNvPr id="18" name="bk object 18"/>
          <p:cNvSpPr/>
          <p:nvPr/>
        </p:nvSpPr>
        <p:spPr>
          <a:xfrm>
            <a:off x="350520" y="286511"/>
            <a:ext cx="2916936" cy="722376"/>
          </a:xfrm>
          <a:prstGeom prst="rect">
            <a:avLst/>
          </a:prstGeom>
          <a:blipFill>
            <a:blip r:embed="rId25" cstate="print"/>
            <a:stretch>
              <a:fillRect/>
            </a:stretch>
          </a:blipFill>
        </p:spPr>
        <p:txBody>
          <a:bodyPr wrap="square" lIns="0" tIns="0" rIns="0" bIns="0" rtlCol="0"/>
          <a:lstStyle/>
          <a:p>
            <a:endParaRPr/>
          </a:p>
        </p:txBody>
      </p:sp>
      <p:sp>
        <p:nvSpPr>
          <p:cNvPr id="19" name="bk object 19"/>
          <p:cNvSpPr/>
          <p:nvPr/>
        </p:nvSpPr>
        <p:spPr>
          <a:xfrm>
            <a:off x="0" y="5907680"/>
            <a:ext cx="12192000" cy="108585"/>
          </a:xfrm>
          <a:custGeom>
            <a:avLst/>
            <a:gdLst/>
            <a:ahLst/>
            <a:cxnLst/>
            <a:rect l="l" t="t" r="r" b="b"/>
            <a:pathLst>
              <a:path w="12192000" h="108585">
                <a:moveTo>
                  <a:pt x="0" y="0"/>
                </a:moveTo>
                <a:lnTo>
                  <a:pt x="12192000" y="0"/>
                </a:lnTo>
                <a:lnTo>
                  <a:pt x="12192000" y="108000"/>
                </a:lnTo>
                <a:lnTo>
                  <a:pt x="0" y="108000"/>
                </a:lnTo>
                <a:lnTo>
                  <a:pt x="0" y="0"/>
                </a:lnTo>
                <a:close/>
              </a:path>
            </a:pathLst>
          </a:custGeom>
          <a:solidFill>
            <a:srgbClr val="EAAB00"/>
          </a:solidFill>
        </p:spPr>
        <p:txBody>
          <a:bodyPr wrap="square" lIns="0" tIns="0" rIns="0" bIns="0" rtlCol="0"/>
          <a:lstStyle/>
          <a:p>
            <a:endParaRPr/>
          </a:p>
        </p:txBody>
      </p:sp>
      <p:sp>
        <p:nvSpPr>
          <p:cNvPr id="25" name="TextBox 24"/>
          <p:cNvSpPr txBox="1"/>
          <p:nvPr userDrawn="1"/>
        </p:nvSpPr>
        <p:spPr>
          <a:xfrm>
            <a:off x="287078" y="6263173"/>
            <a:ext cx="1862982" cy="338554"/>
          </a:xfrm>
          <a:prstGeom prst="rect">
            <a:avLst/>
          </a:prstGeom>
          <a:noFill/>
        </p:spPr>
        <p:txBody>
          <a:bodyPr wrap="square" rtlCol="0">
            <a:spAutoFit/>
          </a:bodyPr>
          <a:lstStyle/>
          <a:p>
            <a:r>
              <a:rPr lang="en-GB" sz="1600"/>
              <a:t>www.dafni.ac.uk</a:t>
            </a:r>
          </a:p>
        </p:txBody>
      </p:sp>
      <p:pic>
        <p:nvPicPr>
          <p:cNvPr id="26" name="Picture 25">
            <a:extLst>
              <a:ext uri="{FF2B5EF4-FFF2-40B4-BE49-F238E27FC236}">
                <a16:creationId xmlns:a16="http://schemas.microsoft.com/office/drawing/2014/main" id="{E201A9D8-A541-934F-8FC4-9439FCBF676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555914" y="6118105"/>
            <a:ext cx="2233098" cy="570867"/>
          </a:xfrm>
          <a:prstGeom prst="rect">
            <a:avLst/>
          </a:prstGeom>
        </p:spPr>
      </p:pic>
      <p:pic>
        <p:nvPicPr>
          <p:cNvPr id="27" name="Picture 26"/>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604163" y="6120000"/>
            <a:ext cx="2228860" cy="568800"/>
          </a:xfrm>
          <a:prstGeom prst="rect">
            <a:avLst/>
          </a:prstGeom>
        </p:spPr>
      </p:pic>
      <p:pic>
        <p:nvPicPr>
          <p:cNvPr id="28" name="Picture 2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080587" y="6130099"/>
            <a:ext cx="2232000" cy="558873"/>
          </a:xfrm>
          <a:prstGeom prst="rect">
            <a:avLst/>
          </a:prstGeom>
        </p:spPr>
      </p:pic>
      <p:sp>
        <p:nvSpPr>
          <p:cNvPr id="7" name="Title Placeholder 6"/>
          <p:cNvSpPr>
            <a:spLocks noGrp="1"/>
          </p:cNvSpPr>
          <p:nvPr>
            <p:ph type="title"/>
          </p:nvPr>
        </p:nvSpPr>
        <p:spPr>
          <a:xfrm>
            <a:off x="3534862" y="365126"/>
            <a:ext cx="8530308" cy="586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82816488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85" r:id="rId12"/>
    <p:sldLayoutId id="2147483660" r:id="rId13"/>
    <p:sldLayoutId id="2147483663" r:id="rId14"/>
    <p:sldLayoutId id="2147483664" r:id="rId15"/>
    <p:sldLayoutId id="2147483680" r:id="rId16"/>
    <p:sldLayoutId id="2147483678" r:id="rId17"/>
    <p:sldLayoutId id="2147483682" r:id="rId18"/>
    <p:sldLayoutId id="2147483684" r:id="rId19"/>
    <p:sldLayoutId id="2147483683" r:id="rId20"/>
    <p:sldLayoutId id="2147483686" r:id="rId21"/>
    <p:sldLayoutId id="2147483687" r:id="rId22"/>
  </p:sldLayoutIdLst>
  <p:txStyles>
    <p:titleStyle>
      <a:lvl1pPr algn="r">
        <a:defRPr sz="3200" b="1" baseline="0">
          <a:solidFill>
            <a:schemeClr val="bg1"/>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6E_D5E8BDDE.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dafni.ac.uk/dafni-technical-training/"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hyperlink" Target="mailto:katie.cartmell@stfc.ac.u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image" Target="../media/image15.jpeg"/><Relationship Id="rId16"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amp;#39;s face with a picture of a road&#10;&#10;Description automatically generated">
            <a:extLst>
              <a:ext uri="{FF2B5EF4-FFF2-40B4-BE49-F238E27FC236}">
                <a16:creationId xmlns:a16="http://schemas.microsoft.com/office/drawing/2014/main" id="{27216D5E-54C4-7A4D-F9BF-E1E06733C45E}"/>
              </a:ext>
            </a:extLst>
          </p:cNvPr>
          <p:cNvPicPr>
            <a:picLocks noChangeAspect="1"/>
          </p:cNvPicPr>
          <p:nvPr/>
        </p:nvPicPr>
        <p:blipFill rotWithShape="1">
          <a:blip r:embed="rId2"/>
          <a:srcRect t="34131" r="1" b="1202"/>
          <a:stretch/>
        </p:blipFill>
        <p:spPr>
          <a:xfrm>
            <a:off x="139758" y="1551133"/>
            <a:ext cx="11913058" cy="4024339"/>
          </a:xfrm>
          <a:prstGeom prst="rect">
            <a:avLst/>
          </a:prstGeom>
          <a:noFill/>
        </p:spPr>
      </p:pic>
      <p:sp>
        <p:nvSpPr>
          <p:cNvPr id="3" name="Title 2"/>
          <p:cNvSpPr>
            <a:spLocks noGrp="1"/>
          </p:cNvSpPr>
          <p:nvPr>
            <p:ph type="title"/>
          </p:nvPr>
        </p:nvSpPr>
        <p:spPr>
          <a:xfrm>
            <a:off x="3478307" y="246158"/>
            <a:ext cx="8641976" cy="776380"/>
          </a:xfrm>
        </p:spPr>
        <p:txBody>
          <a:bodyPr vert="horz" lIns="91440" tIns="45720" rIns="91440" bIns="45720" rtlCol="0" anchor="ctr">
            <a:normAutofit/>
          </a:bodyPr>
          <a:lstStyle/>
          <a:p>
            <a:r>
              <a:rPr lang="en-GB">
                <a:latin typeface="Arial"/>
                <a:cs typeface="Arial"/>
              </a:rPr>
              <a:t>Welcome</a:t>
            </a:r>
          </a:p>
        </p:txBody>
      </p:sp>
    </p:spTree>
    <p:extLst>
      <p:ext uri="{BB962C8B-B14F-4D97-AF65-F5344CB8AC3E}">
        <p14:creationId xmlns:p14="http://schemas.microsoft.com/office/powerpoint/2010/main" val="65480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F0F0E-FF64-E9E0-963E-163CEFEC1643}"/>
              </a:ext>
            </a:extLst>
          </p:cNvPr>
          <p:cNvSpPr>
            <a:spLocks noGrp="1"/>
          </p:cNvSpPr>
          <p:nvPr>
            <p:ph type="title"/>
          </p:nvPr>
        </p:nvSpPr>
        <p:spPr/>
        <p:txBody>
          <a:bodyPr/>
          <a:lstStyle/>
          <a:p>
            <a:endParaRPr lang="en-GB"/>
          </a:p>
        </p:txBody>
      </p:sp>
      <p:pic>
        <p:nvPicPr>
          <p:cNvPr id="3" name="Picture 2" descr="A blue and pink poster with white text&#10;&#10;Description automatically generated">
            <a:extLst>
              <a:ext uri="{FF2B5EF4-FFF2-40B4-BE49-F238E27FC236}">
                <a16:creationId xmlns:a16="http://schemas.microsoft.com/office/drawing/2014/main" id="{9B0D720D-8D93-CFCC-1911-4C3D7958CA21}"/>
              </a:ext>
            </a:extLst>
          </p:cNvPr>
          <p:cNvPicPr>
            <a:picLocks noChangeAspect="1"/>
          </p:cNvPicPr>
          <p:nvPr/>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101771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3724-08E2-FE1E-EFB5-707391E392E7}"/>
              </a:ext>
            </a:extLst>
          </p:cNvPr>
          <p:cNvSpPr>
            <a:spLocks noGrp="1"/>
          </p:cNvSpPr>
          <p:nvPr>
            <p:ph type="title"/>
          </p:nvPr>
        </p:nvSpPr>
        <p:spPr/>
        <p:txBody>
          <a:bodyPr/>
          <a:lstStyle/>
          <a:p>
            <a:r>
              <a:rPr lang="en-GB">
                <a:cs typeface="Calibri"/>
              </a:rPr>
              <a:t>A Research Programme</a:t>
            </a:r>
            <a:endParaRPr lang="en-GB"/>
          </a:p>
        </p:txBody>
      </p:sp>
      <p:sp>
        <p:nvSpPr>
          <p:cNvPr id="3" name="Text Placeholder 2">
            <a:extLst>
              <a:ext uri="{FF2B5EF4-FFF2-40B4-BE49-F238E27FC236}">
                <a16:creationId xmlns:a16="http://schemas.microsoft.com/office/drawing/2014/main" id="{79ADA769-E579-F174-DAB2-6A410A265627}"/>
              </a:ext>
            </a:extLst>
          </p:cNvPr>
          <p:cNvSpPr>
            <a:spLocks noGrp="1"/>
          </p:cNvSpPr>
          <p:nvPr>
            <p:ph type="body" sz="quarter" idx="10"/>
          </p:nvPr>
        </p:nvSpPr>
        <p:spPr/>
        <p:txBody>
          <a:bodyPr lIns="91440" tIns="45720" rIns="91440" bIns="45720" anchor="t"/>
          <a:lstStyle/>
          <a:p>
            <a:pPr marL="0" indent="0" algn="l">
              <a:buNone/>
            </a:pPr>
            <a:r>
              <a:rPr lang="en-GB" b="1">
                <a:solidFill>
                  <a:srgbClr val="64646A"/>
                </a:solidFill>
                <a:latin typeface="Arial"/>
                <a:cs typeface="Arial"/>
              </a:rPr>
              <a:t>Three funding streams: </a:t>
            </a:r>
            <a:r>
              <a:rPr lang="en-GB">
                <a:solidFill>
                  <a:srgbClr val="64646A"/>
                </a:solidFill>
                <a:latin typeface="Arial"/>
                <a:cs typeface="Arial"/>
              </a:rPr>
              <a:t> </a:t>
            </a:r>
            <a:endParaRPr lang="en-GB"/>
          </a:p>
          <a:p>
            <a:pPr marL="0" indent="0" algn="l">
              <a:buNone/>
            </a:pPr>
            <a:endParaRPr lang="en-GB">
              <a:solidFill>
                <a:srgbClr val="64646A"/>
              </a:solidFill>
              <a:latin typeface="Arial"/>
              <a:ea typeface="+mn-lt"/>
              <a:cs typeface="Arial"/>
            </a:endParaRPr>
          </a:p>
          <a:p>
            <a:pPr marL="0" indent="0" algn="l">
              <a:buNone/>
            </a:pPr>
            <a:r>
              <a:rPr lang="en-GB">
                <a:ea typeface="+mn-lt"/>
                <a:cs typeface="+mn-lt"/>
              </a:rPr>
              <a:t>1.</a:t>
            </a:r>
            <a:r>
              <a:rPr lang="en-GB" b="1">
                <a:latin typeface="Arial"/>
                <a:cs typeface="Arial"/>
              </a:rPr>
              <a:t> Supporting Key Models</a:t>
            </a:r>
            <a:endParaRPr lang="en-GB"/>
          </a:p>
          <a:p>
            <a:pPr marL="0" indent="0" algn="l">
              <a:buNone/>
            </a:pPr>
            <a:r>
              <a:rPr lang="en-GB" i="1">
                <a:latin typeface="Arial"/>
                <a:cs typeface="Arial"/>
              </a:rPr>
              <a:t>Providing key resources to explore resilience</a:t>
            </a:r>
            <a:endParaRPr lang="en-GB"/>
          </a:p>
          <a:p>
            <a:pPr marL="0" indent="0" algn="l">
              <a:buNone/>
            </a:pPr>
            <a:endParaRPr lang="en-GB"/>
          </a:p>
          <a:p>
            <a:pPr marL="0" indent="0" algn="l">
              <a:buNone/>
            </a:pPr>
            <a:r>
              <a:rPr lang="en-GB">
                <a:ea typeface="+mn-lt"/>
                <a:cs typeface="+mn-lt"/>
              </a:rPr>
              <a:t>2.</a:t>
            </a:r>
            <a:r>
              <a:rPr lang="en-GB" b="1">
                <a:latin typeface="Arial"/>
                <a:cs typeface="Arial"/>
              </a:rPr>
              <a:t> Developing a Resilience Framework</a:t>
            </a:r>
            <a:endParaRPr lang="en-GB">
              <a:latin typeface="Calibri"/>
              <a:cs typeface="Calibri"/>
            </a:endParaRPr>
          </a:p>
          <a:p>
            <a:pPr marL="0" indent="0" algn="l">
              <a:buNone/>
            </a:pPr>
            <a:r>
              <a:rPr lang="en-GB" i="1">
                <a:latin typeface="Arial"/>
                <a:cs typeface="Arial"/>
              </a:rPr>
              <a:t>Providing tools to describe and measure resilience</a:t>
            </a:r>
            <a:endParaRPr lang="en-GB"/>
          </a:p>
          <a:p>
            <a:pPr marL="0" indent="0" algn="l">
              <a:buNone/>
            </a:pPr>
            <a:endParaRPr lang="en-GB"/>
          </a:p>
          <a:p>
            <a:pPr marL="0" indent="0" algn="l">
              <a:buNone/>
            </a:pPr>
            <a:r>
              <a:rPr lang="en-GB">
                <a:ea typeface="+mn-lt"/>
                <a:cs typeface="+mn-lt"/>
              </a:rPr>
              <a:t>3.</a:t>
            </a:r>
            <a:r>
              <a:rPr lang="en-GB" b="1">
                <a:latin typeface="Arial"/>
                <a:cs typeface="Arial"/>
              </a:rPr>
              <a:t> Exploring Resilience Scenarios</a:t>
            </a:r>
            <a:endParaRPr lang="en-GB"/>
          </a:p>
          <a:p>
            <a:pPr marL="0" indent="0" algn="l">
              <a:buNone/>
            </a:pPr>
            <a:r>
              <a:rPr lang="en-GB" i="1">
                <a:latin typeface="Arial"/>
                <a:cs typeface="Arial"/>
              </a:rPr>
              <a:t>Providing research demonstrators of resilience in practise</a:t>
            </a:r>
            <a:endParaRPr lang="en-GB"/>
          </a:p>
          <a:p>
            <a:pPr algn="l"/>
            <a:endParaRPr lang="en-GB">
              <a:latin typeface="Arial"/>
              <a:cs typeface="Arial"/>
            </a:endParaRPr>
          </a:p>
          <a:p>
            <a:pPr algn="l"/>
            <a:r>
              <a:rPr lang="en-GB">
                <a:latin typeface="Arial"/>
                <a:cs typeface="Arial"/>
              </a:rPr>
              <a:t>A total fund of £1.4M was available overall for projects, for up to 18 months. </a:t>
            </a:r>
            <a:endParaRPr lang="en-GB"/>
          </a:p>
          <a:p>
            <a:pPr algn="l"/>
            <a:endParaRPr lang="en-GB"/>
          </a:p>
          <a:p>
            <a:endParaRPr lang="en-GB"/>
          </a:p>
        </p:txBody>
      </p:sp>
    </p:spTree>
    <p:extLst>
      <p:ext uri="{BB962C8B-B14F-4D97-AF65-F5344CB8AC3E}">
        <p14:creationId xmlns:p14="http://schemas.microsoft.com/office/powerpoint/2010/main" val="21861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75260" y="1447800"/>
            <a:ext cx="5570220" cy="4985980"/>
          </a:xfrm>
        </p:spPr>
        <p:txBody>
          <a:bodyPr wrap="square" lIns="0" tIns="0" rIns="0" bIns="0" anchor="t">
            <a:spAutoFit/>
          </a:bodyPr>
          <a:lstStyle/>
          <a:p>
            <a:r>
              <a:rPr lang="en-GB" b="1" i="1">
                <a:solidFill>
                  <a:srgbClr val="5382AC"/>
                </a:solidFill>
              </a:rPr>
              <a:t>Developing a Resilience Framework</a:t>
            </a:r>
          </a:p>
          <a:p>
            <a:pPr marL="285750" indent="-285750">
              <a:buFont typeface="Arial" panose="020B0604020202020204" pitchFamily="34" charset="0"/>
              <a:buChar char="•"/>
            </a:pPr>
            <a:r>
              <a:rPr lang="en-GB" b="1">
                <a:solidFill>
                  <a:srgbClr val="C00000"/>
                </a:solidFill>
              </a:rPr>
              <a:t>USARIS</a:t>
            </a:r>
            <a:r>
              <a:rPr lang="en-GB" b="1">
                <a:solidFill>
                  <a:schemeClr val="tx2"/>
                </a:solidFill>
              </a:rPr>
              <a:t>: </a:t>
            </a:r>
            <a:r>
              <a:rPr lang="en-GB" b="1"/>
              <a:t>Uncertainty quantification and sensitivity analysis for resilient infrastructure systems</a:t>
            </a:r>
            <a:endParaRPr lang="en-GB" b="1">
              <a:ea typeface="Calibri"/>
              <a:cs typeface="Calibri"/>
            </a:endParaRPr>
          </a:p>
          <a:p>
            <a:pPr marL="742950" lvl="1" indent="-285750">
              <a:buFont typeface="Arial" panose="020B0604020202020204" pitchFamily="34" charset="0"/>
              <a:buChar char="•"/>
            </a:pPr>
            <a:r>
              <a:rPr lang="en-GB" b="1">
                <a:solidFill>
                  <a:schemeClr val="tx1"/>
                </a:solidFill>
              </a:rPr>
              <a:t>Dr Francesca Pianosi, University of Bristol</a:t>
            </a:r>
          </a:p>
          <a:p>
            <a:pPr marL="742950" lvl="1" indent="-285750">
              <a:buFont typeface="Arial" panose="020B0604020202020204" pitchFamily="34" charset="0"/>
              <a:buChar char="•"/>
            </a:pPr>
            <a:endParaRPr lang="en-GB" b="1"/>
          </a:p>
          <a:p>
            <a:r>
              <a:rPr lang="en-GB" b="1" i="1">
                <a:solidFill>
                  <a:srgbClr val="5382AC"/>
                </a:solidFill>
              </a:rPr>
              <a:t>Supporting Key Models</a:t>
            </a:r>
            <a:endParaRPr lang="en-GB" b="1" i="1">
              <a:solidFill>
                <a:srgbClr val="5382AC"/>
              </a:solidFill>
              <a:cs typeface="Calibri"/>
            </a:endParaRPr>
          </a:p>
          <a:p>
            <a:pPr marL="285750" indent="-285750" rtl="0" fontAlgn="base">
              <a:buFont typeface="Arial" panose="020B0604020202020204" pitchFamily="34" charset="0"/>
              <a:buChar char="•"/>
            </a:pPr>
            <a:r>
              <a:rPr lang="en-GB" b="1" err="1">
                <a:solidFill>
                  <a:srgbClr val="C00000"/>
                </a:solidFill>
              </a:rPr>
              <a:t>Pywr</a:t>
            </a:r>
            <a:r>
              <a:rPr lang="en-GB" b="1">
                <a:solidFill>
                  <a:srgbClr val="C00000"/>
                </a:solidFill>
              </a:rPr>
              <a:t>-WREW</a:t>
            </a:r>
            <a:r>
              <a:rPr lang="en-GB"/>
              <a:t>​: </a:t>
            </a:r>
            <a:r>
              <a:rPr lang="en-GB" b="1"/>
              <a:t>A Water Resources model for England and Wales built in Python water resources simulation ​system​</a:t>
            </a:r>
            <a:endParaRPr lang="en-GB" b="1">
              <a:cs typeface="Calibri"/>
            </a:endParaRPr>
          </a:p>
          <a:p>
            <a:pPr marL="742950" lvl="1" indent="-285750" rtl="0" fontAlgn="base">
              <a:buFont typeface="Arial" panose="020B0604020202020204" pitchFamily="34" charset="0"/>
              <a:buChar char="•"/>
            </a:pPr>
            <a:r>
              <a:rPr lang="en-GB" b="1"/>
              <a:t>Dr Anna Murgatroyd, University of Oxford</a:t>
            </a:r>
            <a:endParaRPr lang="en-GB">
              <a:solidFill>
                <a:schemeClr val="tx1">
                  <a:lumMod val="65000"/>
                  <a:lumOff val="35000"/>
                </a:schemeClr>
              </a:solidFill>
              <a:cs typeface="Calibri"/>
            </a:endParaRPr>
          </a:p>
          <a:p>
            <a:pPr marL="285750" indent="-285750">
              <a:buFont typeface="Arial" panose="020B0604020202020204" pitchFamily="34" charset="0"/>
              <a:buChar char="•"/>
            </a:pPr>
            <a:r>
              <a:rPr lang="en-GB" b="1">
                <a:solidFill>
                  <a:srgbClr val="C00000"/>
                </a:solidFill>
              </a:rPr>
              <a:t>FIRM</a:t>
            </a:r>
            <a:r>
              <a:rPr lang="en-GB" b="1">
                <a:solidFill>
                  <a:schemeClr val="tx2"/>
                </a:solidFill>
              </a:rPr>
              <a:t>:</a:t>
            </a:r>
            <a:r>
              <a:rPr lang="en-GB" b="1"/>
              <a:t> An agent-based model of flood infrastructure resilience – FIRM</a:t>
            </a:r>
            <a:endParaRPr lang="en-GB" b="1">
              <a:cs typeface="Calibri"/>
            </a:endParaRPr>
          </a:p>
          <a:p>
            <a:pPr marL="742950" lvl="1" indent="-285750">
              <a:buFont typeface="Arial" panose="020B0604020202020204" pitchFamily="34" charset="0"/>
              <a:buChar char="•"/>
            </a:pPr>
            <a:r>
              <a:rPr lang="en-GB" b="1"/>
              <a:t>Prof. Richard Dawson, University of Newcastle</a:t>
            </a:r>
          </a:p>
          <a:p>
            <a:pPr marL="285750" indent="-285750" rtl="0" fontAlgn="base">
              <a:buFont typeface="Arial" panose="020B0604020202020204" pitchFamily="34" charset="0"/>
              <a:buChar char="•"/>
            </a:pPr>
            <a:r>
              <a:rPr lang="en-GB" b="1">
                <a:solidFill>
                  <a:srgbClr val="C00000"/>
                </a:solidFill>
              </a:rPr>
              <a:t>SCQUAIR: </a:t>
            </a:r>
            <a:r>
              <a:rPr lang="en-GB" b="1"/>
              <a:t>Small Changes and Computer-Generated Spatial Interaction Modelling with QUANT </a:t>
            </a:r>
            <a:endParaRPr lang="en-US" b="1">
              <a:solidFill>
                <a:schemeClr val="tx2"/>
              </a:solidFill>
            </a:endParaRPr>
          </a:p>
          <a:p>
            <a:pPr marL="742950" lvl="1" indent="-285750" rtl="0" fontAlgn="base">
              <a:buFont typeface="Arial" panose="020B0604020202020204" pitchFamily="34" charset="0"/>
              <a:buChar char="•"/>
            </a:pPr>
            <a:r>
              <a:rPr lang="en-GB" b="1"/>
              <a:t>Dr Richard Milton, University College, London</a:t>
            </a:r>
            <a:endParaRPr lang="en-US"/>
          </a:p>
          <a:p>
            <a:pPr marL="742950" lvl="1" indent="-285750">
              <a:buFont typeface="Arial" panose="020B0604020202020204" pitchFamily="34" charset="0"/>
              <a:buChar char="•"/>
            </a:pPr>
            <a:endParaRPr lang="en-GB" b="1">
              <a:solidFill>
                <a:schemeClr val="tx1">
                  <a:lumMod val="65000"/>
                  <a:lumOff val="35000"/>
                </a:schemeClr>
              </a:solidFill>
              <a:cs typeface="Calibri"/>
            </a:endParaRPr>
          </a:p>
          <a:p>
            <a:pPr marL="285750" indent="-285750">
              <a:buFont typeface="Arial" panose="020B0604020202020204" pitchFamily="34" charset="0"/>
              <a:buChar char="•"/>
            </a:pPr>
            <a:endParaRPr lang="en-GB"/>
          </a:p>
        </p:txBody>
      </p:sp>
      <p:sp>
        <p:nvSpPr>
          <p:cNvPr id="6" name="Content Placeholder 5"/>
          <p:cNvSpPr>
            <a:spLocks noGrp="1"/>
          </p:cNvSpPr>
          <p:nvPr>
            <p:ph sz="half" idx="3"/>
          </p:nvPr>
        </p:nvSpPr>
        <p:spPr>
          <a:xfrm>
            <a:off x="5913120" y="1447800"/>
            <a:ext cx="5935980" cy="4462760"/>
          </a:xfrm>
        </p:spPr>
        <p:txBody>
          <a:bodyPr wrap="square" lIns="0" tIns="0" rIns="0" bIns="0" anchor="t">
            <a:spAutoFit/>
          </a:bodyPr>
          <a:lstStyle/>
          <a:p>
            <a:pPr rtl="0" fontAlgn="base"/>
            <a:r>
              <a:rPr lang="en-GB" b="1" i="1">
                <a:solidFill>
                  <a:srgbClr val="5382AC"/>
                </a:solidFill>
              </a:rPr>
              <a:t>Exploring</a:t>
            </a:r>
            <a:r>
              <a:rPr lang="en-GB" b="1">
                <a:solidFill>
                  <a:srgbClr val="5382AC"/>
                </a:solidFill>
                <a:latin typeface="Arial"/>
                <a:cs typeface="Arial"/>
              </a:rPr>
              <a:t> </a:t>
            </a:r>
            <a:r>
              <a:rPr lang="en-GB" b="1" i="1">
                <a:solidFill>
                  <a:srgbClr val="5382AC"/>
                </a:solidFill>
              </a:rPr>
              <a:t>Resilience Scenarios</a:t>
            </a:r>
          </a:p>
          <a:p>
            <a:pPr marL="285750" indent="-285750" rtl="0" fontAlgn="base">
              <a:buFont typeface="Arial" panose="020B0604020202020204" pitchFamily="34" charset="0"/>
              <a:buChar char="•"/>
            </a:pPr>
            <a:r>
              <a:rPr lang="en-GB" b="1">
                <a:solidFill>
                  <a:srgbClr val="C00000"/>
                </a:solidFill>
              </a:rPr>
              <a:t>STORMS</a:t>
            </a:r>
            <a:r>
              <a:rPr lang="en-GB" b="1"/>
              <a:t>: Strategies and Tools for Resilience of Buried Infrastructure to Meteorological Shocks </a:t>
            </a:r>
            <a:endParaRPr lang="en-GB" b="1">
              <a:cs typeface="Calibri"/>
            </a:endParaRPr>
          </a:p>
          <a:p>
            <a:pPr marL="742950" lvl="1" indent="-285750" rtl="0" fontAlgn="base">
              <a:buFont typeface="Arial" panose="020B0604020202020204" pitchFamily="34" charset="0"/>
              <a:buChar char="•"/>
            </a:pPr>
            <a:r>
              <a:rPr lang="en-GB" b="1"/>
              <a:t>Dr </a:t>
            </a:r>
            <a:r>
              <a:rPr lang="en-GB" b="1" err="1"/>
              <a:t>Xilin</a:t>
            </a:r>
            <a:r>
              <a:rPr lang="en-GB" b="1"/>
              <a:t> Xia</a:t>
            </a:r>
            <a:r>
              <a:rPr lang="en-US"/>
              <a:t>​, </a:t>
            </a:r>
            <a:r>
              <a:rPr lang="en-US" b="1"/>
              <a:t>University of Birmingham</a:t>
            </a:r>
          </a:p>
          <a:p>
            <a:pPr marL="742950" lvl="1" indent="-285750" rtl="0" fontAlgn="base">
              <a:buFont typeface="Arial" panose="020B0604020202020204" pitchFamily="34" charset="0"/>
              <a:buChar char="•"/>
            </a:pPr>
            <a:endParaRPr lang="en-US"/>
          </a:p>
          <a:p>
            <a:pPr marL="285750" indent="-285750">
              <a:buFont typeface="Arial" panose="020B0604020202020204" pitchFamily="34" charset="0"/>
              <a:buChar char="•"/>
            </a:pPr>
            <a:r>
              <a:rPr lang="en-GB" b="1">
                <a:solidFill>
                  <a:srgbClr val="C00000"/>
                </a:solidFill>
              </a:rPr>
              <a:t>RIWS</a:t>
            </a:r>
            <a:r>
              <a:rPr lang="en-GB" b="1">
                <a:solidFill>
                  <a:schemeClr val="tx2"/>
                </a:solidFill>
              </a:rPr>
              <a:t>: </a:t>
            </a:r>
            <a:r>
              <a:rPr lang="en-GB" b="1"/>
              <a:t>Resilience Scenarios for Integrated Water Systems</a:t>
            </a:r>
            <a:r>
              <a:rPr lang="en-GB">
                <a:cs typeface="Calibri"/>
              </a:rPr>
              <a:t> </a:t>
            </a:r>
          </a:p>
          <a:p>
            <a:pPr marL="742950" lvl="1" indent="-285750">
              <a:buFont typeface="Arial" panose="020B0604020202020204" pitchFamily="34" charset="0"/>
              <a:buChar char="•"/>
            </a:pPr>
            <a:r>
              <a:rPr lang="en-GB" b="1"/>
              <a:t>Dr Ana </a:t>
            </a:r>
            <a:r>
              <a:rPr lang="en-GB" b="1" err="1"/>
              <a:t>Mijic</a:t>
            </a:r>
            <a:r>
              <a:rPr lang="en-GB" b="1"/>
              <a:t>, Imperial College London</a:t>
            </a:r>
          </a:p>
          <a:p>
            <a:pPr marL="742950" lvl="1" indent="-285750" rtl="0" fontAlgn="base">
              <a:buFont typeface="Arial" panose="020B0604020202020204" pitchFamily="34" charset="0"/>
              <a:buChar char="•"/>
            </a:pPr>
            <a:endParaRPr lang="en-GB"/>
          </a:p>
          <a:p>
            <a:pPr marL="285750" indent="-285750" rtl="0" fontAlgn="base">
              <a:buFont typeface="Arial" panose="020B0604020202020204" pitchFamily="34" charset="0"/>
              <a:buChar char="•"/>
            </a:pPr>
            <a:r>
              <a:rPr lang="en-GB" b="1">
                <a:solidFill>
                  <a:srgbClr val="C00000"/>
                </a:solidFill>
              </a:rPr>
              <a:t>SOFRAMODE</a:t>
            </a:r>
            <a:r>
              <a:rPr lang="en-US"/>
              <a:t>​: </a:t>
            </a:r>
            <a:r>
              <a:rPr lang="en-GB" b="1"/>
              <a:t>Sewer overflow flood risk analysis model DAFNI enabled</a:t>
            </a:r>
            <a:endParaRPr lang="en-GB" b="1">
              <a:cs typeface="Calibri"/>
            </a:endParaRPr>
          </a:p>
          <a:p>
            <a:pPr marL="742950" lvl="1" indent="-285750" rtl="0" fontAlgn="base">
              <a:buFont typeface="Arial" panose="020B0604020202020204" pitchFamily="34" charset="0"/>
              <a:buChar char="•"/>
            </a:pPr>
            <a:r>
              <a:rPr lang="en-GB" b="1"/>
              <a:t>Dr Vassilis Glenis</a:t>
            </a:r>
            <a:r>
              <a:rPr lang="en-US"/>
              <a:t>​, </a:t>
            </a:r>
            <a:r>
              <a:rPr lang="en-US" b="1"/>
              <a:t>University of Newcastle</a:t>
            </a:r>
          </a:p>
          <a:p>
            <a:pPr rtl="0" fontAlgn="base"/>
            <a:r>
              <a:rPr lang="en-GB" b="1"/>
              <a:t>          </a:t>
            </a:r>
          </a:p>
          <a:p>
            <a:pPr marL="285750" indent="-285750">
              <a:buFont typeface="Arial" panose="020B0604020202020204" pitchFamily="34" charset="0"/>
              <a:buChar char="•"/>
            </a:pPr>
            <a:r>
              <a:rPr lang="en-GB" b="1">
                <a:solidFill>
                  <a:srgbClr val="C00000"/>
                </a:solidFill>
              </a:rPr>
              <a:t>NIRD</a:t>
            </a:r>
            <a:r>
              <a:rPr lang="en-GB" b="1">
                <a:solidFill>
                  <a:schemeClr val="tx2"/>
                </a:solidFill>
              </a:rPr>
              <a:t>: </a:t>
            </a:r>
            <a:r>
              <a:rPr lang="en-GB" b="1"/>
              <a:t>systemic resilience of interdependent infrastructure networks at the national scale</a:t>
            </a:r>
            <a:endParaRPr lang="en-GB" b="1">
              <a:cs typeface="Calibri"/>
            </a:endParaRPr>
          </a:p>
          <a:p>
            <a:pPr marL="742950" lvl="1" indent="-285750">
              <a:buFont typeface="Arial" panose="020B0604020202020204" pitchFamily="34" charset="0"/>
              <a:buChar char="•"/>
            </a:pPr>
            <a:r>
              <a:rPr lang="en-GB" b="1">
                <a:solidFill>
                  <a:schemeClr val="tx1"/>
                </a:solidFill>
              </a:rPr>
              <a:t>Dr Raghav Pant University of </a:t>
            </a:r>
            <a:r>
              <a:rPr lang="en-GB" b="1"/>
              <a:t>Oxford</a:t>
            </a:r>
          </a:p>
          <a:p>
            <a:endParaRPr lang="en-GB"/>
          </a:p>
        </p:txBody>
      </p:sp>
      <p:sp>
        <p:nvSpPr>
          <p:cNvPr id="4" name="Title 3"/>
          <p:cNvSpPr>
            <a:spLocks noGrp="1"/>
          </p:cNvSpPr>
          <p:nvPr>
            <p:ph type="title"/>
          </p:nvPr>
        </p:nvSpPr>
        <p:spPr>
          <a:xfrm>
            <a:off x="8035957" y="633377"/>
            <a:ext cx="9971770" cy="760094"/>
          </a:xfrm>
        </p:spPr>
        <p:txBody>
          <a:bodyPr/>
          <a:lstStyle/>
          <a:p>
            <a:r>
              <a:rPr lang="en-GB"/>
              <a:t>A Programme of Research</a:t>
            </a:r>
          </a:p>
        </p:txBody>
      </p:sp>
    </p:spTree>
    <p:extLst>
      <p:ext uri="{BB962C8B-B14F-4D97-AF65-F5344CB8AC3E}">
        <p14:creationId xmlns:p14="http://schemas.microsoft.com/office/powerpoint/2010/main" val="418959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2C3CE226-02F9-9910-CEEA-E57301F270C9}"/>
              </a:ext>
            </a:extLst>
          </p:cNvPr>
          <p:cNvSpPr txBox="1"/>
          <p:nvPr/>
        </p:nvSpPr>
        <p:spPr>
          <a:xfrm>
            <a:off x="289041" y="1436099"/>
            <a:ext cx="6356451"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150" baseline="0">
                <a:solidFill>
                  <a:srgbClr val="5382AC"/>
                </a:solidFill>
                <a:uFillTx/>
                <a:latin typeface="Arial"/>
                <a:cs typeface="Arial"/>
              </a:rPr>
              <a:t>Research Data Cloud Pilot</a:t>
            </a:r>
          </a:p>
        </p:txBody>
      </p:sp>
      <p:sp>
        <p:nvSpPr>
          <p:cNvPr id="4" name="TextBox 5">
            <a:extLst>
              <a:ext uri="{FF2B5EF4-FFF2-40B4-BE49-F238E27FC236}">
                <a16:creationId xmlns:a16="http://schemas.microsoft.com/office/drawing/2014/main" id="{EAA2B07C-D5B1-51F6-06DB-9069AA3676A3}"/>
              </a:ext>
            </a:extLst>
          </p:cNvPr>
          <p:cNvSpPr txBox="1"/>
          <p:nvPr/>
        </p:nvSpPr>
        <p:spPr>
          <a:xfrm rot="16200004">
            <a:off x="10716763" y="4838515"/>
            <a:ext cx="1859267"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Arial" pitchFamily="34"/>
                <a:cs typeface="Arial" pitchFamily="34"/>
              </a:rPr>
              <a:t>Image © STFC John Dawson </a:t>
            </a:r>
          </a:p>
        </p:txBody>
      </p:sp>
      <p:pic>
        <p:nvPicPr>
          <p:cNvPr id="9" name="Picture 8">
            <a:extLst>
              <a:ext uri="{FF2B5EF4-FFF2-40B4-BE49-F238E27FC236}">
                <a16:creationId xmlns:a16="http://schemas.microsoft.com/office/drawing/2014/main" id="{F13D435D-B1EB-8433-52A5-47FE1668DBF1}"/>
              </a:ext>
            </a:extLst>
          </p:cNvPr>
          <p:cNvPicPr>
            <a:picLocks noChangeAspect="1"/>
          </p:cNvPicPr>
          <p:nvPr/>
        </p:nvPicPr>
        <p:blipFill>
          <a:blip r:embed="rId3"/>
          <a:stretch>
            <a:fillRect/>
          </a:stretch>
        </p:blipFill>
        <p:spPr>
          <a:xfrm>
            <a:off x="6759792" y="1345236"/>
            <a:ext cx="5436000" cy="4562392"/>
          </a:xfrm>
          <a:prstGeom prst="rect">
            <a:avLst/>
          </a:prstGeom>
        </p:spPr>
      </p:pic>
      <p:sp>
        <p:nvSpPr>
          <p:cNvPr id="11" name="TextBox 10">
            <a:extLst>
              <a:ext uri="{FF2B5EF4-FFF2-40B4-BE49-F238E27FC236}">
                <a16:creationId xmlns:a16="http://schemas.microsoft.com/office/drawing/2014/main" id="{7E41890C-BD31-6E65-9110-1C033B6BABE5}"/>
              </a:ext>
            </a:extLst>
          </p:cNvPr>
          <p:cNvSpPr txBox="1"/>
          <p:nvPr/>
        </p:nvSpPr>
        <p:spPr>
          <a:xfrm>
            <a:off x="289041" y="2143985"/>
            <a:ext cx="6096000" cy="4247317"/>
          </a:xfrm>
          <a:prstGeom prst="rect">
            <a:avLst/>
          </a:prstGeom>
          <a:noFill/>
        </p:spPr>
        <p:txBody>
          <a:bodyPr wrap="square" lIns="91440" tIns="45720" rIns="91440" bIns="45720" anchor="t">
            <a:spAutoFit/>
          </a:bodyPr>
          <a:lstStyle/>
          <a:p>
            <a:pPr marL="285750" indent="-285750" fontAlgn="base">
              <a:buFont typeface="Arial" panose="020B0604020202020204" pitchFamily="34" charset="0"/>
              <a:buChar char="•"/>
            </a:pPr>
            <a:r>
              <a:rPr lang="en-GB" sz="1600">
                <a:latin typeface="Arial"/>
                <a:cs typeface="Arial"/>
              </a:rPr>
              <a:t>Department of Science, Innovation and Technology are undertaking a pilot initiative to understand the need for a UK Research Data Cloud</a:t>
            </a:r>
          </a:p>
          <a:p>
            <a:pPr fontAlgn="base"/>
            <a:endParaRPr lang="en-GB" sz="1600">
              <a:latin typeface="Arial" pitchFamily="34"/>
              <a:cs typeface="Arial" pitchFamily="34"/>
            </a:endParaRPr>
          </a:p>
          <a:p>
            <a:pPr marL="285750" indent="-285750" fontAlgn="base">
              <a:buFont typeface="Arial" panose="020B0604020202020204" pitchFamily="34" charset="0"/>
              <a:buChar char="•"/>
            </a:pPr>
            <a:r>
              <a:rPr lang="en-GB" sz="1600">
                <a:latin typeface="Arial"/>
                <a:cs typeface="Arial"/>
              </a:rPr>
              <a:t>DAFNI is beginning an activity: DAFNI-Data Infrastructure for National Infrastructure (DINI), focused on exploring the barriers and opportunities for data sharing in national infrastructure</a:t>
            </a:r>
          </a:p>
          <a:p>
            <a:pPr marL="285750" indent="-285750" fontAlgn="base">
              <a:buFont typeface="Arial" panose="020B0604020202020204" pitchFamily="34" charset="0"/>
              <a:buChar char="•"/>
            </a:pPr>
            <a:endParaRPr lang="en-GB" sz="1600">
              <a:latin typeface="Arial" pitchFamily="34"/>
              <a:cs typeface="Arial" pitchFamily="34"/>
            </a:endParaRPr>
          </a:p>
          <a:p>
            <a:pPr marL="285750" indent="-285750" fontAlgn="base">
              <a:buFont typeface="Arial" panose="020B0604020202020204" pitchFamily="34" charset="0"/>
              <a:buChar char="•"/>
            </a:pPr>
            <a:r>
              <a:rPr lang="en-GB" sz="1600">
                <a:latin typeface="Arial"/>
                <a:cs typeface="Arial"/>
              </a:rPr>
              <a:t>Pilot objectives:</a:t>
            </a:r>
          </a:p>
          <a:p>
            <a:pPr marL="742950" lvl="1" indent="-285750" fontAlgn="base">
              <a:buFont typeface="Arial" panose="020B0604020202020204" pitchFamily="34" charset="0"/>
              <a:buChar char="•"/>
            </a:pPr>
            <a:r>
              <a:rPr lang="en-GB" sz="1600">
                <a:latin typeface="Arial"/>
                <a:cs typeface="Arial"/>
              </a:rPr>
              <a:t>Situation analysis on data availability and integration</a:t>
            </a:r>
          </a:p>
          <a:p>
            <a:pPr marL="742950" lvl="1" indent="-285750" fontAlgn="base">
              <a:buFont typeface="Arial" panose="020B0604020202020204" pitchFamily="34" charset="0"/>
              <a:buChar char="•"/>
            </a:pPr>
            <a:r>
              <a:rPr lang="en-GB" sz="1600">
                <a:latin typeface="Arial"/>
                <a:cs typeface="Arial"/>
              </a:rPr>
              <a:t>Data publication and sharing guidelines</a:t>
            </a:r>
          </a:p>
          <a:p>
            <a:pPr marL="742950" lvl="1" indent="-285750" fontAlgn="base">
              <a:buFont typeface="Arial" panose="020B0604020202020204" pitchFamily="34" charset="0"/>
              <a:buChar char="•"/>
            </a:pPr>
            <a:r>
              <a:rPr lang="en-GB" sz="1600">
                <a:latin typeface="Arial"/>
                <a:cs typeface="Arial"/>
              </a:rPr>
              <a:t>Pilot enabling data access services</a:t>
            </a:r>
          </a:p>
          <a:p>
            <a:pPr marL="742950" lvl="1" indent="-285750" fontAlgn="base">
              <a:buFont typeface="Arial" panose="020B0604020202020204" pitchFamily="34" charset="0"/>
              <a:buChar char="•"/>
            </a:pPr>
            <a:r>
              <a:rPr lang="en-GB" sz="1600">
                <a:latin typeface="Arial"/>
                <a:cs typeface="Arial"/>
              </a:rPr>
              <a:t>Demonstrate benefits in scenarios</a:t>
            </a:r>
          </a:p>
          <a:p>
            <a:pPr marL="742950" lvl="1" indent="-285750" fontAlgn="base">
              <a:buFont typeface="Arial" panose="020B0604020202020204" pitchFamily="34" charset="0"/>
              <a:buChar char="•"/>
            </a:pPr>
            <a:endParaRPr lang="en-GB" sz="1600">
              <a:solidFill>
                <a:srgbClr val="626262"/>
              </a:solidFill>
              <a:latin typeface="Arial" pitchFamily="34"/>
              <a:cs typeface="Arial" pitchFamily="34"/>
            </a:endParaRPr>
          </a:p>
          <a:p>
            <a:pPr marL="285750" indent="-285750" fontAlgn="base">
              <a:buFont typeface="Arial" panose="020B0604020202020204" pitchFamily="34" charset="0"/>
              <a:buChar char="•"/>
            </a:pPr>
            <a:endParaRPr lang="en-GB" sz="1600">
              <a:solidFill>
                <a:srgbClr val="626262"/>
              </a:solidFill>
              <a:latin typeface="Arial" pitchFamily="34"/>
              <a:cs typeface="Arial" pitchFamily="34"/>
            </a:endParaRPr>
          </a:p>
          <a:p>
            <a:pPr algn="just" rtl="0" fontAlgn="base"/>
            <a:endParaRPr lang="en-GB" sz="14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224300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D5E7-BE69-9A48-9316-A75FA0A43146}"/>
              </a:ext>
            </a:extLst>
          </p:cNvPr>
          <p:cNvSpPr>
            <a:spLocks noGrp="1"/>
          </p:cNvSpPr>
          <p:nvPr>
            <p:ph type="title"/>
          </p:nvPr>
        </p:nvSpPr>
        <p:spPr/>
        <p:txBody>
          <a:bodyPr/>
          <a:lstStyle/>
          <a:p>
            <a:r>
              <a:rPr lang="en-GB">
                <a:cs typeface="Calibri"/>
              </a:rPr>
              <a:t>Sandpit project funding opportunity</a:t>
            </a:r>
            <a:endParaRPr lang="en-GB"/>
          </a:p>
        </p:txBody>
      </p:sp>
      <p:sp>
        <p:nvSpPr>
          <p:cNvPr id="3" name="Text Placeholder 2">
            <a:extLst>
              <a:ext uri="{FF2B5EF4-FFF2-40B4-BE49-F238E27FC236}">
                <a16:creationId xmlns:a16="http://schemas.microsoft.com/office/drawing/2014/main" id="{0948A619-EBA8-BD09-F6D0-CA4E614A6798}"/>
              </a:ext>
            </a:extLst>
          </p:cNvPr>
          <p:cNvSpPr>
            <a:spLocks noGrp="1"/>
          </p:cNvSpPr>
          <p:nvPr>
            <p:ph type="body" sz="quarter" idx="10"/>
          </p:nvPr>
        </p:nvSpPr>
        <p:spPr/>
        <p:txBody>
          <a:bodyPr lIns="91440" tIns="45720" rIns="91440" bIns="45720" anchor="t"/>
          <a:lstStyle/>
          <a:p>
            <a:r>
              <a:rPr lang="en-GB"/>
              <a:t>Some funds outstanding from the BSRW programme</a:t>
            </a:r>
            <a:endParaRPr lang="en-GB">
              <a:solidFill>
                <a:srgbClr val="000000"/>
              </a:solidFill>
              <a:latin typeface="Calibri"/>
              <a:cs typeface="Calibri"/>
            </a:endParaRPr>
          </a:p>
          <a:p>
            <a:pPr lvl="1"/>
            <a:r>
              <a:rPr lang="en-GB">
                <a:solidFill>
                  <a:srgbClr val="000000"/>
                </a:solidFill>
              </a:rPr>
              <a:t>Plus some additional</a:t>
            </a:r>
            <a:r>
              <a:rPr lang="en-GB">
                <a:solidFill>
                  <a:srgbClr val="000000"/>
                </a:solidFill>
                <a:latin typeface="Calibri"/>
                <a:cs typeface="Calibri"/>
              </a:rPr>
              <a:t> funds available from the DSIT Research Data Cloud programme</a:t>
            </a:r>
          </a:p>
          <a:p>
            <a:endParaRPr lang="en-GB">
              <a:solidFill>
                <a:srgbClr val="000000"/>
              </a:solidFill>
              <a:latin typeface="Calibri"/>
              <a:cs typeface="Calibri"/>
            </a:endParaRPr>
          </a:p>
          <a:p>
            <a:r>
              <a:rPr lang="en-GB">
                <a:solidFill>
                  <a:srgbClr val="000000"/>
                </a:solidFill>
                <a:latin typeface="Calibri"/>
                <a:cs typeface="Calibri"/>
              </a:rPr>
              <a:t>Gaps in coverage of the research programme</a:t>
            </a:r>
          </a:p>
          <a:p>
            <a:pPr lvl="1"/>
            <a:r>
              <a:rPr lang="en-GB">
                <a:solidFill>
                  <a:srgbClr val="000000"/>
                </a:solidFill>
                <a:latin typeface="Calibri"/>
                <a:cs typeface="Calibri"/>
              </a:rPr>
              <a:t>Water infrastructure well covered</a:t>
            </a:r>
          </a:p>
          <a:p>
            <a:pPr lvl="1"/>
            <a:r>
              <a:rPr lang="en-GB">
                <a:solidFill>
                  <a:srgbClr val="000000"/>
                </a:solidFill>
                <a:latin typeface="Calibri"/>
                <a:cs typeface="Calibri"/>
              </a:rPr>
              <a:t>Flooding well covered</a:t>
            </a:r>
          </a:p>
          <a:p>
            <a:pPr lvl="1"/>
            <a:r>
              <a:rPr lang="en-GB">
                <a:solidFill>
                  <a:srgbClr val="000000"/>
                </a:solidFill>
                <a:latin typeface="Calibri"/>
                <a:cs typeface="Calibri"/>
              </a:rPr>
              <a:t>Other infrastructure domains and threats less well so</a:t>
            </a:r>
          </a:p>
          <a:p>
            <a:pPr lvl="1"/>
            <a:endParaRPr lang="en-GB">
              <a:solidFill>
                <a:srgbClr val="000000"/>
              </a:solidFill>
              <a:latin typeface="Calibri"/>
              <a:cs typeface="Calibri"/>
            </a:endParaRPr>
          </a:p>
          <a:p>
            <a:pPr>
              <a:buFont typeface="Arial" panose="02070309020205020404" pitchFamily="49" charset="0"/>
              <a:buChar char="•"/>
            </a:pPr>
            <a:r>
              <a:rPr lang="en-GB">
                <a:solidFill>
                  <a:srgbClr val="000000"/>
                </a:solidFill>
                <a:latin typeface="Calibri"/>
                <a:cs typeface="Calibri"/>
              </a:rPr>
              <a:t>So set up some additional smaller projects </a:t>
            </a:r>
          </a:p>
          <a:p>
            <a:pPr lvl="1"/>
            <a:r>
              <a:rPr lang="en-GB">
                <a:solidFill>
                  <a:srgbClr val="000000"/>
                </a:solidFill>
                <a:latin typeface="Calibri"/>
                <a:cs typeface="Calibri"/>
              </a:rPr>
              <a:t>Focus on resilience of transport and energy infrastructure to a range of shocks.</a:t>
            </a:r>
          </a:p>
          <a:p>
            <a:pPr lvl="1"/>
            <a:r>
              <a:rPr lang="en-GB">
                <a:solidFill>
                  <a:srgbClr val="000000"/>
                </a:solidFill>
                <a:latin typeface="Calibri"/>
                <a:cs typeface="Calibri"/>
              </a:rPr>
              <a:t>Focus on resilience scenarios</a:t>
            </a:r>
          </a:p>
          <a:p>
            <a:pPr lvl="1"/>
            <a:r>
              <a:rPr lang="en-GB">
                <a:solidFill>
                  <a:srgbClr val="000000"/>
                </a:solidFill>
                <a:latin typeface="Calibri"/>
                <a:cs typeface="Calibri"/>
              </a:rPr>
              <a:t>Add an emphasis on barriers and opportunities of data sharing and integration</a:t>
            </a:r>
          </a:p>
          <a:p>
            <a:pPr lvl="1"/>
            <a:endParaRPr lang="en-GB">
              <a:solidFill>
                <a:srgbClr val="000000"/>
              </a:solidFill>
              <a:latin typeface="Calibri"/>
              <a:cs typeface="Calibri"/>
            </a:endParaRPr>
          </a:p>
          <a:p>
            <a:pPr>
              <a:buFont typeface="Arial" panose="02070309020205020404" pitchFamily="49" charset="0"/>
              <a:buChar char="•"/>
            </a:pPr>
            <a:r>
              <a:rPr lang="en-GB">
                <a:solidFill>
                  <a:srgbClr val="000000"/>
                </a:solidFill>
                <a:latin typeface="Calibri"/>
                <a:cs typeface="Calibri"/>
              </a:rPr>
              <a:t>A lightweight assessment process for these smaller projects</a:t>
            </a:r>
          </a:p>
          <a:p>
            <a:pPr lvl="1"/>
            <a:r>
              <a:rPr lang="en-GB">
                <a:solidFill>
                  <a:srgbClr val="000000"/>
                </a:solidFill>
                <a:latin typeface="Calibri"/>
                <a:cs typeface="Calibri"/>
              </a:rPr>
              <a:t>Use a Sandpit proposal development and evaluation process.</a:t>
            </a:r>
          </a:p>
        </p:txBody>
      </p:sp>
    </p:spTree>
    <p:extLst>
      <p:ext uri="{BB962C8B-B14F-4D97-AF65-F5344CB8AC3E}">
        <p14:creationId xmlns:p14="http://schemas.microsoft.com/office/powerpoint/2010/main" val="208642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0480-40D2-05F3-67A9-7C749A973FD6}"/>
            </a:ext>
          </a:extLst>
        </p:cNvPr>
        <p:cNvGrpSpPr/>
        <p:nvPr/>
      </p:nvGrpSpPr>
      <p:grpSpPr>
        <a:xfrm>
          <a:off x="0" y="0"/>
          <a:ext cx="0" cy="0"/>
          <a:chOff x="0" y="0"/>
          <a:chExt cx="0" cy="0"/>
        </a:xfrm>
      </p:grpSpPr>
      <p:pic>
        <p:nvPicPr>
          <p:cNvPr id="6" name="Picture 5" descr="A person&amp;#39;s face with a picture of a road&#10;&#10;Description automatically generated">
            <a:extLst>
              <a:ext uri="{FF2B5EF4-FFF2-40B4-BE49-F238E27FC236}">
                <a16:creationId xmlns:a16="http://schemas.microsoft.com/office/drawing/2014/main" id="{C50A8603-59E3-F0D7-3C60-82B2A76E1FED}"/>
              </a:ext>
            </a:extLst>
          </p:cNvPr>
          <p:cNvPicPr>
            <a:picLocks noChangeAspect="1"/>
          </p:cNvPicPr>
          <p:nvPr/>
        </p:nvPicPr>
        <p:blipFill rotWithShape="1">
          <a:blip r:embed="rId2"/>
          <a:srcRect t="34131" r="1" b="1202"/>
          <a:stretch/>
        </p:blipFill>
        <p:spPr>
          <a:xfrm>
            <a:off x="139758" y="1551133"/>
            <a:ext cx="11913058" cy="4024339"/>
          </a:xfrm>
          <a:prstGeom prst="rect">
            <a:avLst/>
          </a:prstGeom>
          <a:noFill/>
        </p:spPr>
      </p:pic>
      <p:sp>
        <p:nvSpPr>
          <p:cNvPr id="3" name="Title 2">
            <a:extLst>
              <a:ext uri="{FF2B5EF4-FFF2-40B4-BE49-F238E27FC236}">
                <a16:creationId xmlns:a16="http://schemas.microsoft.com/office/drawing/2014/main" id="{43C9CED0-6127-FC15-1880-49940ED7C8EB}"/>
              </a:ext>
            </a:extLst>
          </p:cNvPr>
          <p:cNvSpPr>
            <a:spLocks noGrp="1"/>
          </p:cNvSpPr>
          <p:nvPr>
            <p:ph type="title"/>
          </p:nvPr>
        </p:nvSpPr>
        <p:spPr>
          <a:xfrm>
            <a:off x="3478307" y="246158"/>
            <a:ext cx="8641976" cy="776380"/>
          </a:xfrm>
        </p:spPr>
        <p:txBody>
          <a:bodyPr vert="horz" lIns="91440" tIns="45720" rIns="91440" bIns="45720" rtlCol="0" anchor="ctr">
            <a:normAutofit/>
          </a:bodyPr>
          <a:lstStyle/>
          <a:p>
            <a:endParaRPr lang="en-GB">
              <a:latin typeface="Arial"/>
              <a:cs typeface="Arial"/>
            </a:endParaRPr>
          </a:p>
        </p:txBody>
      </p:sp>
    </p:spTree>
    <p:extLst>
      <p:ext uri="{BB962C8B-B14F-4D97-AF65-F5344CB8AC3E}">
        <p14:creationId xmlns:p14="http://schemas.microsoft.com/office/powerpoint/2010/main" val="111403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C4781-BF65-1CB1-62B3-B41A9CB60E76}"/>
            </a:ext>
          </a:extLst>
        </p:cNvPr>
        <p:cNvGrpSpPr/>
        <p:nvPr/>
      </p:nvGrpSpPr>
      <p:grpSpPr>
        <a:xfrm>
          <a:off x="0" y="0"/>
          <a:ext cx="0" cy="0"/>
          <a:chOff x="0" y="0"/>
          <a:chExt cx="0" cy="0"/>
        </a:xfrm>
      </p:grpSpPr>
      <p:pic>
        <p:nvPicPr>
          <p:cNvPr id="4" name="Picture 3" descr="A black background with lines and dots&#10;&#10;Description automatically generated">
            <a:extLst>
              <a:ext uri="{FF2B5EF4-FFF2-40B4-BE49-F238E27FC236}">
                <a16:creationId xmlns:a16="http://schemas.microsoft.com/office/drawing/2014/main" id="{AD16C7BF-3FD9-648B-ABFE-12676BD30B87}"/>
              </a:ext>
            </a:extLst>
          </p:cNvPr>
          <p:cNvPicPr>
            <a:picLocks noChangeAspect="1"/>
          </p:cNvPicPr>
          <p:nvPr/>
        </p:nvPicPr>
        <p:blipFill>
          <a:blip r:embed="rId2"/>
          <a:stretch>
            <a:fillRect/>
          </a:stretch>
        </p:blipFill>
        <p:spPr>
          <a:xfrm rot="10800000" flipH="1" flipV="1">
            <a:off x="-26021" y="1498161"/>
            <a:ext cx="1588898" cy="891364"/>
          </a:xfrm>
          <a:prstGeom prst="rect">
            <a:avLst/>
          </a:prstGeom>
        </p:spPr>
      </p:pic>
      <p:sp>
        <p:nvSpPr>
          <p:cNvPr id="7" name="Content Placeholder 6">
            <a:extLst>
              <a:ext uri="{FF2B5EF4-FFF2-40B4-BE49-F238E27FC236}">
                <a16:creationId xmlns:a16="http://schemas.microsoft.com/office/drawing/2014/main" id="{3B7F3AF1-7BD3-24A1-A0F4-FF1006CFA369}"/>
              </a:ext>
            </a:extLst>
          </p:cNvPr>
          <p:cNvSpPr>
            <a:spLocks noGrp="1"/>
          </p:cNvSpPr>
          <p:nvPr>
            <p:ph sz="half" idx="2"/>
          </p:nvPr>
        </p:nvSpPr>
        <p:spPr>
          <a:xfrm>
            <a:off x="1910902" y="1465626"/>
            <a:ext cx="7465841" cy="492443"/>
          </a:xfrm>
        </p:spPr>
        <p:txBody>
          <a:bodyPr wrap="square" lIns="0" tIns="0" rIns="0" bIns="0" anchor="t">
            <a:spAutoFit/>
          </a:bodyPr>
          <a:lstStyle/>
          <a:p>
            <a:r>
              <a:rPr lang="en-US" sz="3200" b="1">
                <a:solidFill>
                  <a:srgbClr val="5382AC"/>
                </a:solidFill>
                <a:highlight>
                  <a:srgbClr val="FFFFFF"/>
                </a:highlight>
                <a:latin typeface="Arial"/>
                <a:cs typeface="Arial"/>
              </a:rPr>
              <a:t>Sandpit Overview</a:t>
            </a:r>
          </a:p>
        </p:txBody>
      </p:sp>
      <p:sp>
        <p:nvSpPr>
          <p:cNvPr id="5" name="Title 4">
            <a:extLst>
              <a:ext uri="{FF2B5EF4-FFF2-40B4-BE49-F238E27FC236}">
                <a16:creationId xmlns:a16="http://schemas.microsoft.com/office/drawing/2014/main" id="{C567B441-1E90-6CE6-BF79-2150343D5BC0}"/>
              </a:ext>
            </a:extLst>
          </p:cNvPr>
          <p:cNvSpPr>
            <a:spLocks noGrp="1"/>
          </p:cNvSpPr>
          <p:nvPr>
            <p:ph type="title"/>
          </p:nvPr>
        </p:nvSpPr>
        <p:spPr/>
        <p:txBody>
          <a:bodyPr/>
          <a:lstStyle/>
          <a:p>
            <a:r>
              <a:rPr lang="en-GB">
                <a:ea typeface="Calibri"/>
                <a:cs typeface="Calibri"/>
              </a:rPr>
              <a:t>Sandpit Funding Opportunity</a:t>
            </a:r>
            <a:endParaRPr lang="en-GB"/>
          </a:p>
        </p:txBody>
      </p:sp>
      <p:sp>
        <p:nvSpPr>
          <p:cNvPr id="9" name="TextBox 8">
            <a:extLst>
              <a:ext uri="{FF2B5EF4-FFF2-40B4-BE49-F238E27FC236}">
                <a16:creationId xmlns:a16="http://schemas.microsoft.com/office/drawing/2014/main" id="{E44425FB-7B80-4884-F31D-EA59A1A4417B}"/>
              </a:ext>
            </a:extLst>
          </p:cNvPr>
          <p:cNvSpPr txBox="1"/>
          <p:nvPr/>
        </p:nvSpPr>
        <p:spPr>
          <a:xfrm>
            <a:off x="1800946" y="2065366"/>
            <a:ext cx="10190238" cy="3262432"/>
          </a:xfrm>
          <a:prstGeom prst="rect">
            <a:avLst/>
          </a:prstGeom>
          <a:noFill/>
        </p:spPr>
        <p:txBody>
          <a:bodyPr wrap="square" lIns="91440" tIns="45720" rIns="91440" bIns="45720" anchor="t">
            <a:spAutoFit/>
          </a:bodyPr>
          <a:lstStyle/>
          <a:p>
            <a:pPr marL="285750" indent="-285750">
              <a:buFont typeface="Arial"/>
              <a:buChar char="•"/>
            </a:pPr>
            <a:r>
              <a:rPr lang="en-GB" sz="1600">
                <a:solidFill>
                  <a:srgbClr val="000000"/>
                </a:solidFill>
                <a:latin typeface="Arial"/>
                <a:cs typeface="Arial"/>
              </a:rPr>
              <a:t>Outline of the funding</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Requirements for Transport and Energy Sandpits</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What to expect at the Sandpit</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Overview of all Sandpit activities</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Timeline/Dates</a:t>
            </a:r>
          </a:p>
          <a:p>
            <a:pPr marL="285750" indent="-285750">
              <a:buFont typeface="Arial"/>
              <a:buChar char="•"/>
            </a:pPr>
            <a:r>
              <a:rPr lang="en-GB" sz="1600">
                <a:solidFill>
                  <a:srgbClr val="000000"/>
                </a:solidFill>
                <a:latin typeface="Arial"/>
                <a:cs typeface="Arial"/>
              </a:rPr>
              <a:t>Application and Assessment Processes</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External Panel Members</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Projects should..</a:t>
            </a:r>
            <a:endParaRPr lang="en-GB" sz="1600">
              <a:solidFill>
                <a:srgbClr val="000000"/>
              </a:solidFill>
              <a:latin typeface="Arial" pitchFamily="34"/>
              <a:cs typeface="Arial" pitchFamily="34"/>
            </a:endParaRPr>
          </a:p>
          <a:p>
            <a:pPr marL="285750" indent="-285750">
              <a:buFont typeface="Arial"/>
              <a:buChar char="•"/>
            </a:pPr>
            <a:endParaRPr lang="en-GB" sz="1600">
              <a:solidFill>
                <a:srgbClr val="000000"/>
              </a:solidFill>
              <a:latin typeface="Arial" pitchFamily="34"/>
              <a:cs typeface="Arial" pitchFamily="34"/>
            </a:endParaRPr>
          </a:p>
          <a:p>
            <a:pPr marL="742950" lvl="1" indent="-285750" fontAlgn="base">
              <a:buFont typeface="Arial" panose="020B0604020202020204" pitchFamily="34" charset="0"/>
              <a:buChar char="•"/>
            </a:pPr>
            <a:endParaRPr lang="en-GB" sz="1600">
              <a:solidFill>
                <a:srgbClr val="000000"/>
              </a:solidFill>
              <a:latin typeface="Arial" pitchFamily="34"/>
              <a:cs typeface="Arial" pitchFamily="34"/>
            </a:endParaRPr>
          </a:p>
          <a:p>
            <a:pPr marL="742950" lvl="1" indent="-285750" fontAlgn="base">
              <a:buFont typeface="Arial" panose="020B0604020202020204" pitchFamily="34" charset="0"/>
              <a:buChar char="•"/>
            </a:pPr>
            <a:endParaRPr lang="en-GB" sz="1600">
              <a:solidFill>
                <a:srgbClr val="626262"/>
              </a:solidFill>
              <a:latin typeface="Arial" pitchFamily="34"/>
              <a:cs typeface="Arial" pitchFamily="34"/>
            </a:endParaRPr>
          </a:p>
          <a:p>
            <a:pPr marL="285750" indent="-285750" fontAlgn="base">
              <a:buFont typeface="Arial" panose="020B0604020202020204" pitchFamily="34" charset="0"/>
              <a:buChar char="•"/>
            </a:pPr>
            <a:endParaRPr lang="en-GB" sz="1600">
              <a:solidFill>
                <a:srgbClr val="626262"/>
              </a:solidFill>
              <a:latin typeface="Arial" pitchFamily="34"/>
              <a:cs typeface="Arial" pitchFamily="34"/>
            </a:endParaRPr>
          </a:p>
          <a:p>
            <a:pPr algn="just" fontAlgn="base"/>
            <a:endParaRPr lang="en-GB" sz="140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62979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990" y="2495479"/>
            <a:ext cx="9874519" cy="1107996"/>
          </a:xfrm>
        </p:spPr>
        <p:txBody>
          <a:bodyPr/>
          <a:lstStyle/>
          <a:p>
            <a:pPr algn="l" rtl="0" fontAlgn="base"/>
            <a:r>
              <a:rPr lang="en-GB" b="0" i="0">
                <a:solidFill>
                  <a:srgbClr val="64646A"/>
                </a:solidFill>
                <a:effectLst/>
              </a:rPr>
              <a:t> </a:t>
            </a:r>
            <a:endParaRPr lang="en-GB" b="0" i="0">
              <a:solidFill>
                <a:srgbClr val="000000"/>
              </a:solidFill>
              <a:effectLst/>
            </a:endParaRPr>
          </a:p>
          <a:p>
            <a:pPr lvl="1" algn="l"/>
            <a:endParaRPr lang="en-GB"/>
          </a:p>
          <a:p>
            <a:pPr marL="742950" lvl="1" indent="-285750" algn="l">
              <a:buFont typeface="Arial" panose="020B0604020202020204" pitchFamily="34" charset="0"/>
              <a:buChar char="•"/>
            </a:pPr>
            <a:endParaRPr lang="en-GB"/>
          </a:p>
          <a:p>
            <a:pPr marL="742950" lvl="1" indent="-285750" algn="l">
              <a:buFont typeface="Arial" panose="020B0604020202020204" pitchFamily="34" charset="0"/>
              <a:buChar char="•"/>
            </a:pPr>
            <a:endParaRPr lang="en-GB"/>
          </a:p>
        </p:txBody>
      </p:sp>
      <p:pic>
        <p:nvPicPr>
          <p:cNvPr id="2050" name="Picture 2" descr="PhD Student Research Sandpit - Henry Royce Institute">
            <a:extLst>
              <a:ext uri="{FF2B5EF4-FFF2-40B4-BE49-F238E27FC236}">
                <a16:creationId xmlns:a16="http://schemas.microsoft.com/office/drawing/2014/main" id="{1ABE2BEF-FA88-87FC-3025-570BCE800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5314950" cy="4676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F7625066-2B34-8E3E-3B21-EF9D33AF693E}"/>
              </a:ext>
            </a:extLst>
          </p:cNvPr>
          <p:cNvSpPr txBox="1"/>
          <p:nvPr/>
        </p:nvSpPr>
        <p:spPr>
          <a:xfrm>
            <a:off x="5394108" y="1418449"/>
            <a:ext cx="6797892"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spc="-150">
                <a:solidFill>
                  <a:srgbClr val="5382AC"/>
                </a:solidFill>
                <a:latin typeface="Arial"/>
                <a:cs typeface="Arial"/>
              </a:rPr>
              <a:t>DAFNI Programme Sandpits</a:t>
            </a:r>
            <a:endParaRPr lang="en-US" sz="4000" b="1" i="0" u="none" strike="noStrike" kern="1200" cap="none" spc="-150" baseline="0">
              <a:solidFill>
                <a:srgbClr val="5382AC"/>
              </a:solidFill>
              <a:uFillTx/>
              <a:latin typeface="Arial"/>
              <a:cs typeface="Arial"/>
            </a:endParaRPr>
          </a:p>
        </p:txBody>
      </p:sp>
      <p:sp>
        <p:nvSpPr>
          <p:cNvPr id="7" name="TextBox 6">
            <a:extLst>
              <a:ext uri="{FF2B5EF4-FFF2-40B4-BE49-F238E27FC236}">
                <a16:creationId xmlns:a16="http://schemas.microsoft.com/office/drawing/2014/main" id="{68C35A7B-A141-8583-52A4-26D4738A7C5D}"/>
              </a:ext>
            </a:extLst>
          </p:cNvPr>
          <p:cNvSpPr txBox="1"/>
          <p:nvPr/>
        </p:nvSpPr>
        <p:spPr>
          <a:xfrm>
            <a:off x="5491382" y="2126335"/>
            <a:ext cx="6096000" cy="3716402"/>
          </a:xfrm>
          <a:prstGeom prst="rect">
            <a:avLst/>
          </a:prstGeom>
          <a:noFill/>
        </p:spPr>
        <p:txBody>
          <a:bodyPr wrap="square" lIns="91440" tIns="45720" rIns="91440" bIns="45720" anchor="t">
            <a:spAutoFit/>
          </a:bodyPr>
          <a:lstStyle/>
          <a:p>
            <a:pPr marL="285750" indent="-285750" algn="l">
              <a:buFont typeface="Arial" panose="020B0604020202020204" pitchFamily="34" charset="0"/>
              <a:buChar char="•"/>
            </a:pPr>
            <a:r>
              <a:rPr lang="en-GB" sz="1200">
                <a:latin typeface="Arial"/>
                <a:cs typeface="Arial"/>
              </a:rPr>
              <a:t>This funding is to address grand-challenge problems for infrastructure resilience and challenges to data sharing, with a focus on Transport and Energy sectors.</a:t>
            </a:r>
          </a:p>
          <a:p>
            <a:pPr marL="285750" indent="-285750" algn="l">
              <a:buFont typeface="Arial" panose="020B0604020202020204" pitchFamily="34" charset="0"/>
              <a:buChar char="•"/>
            </a:pPr>
            <a:endParaRPr lang="en-GB" sz="1200">
              <a:latin typeface="Arial" pitchFamily="34"/>
              <a:cs typeface="Arial" pitchFamily="34"/>
            </a:endParaRPr>
          </a:p>
          <a:p>
            <a:pPr marL="285750" indent="-285750">
              <a:buFont typeface="Arial" panose="020B0604020202020204" pitchFamily="34" charset="0"/>
              <a:buChar char="•"/>
            </a:pPr>
            <a:r>
              <a:rPr lang="en-GB" sz="1200">
                <a:latin typeface="Arial"/>
                <a:cs typeface="Arial"/>
              </a:rPr>
              <a:t>A total fund of £240,000 is available across the two sandpit events, funded at 80% full economic cost (FEC), between 6-to-12-month projects. </a:t>
            </a:r>
            <a:endParaRPr lang="en-GB" sz="1200">
              <a:latin typeface="Arial" pitchFamily="34"/>
              <a:cs typeface="Arial" pitchFamily="34"/>
            </a:endParaRPr>
          </a:p>
          <a:p>
            <a:pPr algn="l"/>
            <a:endParaRPr lang="en-GB" sz="1200">
              <a:latin typeface="Arial" pitchFamily="34"/>
              <a:cs typeface="Arial" pitchFamily="34"/>
            </a:endParaRPr>
          </a:p>
          <a:p>
            <a:pPr marL="285750" indent="-285750" algn="l" rtl="0" fontAlgn="base">
              <a:buFont typeface="Arial" panose="020B0604020202020204" pitchFamily="34" charset="0"/>
              <a:buChar char="•"/>
            </a:pPr>
            <a:r>
              <a:rPr lang="en-GB" sz="1200">
                <a:latin typeface="Arial"/>
                <a:cs typeface="Arial"/>
              </a:rPr>
              <a:t>In line with Research Data Cloud Pilot, and the Centre of Excellence objectives and DAFNI collaborative platform, we are interested in promoting access and integration of diverse data sources and overcoming the barriers associated with using data (such as data sharing agreements and making data FAIR).  </a:t>
            </a:r>
          </a:p>
          <a:p>
            <a:pPr marL="285750" indent="-285750" algn="l" rtl="0" fontAlgn="base">
              <a:buFont typeface="Arial" panose="020B0604020202020204" pitchFamily="34" charset="0"/>
              <a:buChar char="•"/>
            </a:pPr>
            <a:endParaRPr lang="en-GB" sz="1200">
              <a:latin typeface="Arial" pitchFamily="34"/>
              <a:cs typeface="Arial" pitchFamily="34"/>
            </a:endParaRPr>
          </a:p>
          <a:p>
            <a:pPr marL="285750" indent="-285750" fontAlgn="base">
              <a:buFont typeface="Arial" panose="020B0604020202020204" pitchFamily="34" charset="0"/>
              <a:buChar char="•"/>
            </a:pPr>
            <a:r>
              <a:rPr lang="en-GB" sz="1200">
                <a:latin typeface="Arial"/>
                <a:cs typeface="Arial"/>
              </a:rPr>
              <a:t>Seeking to support feasibility studies, extending the </a:t>
            </a:r>
            <a:r>
              <a:rPr lang="en-GB" sz="1200" err="1">
                <a:latin typeface="Arial"/>
                <a:cs typeface="Arial"/>
              </a:rPr>
              <a:t>CoE</a:t>
            </a:r>
            <a:r>
              <a:rPr lang="en-GB" sz="1200">
                <a:latin typeface="Arial"/>
                <a:cs typeface="Arial"/>
              </a:rPr>
              <a:t> research, Infrastructure resilience, looking specifically at the </a:t>
            </a:r>
            <a:r>
              <a:rPr lang="en-GB" sz="1200" b="1">
                <a:latin typeface="Arial"/>
                <a:cs typeface="Arial"/>
              </a:rPr>
              <a:t>impact and mitigations to improve the resilience using computational modelling</a:t>
            </a:r>
            <a:r>
              <a:rPr lang="en-GB" sz="1200">
                <a:latin typeface="Arial"/>
                <a:cs typeface="Arial"/>
              </a:rPr>
              <a:t> on the DAFNI platform, </a:t>
            </a:r>
            <a:r>
              <a:rPr lang="en-GB" sz="1200" b="1">
                <a:latin typeface="Arial"/>
                <a:cs typeface="Arial"/>
              </a:rPr>
              <a:t>whilst highlighting the challenges and solutions</a:t>
            </a:r>
            <a:r>
              <a:rPr lang="en-GB" sz="1200">
                <a:latin typeface="Arial"/>
                <a:cs typeface="Arial"/>
              </a:rPr>
              <a:t> that arise in identifying and accessing the data to solve the infrastructure resilience questions in the areas of Transport and Energy. </a:t>
            </a:r>
            <a:r>
              <a:rPr lang="en-GB" sz="1200">
                <a:solidFill>
                  <a:srgbClr val="626262"/>
                </a:solidFill>
                <a:latin typeface="Arial"/>
                <a:cs typeface="Arial"/>
              </a:rPr>
              <a:t> </a:t>
            </a:r>
          </a:p>
          <a:p>
            <a:pPr marL="285750" indent="-285750" algn="l">
              <a:buFont typeface="Arial" panose="020B0604020202020204" pitchFamily="34" charset="0"/>
              <a:buChar char="•"/>
            </a:pPr>
            <a:endParaRPr lang="en-GB" sz="1050">
              <a:solidFill>
                <a:srgbClr val="626262"/>
              </a:solidFill>
              <a:latin typeface="Arial" pitchFamily="34"/>
              <a:cs typeface="Arial" pitchFamily="34"/>
            </a:endParaRPr>
          </a:p>
          <a:p>
            <a:pPr algn="l" rtl="0" fontAlgn="base"/>
            <a:endParaRPr lang="en-GB" sz="1050">
              <a:solidFill>
                <a:srgbClr val="626262"/>
              </a:solidFill>
              <a:latin typeface="Arial" pitchFamily="34"/>
              <a:cs typeface="Arial" pitchFamily="34"/>
            </a:endParaRPr>
          </a:p>
          <a:p>
            <a:pPr marL="285750" indent="-285750" algn="l" rtl="0">
              <a:buFont typeface="Arial" panose="020B0604020202020204" pitchFamily="34" charset="0"/>
              <a:buChar char="•"/>
            </a:pPr>
            <a:endParaRPr lang="en-GB" sz="1050">
              <a:solidFill>
                <a:srgbClr val="626262"/>
              </a:solidFill>
              <a:latin typeface="Arial" pitchFamily="34"/>
              <a:cs typeface="Arial" pitchFamily="34"/>
            </a:endParaRPr>
          </a:p>
        </p:txBody>
      </p:sp>
      <p:sp>
        <p:nvSpPr>
          <p:cNvPr id="4" name="Title 2">
            <a:extLst>
              <a:ext uri="{FF2B5EF4-FFF2-40B4-BE49-F238E27FC236}">
                <a16:creationId xmlns:a16="http://schemas.microsoft.com/office/drawing/2014/main" id="{8397BE0B-0451-7D40-765B-EEF528A9E84C}"/>
              </a:ext>
            </a:extLst>
          </p:cNvPr>
          <p:cNvSpPr>
            <a:spLocks noGrp="1"/>
          </p:cNvSpPr>
          <p:nvPr>
            <p:ph type="title"/>
          </p:nvPr>
        </p:nvSpPr>
        <p:spPr>
          <a:xfrm>
            <a:off x="3534862" y="365126"/>
            <a:ext cx="8530308" cy="586096"/>
          </a:xfrm>
        </p:spPr>
        <p:txBody>
          <a:bodyPr vert="horz" lIns="91440" tIns="45720" rIns="91440" bIns="45720" rtlCol="0" anchor="ctr">
            <a:normAutofit/>
          </a:bodyPr>
          <a:lstStyle/>
          <a:p>
            <a:r>
              <a:rPr lang="en-GB">
                <a:latin typeface="Arial"/>
                <a:cs typeface="Arial"/>
              </a:rPr>
              <a:t>Sandpit Funding Opportunity</a:t>
            </a:r>
          </a:p>
        </p:txBody>
      </p:sp>
    </p:spTree>
    <p:extLst>
      <p:ext uri="{BB962C8B-B14F-4D97-AF65-F5344CB8AC3E}">
        <p14:creationId xmlns:p14="http://schemas.microsoft.com/office/powerpoint/2010/main" val="51848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lines and dots&#10;&#10;Description automatically generated">
            <a:extLst>
              <a:ext uri="{FF2B5EF4-FFF2-40B4-BE49-F238E27FC236}">
                <a16:creationId xmlns:a16="http://schemas.microsoft.com/office/drawing/2014/main" id="{4BA21DB2-B8CD-F0D7-D1AE-594AE8D59E1F}"/>
              </a:ext>
            </a:extLst>
          </p:cNvPr>
          <p:cNvPicPr>
            <a:picLocks noChangeAspect="1"/>
          </p:cNvPicPr>
          <p:nvPr/>
        </p:nvPicPr>
        <p:blipFill>
          <a:blip r:embed="rId2"/>
          <a:stretch>
            <a:fillRect/>
          </a:stretch>
        </p:blipFill>
        <p:spPr>
          <a:xfrm>
            <a:off x="9752908" y="4509890"/>
            <a:ext cx="2437365" cy="1400336"/>
          </a:xfrm>
          <a:prstGeom prst="rect">
            <a:avLst/>
          </a:prstGeom>
        </p:spPr>
      </p:pic>
      <p:sp>
        <p:nvSpPr>
          <p:cNvPr id="7" name="Content Placeholder 6">
            <a:extLst>
              <a:ext uri="{FF2B5EF4-FFF2-40B4-BE49-F238E27FC236}">
                <a16:creationId xmlns:a16="http://schemas.microsoft.com/office/drawing/2014/main" id="{0CD27BE5-07DF-3375-23EC-A26A9D3A1414}"/>
              </a:ext>
            </a:extLst>
          </p:cNvPr>
          <p:cNvSpPr>
            <a:spLocks noGrp="1"/>
          </p:cNvSpPr>
          <p:nvPr>
            <p:ph sz="half" idx="2"/>
          </p:nvPr>
        </p:nvSpPr>
        <p:spPr>
          <a:xfrm>
            <a:off x="3289759" y="1519124"/>
            <a:ext cx="5601779" cy="492443"/>
          </a:xfrm>
        </p:spPr>
        <p:txBody>
          <a:bodyPr wrap="square" lIns="0" tIns="0" rIns="0" bIns="0" anchor="t">
            <a:spAutoFit/>
          </a:bodyPr>
          <a:lstStyle/>
          <a:p>
            <a:r>
              <a:rPr lang="en-US" sz="3200" b="1">
                <a:solidFill>
                  <a:srgbClr val="5382AC"/>
                </a:solidFill>
                <a:latin typeface="Arial"/>
                <a:cs typeface="Arial"/>
              </a:rPr>
              <a:t>Requirements for Transport</a:t>
            </a:r>
            <a:endParaRPr lang="en-GB" sz="3200">
              <a:solidFill>
                <a:srgbClr val="5382AC"/>
              </a:solidFill>
              <a:latin typeface="Arial"/>
              <a:cs typeface="Arial"/>
            </a:endParaRPr>
          </a:p>
        </p:txBody>
      </p:sp>
      <p:sp>
        <p:nvSpPr>
          <p:cNvPr id="8" name="TextBox 7">
            <a:extLst>
              <a:ext uri="{FF2B5EF4-FFF2-40B4-BE49-F238E27FC236}">
                <a16:creationId xmlns:a16="http://schemas.microsoft.com/office/drawing/2014/main" id="{262FB5EC-30D9-EA60-BD88-E7E8B6D4962B}"/>
              </a:ext>
            </a:extLst>
          </p:cNvPr>
          <p:cNvSpPr txBox="1"/>
          <p:nvPr/>
        </p:nvSpPr>
        <p:spPr>
          <a:xfrm>
            <a:off x="-40206" y="2427827"/>
            <a:ext cx="12192594"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 sz="1600">
                <a:latin typeface="Arial"/>
                <a:cs typeface="Arial"/>
              </a:rPr>
              <a:t>Modelling of transport systems to identify pinch points which cause transport systems failures and explore mitigation strategies.</a:t>
            </a:r>
            <a:endParaRPr lang="en-US" sz="1600">
              <a:cs typeface="Calibri"/>
            </a:endParaRPr>
          </a:p>
          <a:p>
            <a:pPr marL="285750" indent="-285750">
              <a:buFont typeface="Arial"/>
              <a:buChar char="•"/>
            </a:pPr>
            <a:endParaRPr lang="en" sz="1600">
              <a:latin typeface="Arial"/>
              <a:cs typeface="Arial"/>
            </a:endParaRPr>
          </a:p>
          <a:p>
            <a:pPr marL="285750" indent="-285750">
              <a:buFont typeface="Arial"/>
              <a:buChar char="•"/>
            </a:pPr>
            <a:r>
              <a:rPr lang="en" sz="1600">
                <a:latin typeface="Arial"/>
                <a:cs typeface="Arial"/>
              </a:rPr>
              <a:t>Digital twin of a transport system or operational systems to consider impact of failures and potential approaches to mitigation.</a:t>
            </a:r>
            <a:endParaRPr lang="en" sz="1600">
              <a:cs typeface="Calibri"/>
            </a:endParaRPr>
          </a:p>
          <a:p>
            <a:pPr marL="285750" indent="-285750">
              <a:buFont typeface="Arial"/>
              <a:buChar char="•"/>
            </a:pPr>
            <a:endParaRPr lang="en" sz="1600">
              <a:latin typeface="Arial"/>
              <a:cs typeface="Arial"/>
            </a:endParaRPr>
          </a:p>
          <a:p>
            <a:pPr marL="285750" indent="-285750">
              <a:buFont typeface="Arial"/>
              <a:buChar char="•"/>
            </a:pPr>
            <a:r>
              <a:rPr lang="en" sz="1600">
                <a:latin typeface="Arial"/>
                <a:cs typeface="Arial"/>
              </a:rPr>
              <a:t>Simulating the impact of natural and human derived shocks onto transport systems and explore adaptation and mitigation strategies</a:t>
            </a:r>
            <a:endParaRPr lang="en" sz="1600">
              <a:highlight>
                <a:srgbClr val="FFFFFF"/>
              </a:highlight>
              <a:cs typeface="Calibri"/>
            </a:endParaRPr>
          </a:p>
          <a:p>
            <a:pPr marL="285750" indent="-285750">
              <a:buFont typeface="Arial,Sans-Serif"/>
              <a:buChar char="•"/>
            </a:pPr>
            <a:endParaRPr lang="en" sz="1600">
              <a:latin typeface="Arial"/>
              <a:cs typeface="Arial"/>
            </a:endParaRPr>
          </a:p>
          <a:p>
            <a:pPr marL="285750" indent="-285750">
              <a:buFont typeface="Arial,Sans-Serif"/>
              <a:buChar char="•"/>
            </a:pPr>
            <a:r>
              <a:rPr lang="en" sz="1600">
                <a:highlight>
                  <a:srgbClr val="FFFFFF"/>
                </a:highlight>
                <a:latin typeface="Arial"/>
                <a:cs typeface="Arial"/>
              </a:rPr>
              <a:t>Projects should include a deliverable highlighting their use of data in the scenario, particularly discussing: </a:t>
            </a:r>
            <a:endParaRPr lang="en-US" sz="1600">
              <a:latin typeface="Arial"/>
              <a:cs typeface="Arial"/>
            </a:endParaRPr>
          </a:p>
          <a:p>
            <a:pPr marL="1200150" lvl="2" indent="-285750">
              <a:buFont typeface="Courier New,monospace"/>
              <a:buChar char="o"/>
            </a:pPr>
            <a:r>
              <a:rPr lang="en-GB" sz="1600">
                <a:highlight>
                  <a:srgbClr val="FFFFFF"/>
                </a:highlight>
                <a:latin typeface="Arial"/>
                <a:cs typeface="Arial"/>
              </a:rPr>
              <a:t>the availability, use and integration of diverse data sources</a:t>
            </a:r>
            <a:endParaRPr lang="en" sz="1600">
              <a:latin typeface="Arial"/>
              <a:cs typeface="Arial"/>
            </a:endParaRPr>
          </a:p>
          <a:p>
            <a:pPr marL="1200150" lvl="2" indent="-285750">
              <a:buFont typeface="Courier New,monospace"/>
              <a:buChar char="o"/>
            </a:pPr>
            <a:r>
              <a:rPr lang="en-GB" sz="1600">
                <a:highlight>
                  <a:srgbClr val="FFFFFF"/>
                </a:highlight>
                <a:latin typeface="Arial"/>
                <a:cs typeface="Arial"/>
              </a:rPr>
              <a:t>the organisational and technical barriers to accessing and using those data sources</a:t>
            </a:r>
            <a:endParaRPr lang="en"/>
          </a:p>
          <a:p>
            <a:endParaRPr lang="en" sz="1600">
              <a:latin typeface="Arial"/>
              <a:cs typeface="Arial"/>
            </a:endParaRPr>
          </a:p>
        </p:txBody>
      </p:sp>
      <p:sp>
        <p:nvSpPr>
          <p:cNvPr id="5" name="Title 4">
            <a:extLst>
              <a:ext uri="{FF2B5EF4-FFF2-40B4-BE49-F238E27FC236}">
                <a16:creationId xmlns:a16="http://schemas.microsoft.com/office/drawing/2014/main" id="{2DC7578B-B9E1-B589-1E96-4E14D9337A4F}"/>
              </a:ext>
            </a:extLst>
          </p:cNvPr>
          <p:cNvSpPr>
            <a:spLocks noGrp="1"/>
          </p:cNvSpPr>
          <p:nvPr>
            <p:ph type="title"/>
          </p:nvPr>
        </p:nvSpPr>
        <p:spPr/>
        <p:txBody>
          <a:bodyPr/>
          <a:lstStyle/>
          <a:p>
            <a:r>
              <a:rPr lang="en-GB">
                <a:ea typeface="Calibri"/>
                <a:cs typeface="Calibri"/>
              </a:rPr>
              <a:t>Requirements</a:t>
            </a:r>
            <a:endParaRPr lang="en-GB"/>
          </a:p>
        </p:txBody>
      </p:sp>
    </p:spTree>
    <p:extLst>
      <p:ext uri="{BB962C8B-B14F-4D97-AF65-F5344CB8AC3E}">
        <p14:creationId xmlns:p14="http://schemas.microsoft.com/office/powerpoint/2010/main" val="580408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lines and dots&#10;&#10;Description automatically generated">
            <a:extLst>
              <a:ext uri="{FF2B5EF4-FFF2-40B4-BE49-F238E27FC236}">
                <a16:creationId xmlns:a16="http://schemas.microsoft.com/office/drawing/2014/main" id="{590BFD87-236D-C719-CE49-6E74420527D0}"/>
              </a:ext>
            </a:extLst>
          </p:cNvPr>
          <p:cNvPicPr>
            <a:picLocks noChangeAspect="1"/>
          </p:cNvPicPr>
          <p:nvPr/>
        </p:nvPicPr>
        <p:blipFill>
          <a:blip r:embed="rId2"/>
          <a:stretch>
            <a:fillRect/>
          </a:stretch>
        </p:blipFill>
        <p:spPr>
          <a:xfrm rot="10800000">
            <a:off x="2538" y="4484301"/>
            <a:ext cx="2470954" cy="1426220"/>
          </a:xfrm>
          <a:prstGeom prst="rect">
            <a:avLst/>
          </a:prstGeom>
        </p:spPr>
      </p:pic>
      <p:sp>
        <p:nvSpPr>
          <p:cNvPr id="7" name="Content Placeholder 6">
            <a:extLst>
              <a:ext uri="{FF2B5EF4-FFF2-40B4-BE49-F238E27FC236}">
                <a16:creationId xmlns:a16="http://schemas.microsoft.com/office/drawing/2014/main" id="{0CD27BE5-07DF-3375-23EC-A26A9D3A1414}"/>
              </a:ext>
            </a:extLst>
          </p:cNvPr>
          <p:cNvSpPr>
            <a:spLocks noGrp="1"/>
          </p:cNvSpPr>
          <p:nvPr>
            <p:ph sz="half" idx="2"/>
          </p:nvPr>
        </p:nvSpPr>
        <p:spPr>
          <a:xfrm>
            <a:off x="3533990" y="1431200"/>
            <a:ext cx="5084011" cy="492443"/>
          </a:xfrm>
        </p:spPr>
        <p:txBody>
          <a:bodyPr wrap="square" lIns="0" tIns="0" rIns="0" bIns="0" anchor="t">
            <a:spAutoFit/>
          </a:bodyPr>
          <a:lstStyle/>
          <a:p>
            <a:r>
              <a:rPr lang="en-US" sz="3200" b="1">
                <a:solidFill>
                  <a:srgbClr val="5382AC"/>
                </a:solidFill>
                <a:latin typeface="Arial"/>
                <a:cs typeface="Arial"/>
              </a:rPr>
              <a:t>Requirements for Energy</a:t>
            </a:r>
            <a:endParaRPr lang="en-GB" sz="3200">
              <a:solidFill>
                <a:srgbClr val="5382AC"/>
              </a:solidFill>
              <a:latin typeface="Arial"/>
              <a:cs typeface="Arial"/>
            </a:endParaRPr>
          </a:p>
        </p:txBody>
      </p:sp>
      <p:sp>
        <p:nvSpPr>
          <p:cNvPr id="8" name="TextBox 7">
            <a:extLst>
              <a:ext uri="{FF2B5EF4-FFF2-40B4-BE49-F238E27FC236}">
                <a16:creationId xmlns:a16="http://schemas.microsoft.com/office/drawing/2014/main" id="{262FB5EC-30D9-EA60-BD88-E7E8B6D4962B}"/>
              </a:ext>
            </a:extLst>
          </p:cNvPr>
          <p:cNvSpPr txBox="1"/>
          <p:nvPr/>
        </p:nvSpPr>
        <p:spPr>
          <a:xfrm>
            <a:off x="2991" y="2041769"/>
            <a:ext cx="1219259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 sz="1600">
                <a:highlight>
                  <a:srgbClr val="FFFFFF"/>
                </a:highlight>
                <a:latin typeface="Arial"/>
                <a:cs typeface="Arial"/>
              </a:rPr>
              <a:t>Modelling future energy security in response to global shocks in energy supply and </a:t>
            </a:r>
            <a:r>
              <a:rPr lang="en" sz="1600" err="1">
                <a:highlight>
                  <a:srgbClr val="FFFFFF"/>
                </a:highlight>
                <a:latin typeface="Arial"/>
                <a:cs typeface="Arial"/>
              </a:rPr>
              <a:t>analysing</a:t>
            </a:r>
            <a:r>
              <a:rPr lang="en" sz="1600">
                <a:highlight>
                  <a:srgbClr val="FFFFFF"/>
                </a:highlight>
                <a:latin typeface="Arial"/>
                <a:cs typeface="Arial"/>
              </a:rPr>
              <a:t> the transition risks as the economy adapts to the net zero carbon target.</a:t>
            </a:r>
            <a:endParaRPr lang="en-US" sz="1600">
              <a:highlight>
                <a:srgbClr val="FFFFFF"/>
              </a:highlight>
              <a:latin typeface="Arial"/>
              <a:cs typeface="Calibri"/>
            </a:endParaRPr>
          </a:p>
          <a:p>
            <a:pPr marL="285750" indent="-285750">
              <a:buFont typeface="Arial"/>
              <a:buChar char="•"/>
            </a:pPr>
            <a:endParaRPr lang="en" sz="1600">
              <a:highlight>
                <a:srgbClr val="FFFFFF"/>
              </a:highlight>
              <a:latin typeface="Arial"/>
              <a:cs typeface="Arial"/>
            </a:endParaRPr>
          </a:p>
          <a:p>
            <a:pPr marL="285750" indent="-285750">
              <a:buFont typeface="Arial"/>
              <a:buChar char="•"/>
            </a:pPr>
            <a:r>
              <a:rPr lang="en" sz="1600">
                <a:highlight>
                  <a:srgbClr val="FFFFFF"/>
                </a:highlight>
                <a:latin typeface="Arial"/>
                <a:cs typeface="Arial"/>
              </a:rPr>
              <a:t>Digital twin of an energy system to consider impact of failures resulting from unexpected events and potential approaches to mitigation.</a:t>
            </a:r>
            <a:endParaRPr lang="en" sz="1600">
              <a:highlight>
                <a:srgbClr val="FFFFFF"/>
              </a:highlight>
              <a:latin typeface="Arial"/>
              <a:cs typeface="Calibri"/>
            </a:endParaRPr>
          </a:p>
          <a:p>
            <a:pPr marL="285750" indent="-285750">
              <a:buFont typeface="Arial"/>
              <a:buChar char="•"/>
            </a:pPr>
            <a:endParaRPr lang="en" sz="1600">
              <a:highlight>
                <a:srgbClr val="FFFFFF"/>
              </a:highlight>
              <a:latin typeface="Arial"/>
              <a:cs typeface="Arial"/>
            </a:endParaRPr>
          </a:p>
          <a:p>
            <a:pPr marL="285750" indent="-285750">
              <a:buFont typeface="Arial"/>
              <a:buChar char="•"/>
            </a:pPr>
            <a:r>
              <a:rPr lang="en" sz="1600">
                <a:highlight>
                  <a:srgbClr val="FFFFFF"/>
                </a:highlight>
                <a:latin typeface="Arial"/>
                <a:cs typeface="Arial"/>
              </a:rPr>
              <a:t>Renewable Energy Sources:  Diversifying to zero carbon energy sources – modelling of Energy demand and impact of climate on net zero energy sources</a:t>
            </a:r>
            <a:endParaRPr lang="en" sz="1600">
              <a:highlight>
                <a:srgbClr val="FFFFFF"/>
              </a:highlight>
              <a:latin typeface="Arial"/>
              <a:cs typeface="Calibri"/>
            </a:endParaRPr>
          </a:p>
          <a:p>
            <a:pPr marL="285750" indent="-285750">
              <a:buFont typeface="Arial,Sans-Serif"/>
              <a:buChar char="•"/>
            </a:pPr>
            <a:endParaRPr lang="en" sz="1600">
              <a:highlight>
                <a:srgbClr val="FFFFFF"/>
              </a:highlight>
              <a:latin typeface="Arial"/>
              <a:cs typeface="Arial"/>
            </a:endParaRPr>
          </a:p>
          <a:p>
            <a:pPr marL="285750" indent="-285750">
              <a:buFont typeface="Arial,Sans-Serif"/>
              <a:buChar char="•"/>
            </a:pPr>
            <a:r>
              <a:rPr lang="en" sz="1600">
                <a:highlight>
                  <a:srgbClr val="FFFFFF"/>
                </a:highlight>
                <a:latin typeface="Arial"/>
                <a:cs typeface="Arial"/>
              </a:rPr>
              <a:t>Projects should include a deliverable highlighting their use of data in the scenario, particularly discussing: </a:t>
            </a:r>
            <a:endParaRPr lang="en-US" sz="1600">
              <a:highlight>
                <a:srgbClr val="FFFFFF"/>
              </a:highlight>
              <a:latin typeface="Arial"/>
              <a:cs typeface="Arial"/>
            </a:endParaRPr>
          </a:p>
          <a:p>
            <a:pPr marL="1200150" lvl="2" indent="-285750">
              <a:buFont typeface="Courier New,monospace"/>
              <a:buChar char="o"/>
            </a:pPr>
            <a:r>
              <a:rPr lang="en-GB" sz="1600">
                <a:highlight>
                  <a:srgbClr val="FFFFFF"/>
                </a:highlight>
                <a:latin typeface="Arial"/>
                <a:cs typeface="Arial"/>
              </a:rPr>
              <a:t>the availability, use and integration of diverse data sources</a:t>
            </a:r>
            <a:endParaRPr lang="en" sz="1600">
              <a:highlight>
                <a:srgbClr val="FFFFFF"/>
              </a:highlight>
              <a:latin typeface="Arial"/>
              <a:cs typeface="Arial"/>
            </a:endParaRPr>
          </a:p>
          <a:p>
            <a:pPr marL="1200150" lvl="2" indent="-285750">
              <a:buFont typeface="Courier New,monospace"/>
              <a:buChar char="o"/>
            </a:pPr>
            <a:r>
              <a:rPr lang="en-GB" sz="1600">
                <a:highlight>
                  <a:srgbClr val="FFFFFF"/>
                </a:highlight>
                <a:latin typeface="Arial"/>
                <a:cs typeface="Arial"/>
              </a:rPr>
              <a:t>the organisational and technical barriers to accessing and using those data sources</a:t>
            </a:r>
            <a:endParaRPr lang="en"/>
          </a:p>
          <a:p>
            <a:pPr marL="285750" indent="-285750">
              <a:buFont typeface="Arial"/>
              <a:buChar char="•"/>
            </a:pPr>
            <a:endParaRPr lang="en" sz="1600">
              <a:highlight>
                <a:srgbClr val="FFFFFF"/>
              </a:highlight>
              <a:latin typeface="Arial"/>
              <a:cs typeface="Arial"/>
            </a:endParaRPr>
          </a:p>
          <a:p>
            <a:endParaRPr lang="en-GB" sz="1600">
              <a:highlight>
                <a:srgbClr val="FFFFFF"/>
              </a:highlight>
              <a:latin typeface="Arial"/>
              <a:cs typeface="Arial"/>
            </a:endParaRPr>
          </a:p>
        </p:txBody>
      </p:sp>
      <p:sp>
        <p:nvSpPr>
          <p:cNvPr id="5" name="Title 4">
            <a:extLst>
              <a:ext uri="{FF2B5EF4-FFF2-40B4-BE49-F238E27FC236}">
                <a16:creationId xmlns:a16="http://schemas.microsoft.com/office/drawing/2014/main" id="{0CCA292C-C67B-E574-8D16-CB3BC524AE28}"/>
              </a:ext>
            </a:extLst>
          </p:cNvPr>
          <p:cNvSpPr>
            <a:spLocks noGrp="1"/>
          </p:cNvSpPr>
          <p:nvPr>
            <p:ph type="title"/>
          </p:nvPr>
        </p:nvSpPr>
        <p:spPr/>
        <p:txBody>
          <a:bodyPr/>
          <a:lstStyle/>
          <a:p>
            <a:r>
              <a:rPr lang="en-GB">
                <a:ea typeface="Calibri"/>
                <a:cs typeface="Calibri"/>
              </a:rPr>
              <a:t>Requirements</a:t>
            </a:r>
            <a:endParaRPr lang="en-GB"/>
          </a:p>
        </p:txBody>
      </p:sp>
    </p:spTree>
    <p:extLst>
      <p:ext uri="{BB962C8B-B14F-4D97-AF65-F5344CB8AC3E}">
        <p14:creationId xmlns:p14="http://schemas.microsoft.com/office/powerpoint/2010/main" val="469539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DE225-5B98-AFF5-147A-868338568D2B}"/>
            </a:ext>
          </a:extLst>
        </p:cNvPr>
        <p:cNvGrpSpPr/>
        <p:nvPr/>
      </p:nvGrpSpPr>
      <p:grpSpPr>
        <a:xfrm>
          <a:off x="0" y="0"/>
          <a:ext cx="0" cy="0"/>
          <a:chOff x="0" y="0"/>
          <a:chExt cx="0" cy="0"/>
        </a:xfrm>
      </p:grpSpPr>
      <p:pic>
        <p:nvPicPr>
          <p:cNvPr id="6" name="Picture 5" descr="A black background with lines and dots&#10;&#10;Description automatically generated">
            <a:extLst>
              <a:ext uri="{FF2B5EF4-FFF2-40B4-BE49-F238E27FC236}">
                <a16:creationId xmlns:a16="http://schemas.microsoft.com/office/drawing/2014/main" id="{6981B61A-C370-7844-D857-E5D0C7197D65}"/>
              </a:ext>
            </a:extLst>
          </p:cNvPr>
          <p:cNvPicPr>
            <a:picLocks noChangeAspect="1"/>
          </p:cNvPicPr>
          <p:nvPr/>
        </p:nvPicPr>
        <p:blipFill>
          <a:blip r:embed="rId2"/>
          <a:stretch>
            <a:fillRect/>
          </a:stretch>
        </p:blipFill>
        <p:spPr>
          <a:xfrm>
            <a:off x="8683413" y="4048302"/>
            <a:ext cx="3224349" cy="1828750"/>
          </a:xfrm>
          <a:prstGeom prst="rect">
            <a:avLst/>
          </a:prstGeom>
        </p:spPr>
      </p:pic>
      <p:sp>
        <p:nvSpPr>
          <p:cNvPr id="2" name="TextBox 1">
            <a:extLst>
              <a:ext uri="{FF2B5EF4-FFF2-40B4-BE49-F238E27FC236}">
                <a16:creationId xmlns:a16="http://schemas.microsoft.com/office/drawing/2014/main" id="{2D492AC8-812E-48DB-5556-DE3F8D3A9A61}"/>
              </a:ext>
            </a:extLst>
          </p:cNvPr>
          <p:cNvSpPr txBox="1"/>
          <p:nvPr/>
        </p:nvSpPr>
        <p:spPr>
          <a:xfrm>
            <a:off x="508589" y="1546172"/>
            <a:ext cx="10041594" cy="4023065"/>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a:spcAft>
                <a:spcPts val="600"/>
              </a:spcAft>
            </a:pPr>
            <a:r>
              <a:rPr lang="en-US" sz="3200" b="1">
                <a:solidFill>
                  <a:srgbClr val="5382AC"/>
                </a:solidFill>
                <a:latin typeface="Arial"/>
                <a:cs typeface="Arial"/>
              </a:rPr>
              <a:t>House keeping</a:t>
            </a:r>
          </a:p>
          <a:p>
            <a:pPr>
              <a:spcAft>
                <a:spcPts val="600"/>
              </a:spcAft>
            </a:pPr>
            <a:endParaRPr lang="en-US" sz="3200" b="1">
              <a:solidFill>
                <a:srgbClr val="5382AC"/>
              </a:solidFill>
              <a:latin typeface="Arial"/>
              <a:cs typeface="Arial"/>
            </a:endParaRPr>
          </a:p>
          <a:p>
            <a:pPr marL="800100" lvl="1" indent="-342900">
              <a:spcAft>
                <a:spcPts val="600"/>
              </a:spcAft>
              <a:buFont typeface="Courier New"/>
              <a:buChar char="o"/>
            </a:pPr>
            <a:endParaRPr lang="en-US" sz="2000" b="1">
              <a:latin typeface="Arial"/>
              <a:cs typeface="Arial"/>
            </a:endParaRPr>
          </a:p>
        </p:txBody>
      </p:sp>
      <p:sp>
        <p:nvSpPr>
          <p:cNvPr id="3" name="Title 2">
            <a:extLst>
              <a:ext uri="{FF2B5EF4-FFF2-40B4-BE49-F238E27FC236}">
                <a16:creationId xmlns:a16="http://schemas.microsoft.com/office/drawing/2014/main" id="{2540DFE3-2B8F-9ADB-0AED-BDEB14285D2A}"/>
              </a:ext>
            </a:extLst>
          </p:cNvPr>
          <p:cNvSpPr>
            <a:spLocks noGrp="1"/>
          </p:cNvSpPr>
          <p:nvPr>
            <p:ph type="title"/>
          </p:nvPr>
        </p:nvSpPr>
        <p:spPr>
          <a:xfrm>
            <a:off x="3534862" y="365126"/>
            <a:ext cx="8530308" cy="586096"/>
          </a:xfrm>
        </p:spPr>
        <p:txBody>
          <a:bodyPr vert="horz" lIns="91440" tIns="45720" rIns="91440" bIns="45720" rtlCol="0" anchor="ctr">
            <a:normAutofit/>
          </a:bodyPr>
          <a:lstStyle/>
          <a:p>
            <a:r>
              <a:rPr lang="en-GB">
                <a:latin typeface="Arial"/>
                <a:cs typeface="Arial"/>
              </a:rPr>
              <a:t>Sandpit Funding Opportunity</a:t>
            </a:r>
          </a:p>
        </p:txBody>
      </p:sp>
      <p:sp>
        <p:nvSpPr>
          <p:cNvPr id="4" name="Rectangle 3">
            <a:extLst>
              <a:ext uri="{FF2B5EF4-FFF2-40B4-BE49-F238E27FC236}">
                <a16:creationId xmlns:a16="http://schemas.microsoft.com/office/drawing/2014/main" id="{D476D10F-D8C6-A7F5-13AD-544F8E66E337}"/>
              </a:ext>
            </a:extLst>
          </p:cNvPr>
          <p:cNvSpPr/>
          <p:nvPr/>
        </p:nvSpPr>
        <p:spPr>
          <a:xfrm>
            <a:off x="457081" y="2143856"/>
            <a:ext cx="6096001" cy="178510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rgbClr val="5382AC"/>
                </a:solidFill>
                <a:latin typeface="Arial"/>
                <a:cs typeface="Arial"/>
              </a:rPr>
              <a:t>Zoom </a:t>
            </a:r>
          </a:p>
          <a:p>
            <a:pPr marL="285750" indent="-285750">
              <a:buFont typeface="Arial" panose="020B0604020202020204" pitchFamily="34" charset="0"/>
              <a:buChar char="•"/>
            </a:pPr>
            <a:r>
              <a:rPr lang="en-GB">
                <a:solidFill>
                  <a:srgbClr val="626262"/>
                </a:solidFill>
                <a:latin typeface="Arial"/>
                <a:cs typeface="Arial"/>
              </a:rPr>
              <a:t>Please stay muted in the main room</a:t>
            </a:r>
          </a:p>
          <a:p>
            <a:pPr marL="285750" indent="-285750">
              <a:buFont typeface="Arial" panose="020B0604020202020204" pitchFamily="34" charset="0"/>
              <a:buChar char="•"/>
            </a:pPr>
            <a:r>
              <a:rPr lang="en-GB">
                <a:solidFill>
                  <a:srgbClr val="626262"/>
                </a:solidFill>
                <a:latin typeface="Arial"/>
                <a:cs typeface="Arial"/>
              </a:rPr>
              <a:t>We welcome video on – it’s nice to see faces!  </a:t>
            </a:r>
            <a:endParaRPr lang="en-GB">
              <a:solidFill>
                <a:srgbClr val="62626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solidFill>
                  <a:srgbClr val="626262"/>
                </a:solidFill>
                <a:latin typeface="Arial"/>
                <a:cs typeface="Arial"/>
              </a:rPr>
              <a:t>We have a Q&amp;A timeslot at 12.40, please either use: </a:t>
            </a:r>
            <a:endParaRPr lang="en-GB">
              <a:solidFill>
                <a:srgbClr val="62626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a:solidFill>
                  <a:srgbClr val="626262"/>
                </a:solidFill>
                <a:latin typeface="Arial"/>
                <a:cs typeface="Arial"/>
              </a:rPr>
              <a:t>Use the raise hand function</a:t>
            </a:r>
          </a:p>
          <a:p>
            <a:pPr marL="742950" lvl="1" indent="-285750">
              <a:buFont typeface="Arial" panose="020B0604020202020204" pitchFamily="34" charset="0"/>
              <a:buChar char="•"/>
            </a:pPr>
            <a:r>
              <a:rPr lang="en-GB">
                <a:solidFill>
                  <a:srgbClr val="626262"/>
                </a:solidFill>
                <a:latin typeface="Arial"/>
                <a:cs typeface="Arial"/>
              </a:rPr>
              <a:t>Use the Zoom chat</a:t>
            </a:r>
            <a:endParaRPr lang="en-GB">
              <a:solidFill>
                <a:srgbClr val="67676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935D25C-B621-8744-0012-F363F983B77B}"/>
              </a:ext>
            </a:extLst>
          </p:cNvPr>
          <p:cNvSpPr/>
          <p:nvPr/>
        </p:nvSpPr>
        <p:spPr>
          <a:xfrm>
            <a:off x="478935" y="3931795"/>
            <a:ext cx="6704427"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solidFill>
                  <a:srgbClr val="5382AC"/>
                </a:solidFill>
                <a:latin typeface="Arial"/>
                <a:cs typeface="Arial"/>
              </a:rPr>
              <a:t>Recording</a:t>
            </a:r>
          </a:p>
          <a:p>
            <a:pPr marL="285750" indent="-285750">
              <a:buFont typeface="Arial" panose="020B0604020202020204" pitchFamily="34" charset="0"/>
              <a:buChar char="•"/>
            </a:pPr>
            <a:r>
              <a:rPr lang="en-GB">
                <a:solidFill>
                  <a:srgbClr val="626262"/>
                </a:solidFill>
                <a:latin typeface="Arial"/>
                <a:cs typeface="Arial"/>
              </a:rPr>
              <a:t>The webinar will be recorded </a:t>
            </a:r>
            <a:endParaRPr lang="en-GB">
              <a:solidFill>
                <a:srgbClr val="62626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solidFill>
                  <a:srgbClr val="626262"/>
                </a:solidFill>
                <a:latin typeface="Arial"/>
                <a:cs typeface="Arial"/>
              </a:rPr>
              <a:t>We will share the slides and recording on our website. </a:t>
            </a:r>
            <a:r>
              <a:rPr lang="en-GB">
                <a:solidFill>
                  <a:srgbClr val="626262"/>
                </a:solidFill>
                <a:latin typeface="Arial"/>
                <a:ea typeface="+mn-lt"/>
                <a:cs typeface="Arial"/>
              </a:rPr>
              <a:t>https://www.dafni.ac.uk</a:t>
            </a:r>
            <a:endParaRPr lang="en-GB">
              <a:solidFill>
                <a:srgbClr val="626262"/>
              </a:solidFill>
              <a:latin typeface="Arial"/>
              <a:cs typeface="Arial"/>
            </a:endParaRPr>
          </a:p>
        </p:txBody>
      </p:sp>
    </p:spTree>
    <p:extLst>
      <p:ext uri="{BB962C8B-B14F-4D97-AF65-F5344CB8AC3E}">
        <p14:creationId xmlns:p14="http://schemas.microsoft.com/office/powerpoint/2010/main" val="164501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6D0EE-7672-88EE-4FB9-31AB3A8B7D0D}"/>
            </a:ext>
          </a:extLst>
        </p:cNvPr>
        <p:cNvGrpSpPr/>
        <p:nvPr/>
      </p:nvGrpSpPr>
      <p:grpSpPr>
        <a:xfrm>
          <a:off x="0" y="0"/>
          <a:ext cx="0" cy="0"/>
          <a:chOff x="0" y="0"/>
          <a:chExt cx="0" cy="0"/>
        </a:xfrm>
      </p:grpSpPr>
      <p:pic>
        <p:nvPicPr>
          <p:cNvPr id="4" name="Picture 3" descr="A black background with lines and dots&#10;&#10;Description automatically generated">
            <a:extLst>
              <a:ext uri="{FF2B5EF4-FFF2-40B4-BE49-F238E27FC236}">
                <a16:creationId xmlns:a16="http://schemas.microsoft.com/office/drawing/2014/main" id="{74D21BBD-9620-AA59-47D2-DDD2BEECF81F}"/>
              </a:ext>
            </a:extLst>
          </p:cNvPr>
          <p:cNvPicPr>
            <a:picLocks noChangeAspect="1"/>
          </p:cNvPicPr>
          <p:nvPr/>
        </p:nvPicPr>
        <p:blipFill>
          <a:blip r:embed="rId2"/>
          <a:stretch>
            <a:fillRect/>
          </a:stretch>
        </p:blipFill>
        <p:spPr>
          <a:xfrm rot="10800000" flipH="1" flipV="1">
            <a:off x="-26021" y="1498161"/>
            <a:ext cx="1588898" cy="891364"/>
          </a:xfrm>
          <a:prstGeom prst="rect">
            <a:avLst/>
          </a:prstGeom>
        </p:spPr>
      </p:pic>
      <p:sp>
        <p:nvSpPr>
          <p:cNvPr id="7" name="Content Placeholder 6">
            <a:extLst>
              <a:ext uri="{FF2B5EF4-FFF2-40B4-BE49-F238E27FC236}">
                <a16:creationId xmlns:a16="http://schemas.microsoft.com/office/drawing/2014/main" id="{04E1B463-D900-BD02-99D1-71E1BDE7C802}"/>
              </a:ext>
            </a:extLst>
          </p:cNvPr>
          <p:cNvSpPr>
            <a:spLocks noGrp="1"/>
          </p:cNvSpPr>
          <p:nvPr>
            <p:ph sz="half" idx="2"/>
          </p:nvPr>
        </p:nvSpPr>
        <p:spPr>
          <a:xfrm>
            <a:off x="1717378" y="1822436"/>
            <a:ext cx="7465841" cy="492443"/>
          </a:xfrm>
        </p:spPr>
        <p:txBody>
          <a:bodyPr wrap="square" lIns="0" tIns="0" rIns="0" bIns="0" anchor="t">
            <a:spAutoFit/>
          </a:bodyPr>
          <a:lstStyle/>
          <a:p>
            <a:r>
              <a:rPr lang="en-US" sz="3200" b="1">
                <a:solidFill>
                  <a:srgbClr val="5382AC"/>
                </a:solidFill>
                <a:highlight>
                  <a:srgbClr val="FFFFFF"/>
                </a:highlight>
                <a:latin typeface="Arial"/>
                <a:cs typeface="Arial"/>
              </a:rPr>
              <a:t>At the Sandpit</a:t>
            </a:r>
          </a:p>
        </p:txBody>
      </p:sp>
      <p:sp>
        <p:nvSpPr>
          <p:cNvPr id="9" name="TextBox 8">
            <a:extLst>
              <a:ext uri="{FF2B5EF4-FFF2-40B4-BE49-F238E27FC236}">
                <a16:creationId xmlns:a16="http://schemas.microsoft.com/office/drawing/2014/main" id="{FF797E73-E7C5-3B8C-5936-D413CB02B2AF}"/>
              </a:ext>
            </a:extLst>
          </p:cNvPr>
          <p:cNvSpPr txBox="1"/>
          <p:nvPr/>
        </p:nvSpPr>
        <p:spPr>
          <a:xfrm>
            <a:off x="59232" y="2488700"/>
            <a:ext cx="12004523" cy="3508653"/>
          </a:xfrm>
          <a:prstGeom prst="rect">
            <a:avLst/>
          </a:prstGeom>
          <a:noFill/>
        </p:spPr>
        <p:txBody>
          <a:bodyPr wrap="square" lIns="91440" tIns="45720" rIns="91440" bIns="45720" anchor="t">
            <a:spAutoFit/>
          </a:bodyPr>
          <a:lstStyle/>
          <a:p>
            <a:pPr marL="285750" indent="-285750">
              <a:buFont typeface="Arial"/>
              <a:buChar char="•"/>
            </a:pPr>
            <a:r>
              <a:rPr lang="en-GB" sz="1600">
                <a:solidFill>
                  <a:srgbClr val="000000"/>
                </a:solidFill>
                <a:latin typeface="Arial"/>
                <a:cs typeface="Arial"/>
              </a:rPr>
              <a:t>Overview of the funding opportunity</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Lightning Talks from each applicant</a:t>
            </a:r>
          </a:p>
          <a:p>
            <a:pPr marL="285750" indent="-285750">
              <a:buFont typeface="Arial"/>
              <a:buChar char="•"/>
            </a:pPr>
            <a:r>
              <a:rPr lang="en-GB" sz="1600">
                <a:solidFill>
                  <a:srgbClr val="000000"/>
                </a:solidFill>
                <a:latin typeface="Arial"/>
                <a:cs typeface="Arial"/>
              </a:rPr>
              <a:t>Partnership formation</a:t>
            </a:r>
            <a:endParaRPr lang="en-GB" sz="1600">
              <a:solidFill>
                <a:srgbClr val="000000"/>
              </a:solidFill>
              <a:latin typeface="Arial" pitchFamily="34"/>
              <a:cs typeface="Arial" pitchFamily="34"/>
            </a:endParaRPr>
          </a:p>
          <a:p>
            <a:r>
              <a:rPr lang="en-GB" sz="1600">
                <a:solidFill>
                  <a:srgbClr val="000000"/>
                </a:solidFill>
                <a:latin typeface="Arial"/>
                <a:cs typeface="Arial"/>
              </a:rPr>
              <a:t>   - Ideally form teams working on ideas developed within breakout sessions</a:t>
            </a:r>
            <a:endParaRPr lang="en-GB" sz="1600">
              <a:solidFill>
                <a:srgbClr val="000000"/>
              </a:solidFill>
              <a:latin typeface="Arial" pitchFamily="34"/>
              <a:cs typeface="Arial" pitchFamily="34"/>
            </a:endParaRPr>
          </a:p>
          <a:p>
            <a:r>
              <a:rPr lang="en-GB" sz="1600">
                <a:solidFill>
                  <a:srgbClr val="000000"/>
                </a:solidFill>
                <a:latin typeface="Arial"/>
                <a:cs typeface="Arial"/>
              </a:rPr>
              <a:t>   - Idea: Developed from initial Expression of interest forms submitted by attendees. Several ideas may be combined to make up a final proposal</a:t>
            </a:r>
            <a:endParaRPr lang="en-GB" sz="1600">
              <a:solidFill>
                <a:srgbClr val="000000"/>
              </a:solidFill>
              <a:latin typeface="Arial" pitchFamily="34"/>
              <a:cs typeface="Arial" pitchFamily="34"/>
            </a:endParaRPr>
          </a:p>
          <a:p>
            <a:r>
              <a:rPr lang="en-GB" sz="1600">
                <a:solidFill>
                  <a:srgbClr val="000000"/>
                </a:solidFill>
                <a:latin typeface="Arial"/>
                <a:cs typeface="Arial"/>
              </a:rPr>
              <a:t> - Team: One proposal with a lead PI.</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DAFNI Programme will facilitate in the breakout rooms</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Funding is limited, we encourage everyone to be receptive to merging and tweaking ideas.</a:t>
            </a:r>
            <a:endParaRPr lang="en-GB" sz="1600">
              <a:solidFill>
                <a:srgbClr val="000000"/>
              </a:solidFill>
              <a:latin typeface="Arial" pitchFamily="34"/>
              <a:cs typeface="Arial" pitchFamily="34"/>
            </a:endParaRPr>
          </a:p>
          <a:p>
            <a:endParaRPr lang="en-GB" sz="1600">
              <a:solidFill>
                <a:srgbClr val="000000"/>
              </a:solidFill>
              <a:latin typeface="Arial" pitchFamily="34"/>
              <a:cs typeface="Arial" pitchFamily="34"/>
            </a:endParaRPr>
          </a:p>
          <a:p>
            <a:pPr marL="742950" lvl="1" indent="-285750" fontAlgn="base">
              <a:buFont typeface="Arial" panose="020B0604020202020204" pitchFamily="34" charset="0"/>
              <a:buChar char="•"/>
            </a:pPr>
            <a:endParaRPr lang="en-GB" sz="1600">
              <a:solidFill>
                <a:srgbClr val="000000"/>
              </a:solidFill>
              <a:latin typeface="Arial" pitchFamily="34"/>
              <a:cs typeface="Arial" pitchFamily="34"/>
            </a:endParaRPr>
          </a:p>
          <a:p>
            <a:pPr marL="742950" lvl="1" indent="-285750" fontAlgn="base">
              <a:buFont typeface="Arial" panose="020B0604020202020204" pitchFamily="34" charset="0"/>
              <a:buChar char="•"/>
            </a:pPr>
            <a:endParaRPr lang="en-GB" sz="1600">
              <a:solidFill>
                <a:srgbClr val="626262"/>
              </a:solidFill>
              <a:latin typeface="Arial" pitchFamily="34"/>
              <a:cs typeface="Arial" pitchFamily="34"/>
            </a:endParaRPr>
          </a:p>
          <a:p>
            <a:pPr marL="285750" indent="-285750" fontAlgn="base">
              <a:buFont typeface="Arial" panose="020B0604020202020204" pitchFamily="34" charset="0"/>
              <a:buChar char="•"/>
            </a:pPr>
            <a:endParaRPr lang="en-GB" sz="1600">
              <a:solidFill>
                <a:srgbClr val="626262"/>
              </a:solidFill>
              <a:latin typeface="Arial" pitchFamily="34"/>
              <a:cs typeface="Arial" pitchFamily="34"/>
            </a:endParaRPr>
          </a:p>
          <a:p>
            <a:pPr algn="just" fontAlgn="base"/>
            <a:endParaRPr lang="en-GB" sz="140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83836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78307" y="246158"/>
            <a:ext cx="8641976" cy="776380"/>
          </a:xfrm>
        </p:spPr>
        <p:txBody>
          <a:bodyPr vert="horz" lIns="91440" tIns="45720" rIns="91440" bIns="45720" rtlCol="0" anchor="ctr">
            <a:normAutofit/>
          </a:bodyPr>
          <a:lstStyle/>
          <a:p>
            <a:r>
              <a:rPr lang="en-GB">
                <a:latin typeface="Arial"/>
                <a:cs typeface="Arial"/>
              </a:rPr>
              <a:t>How it works</a:t>
            </a:r>
          </a:p>
        </p:txBody>
      </p:sp>
      <p:graphicFrame>
        <p:nvGraphicFramePr>
          <p:cNvPr id="10" name="Table 9">
            <a:extLst>
              <a:ext uri="{FF2B5EF4-FFF2-40B4-BE49-F238E27FC236}">
                <a16:creationId xmlns:a16="http://schemas.microsoft.com/office/drawing/2014/main" id="{A38246D1-D6FF-DD3D-88A5-F9F788078438}"/>
              </a:ext>
            </a:extLst>
          </p:cNvPr>
          <p:cNvGraphicFramePr>
            <a:graphicFrameLocks noGrp="1"/>
          </p:cNvGraphicFramePr>
          <p:nvPr>
            <p:extLst>
              <p:ext uri="{D42A27DB-BD31-4B8C-83A1-F6EECF244321}">
                <p14:modId xmlns:p14="http://schemas.microsoft.com/office/powerpoint/2010/main" val="2586711374"/>
              </p:ext>
            </p:extLst>
          </p:nvPr>
        </p:nvGraphicFramePr>
        <p:xfrm>
          <a:off x="0" y="1657047"/>
          <a:ext cx="11559531" cy="3681012"/>
        </p:xfrm>
        <a:graphic>
          <a:graphicData uri="http://schemas.openxmlformats.org/drawingml/2006/table">
            <a:tbl>
              <a:tblPr firstRow="1" bandRow="1">
                <a:tableStyleId>{9D7B26C5-4107-4FEC-AEDC-1716B250A1EF}</a:tableStyleId>
              </a:tblPr>
              <a:tblGrid>
                <a:gridCol w="1226139">
                  <a:extLst>
                    <a:ext uri="{9D8B030D-6E8A-4147-A177-3AD203B41FA5}">
                      <a16:colId xmlns:a16="http://schemas.microsoft.com/office/drawing/2014/main" val="3092404279"/>
                    </a:ext>
                  </a:extLst>
                </a:gridCol>
                <a:gridCol w="10333392">
                  <a:extLst>
                    <a:ext uri="{9D8B030D-6E8A-4147-A177-3AD203B41FA5}">
                      <a16:colId xmlns:a16="http://schemas.microsoft.com/office/drawing/2014/main" val="1560557984"/>
                    </a:ext>
                  </a:extLst>
                </a:gridCol>
              </a:tblGrid>
              <a:tr h="574880">
                <a:tc>
                  <a:txBody>
                    <a:bodyPr/>
                    <a:lstStyle/>
                    <a:p>
                      <a:pPr marR="0" indent="0" algn="l" rtl="0">
                        <a:lnSpc>
                          <a:spcPct val="119000"/>
                        </a:lnSpc>
                        <a:spcBef>
                          <a:spcPts val="0"/>
                        </a:spcBef>
                        <a:spcAft>
                          <a:spcPts val="0"/>
                        </a:spcAft>
                      </a:pPr>
                      <a:r>
                        <a:rPr lang="en-GB" sz="900" b="1" kern="1400">
                          <a:ln>
                            <a:noFill/>
                          </a:ln>
                          <a:solidFill>
                            <a:schemeClr val="tx1"/>
                          </a:solidFill>
                          <a:effectLst/>
                          <a:latin typeface="Arial"/>
                        </a:rPr>
                        <a:t>Stage 1 </a:t>
                      </a:r>
                    </a:p>
                  </a:txBody>
                  <a:tcPr marL="110690" marR="110690" marT="110690" marB="110690">
                    <a:solidFill>
                      <a:srgbClr val="66B768"/>
                    </a:solidFill>
                  </a:tcPr>
                </a:tc>
                <a:tc>
                  <a:txBody>
                    <a:bodyPr/>
                    <a:lstStyle/>
                    <a:p>
                      <a:pPr marR="0" indent="0" algn="l" rtl="0">
                        <a:lnSpc>
                          <a:spcPct val="119000"/>
                        </a:lnSpc>
                        <a:spcBef>
                          <a:spcPts val="0"/>
                        </a:spcBef>
                        <a:spcAft>
                          <a:spcPts val="0"/>
                        </a:spcAft>
                      </a:pPr>
                      <a:r>
                        <a:rPr lang="en-GB" sz="900" b="0" kern="1400">
                          <a:ln>
                            <a:noFill/>
                          </a:ln>
                          <a:solidFill>
                            <a:schemeClr val="tx1"/>
                          </a:solidFill>
                          <a:effectLst/>
                          <a:latin typeface="Arial"/>
                        </a:rPr>
                        <a:t>Applicants will complete the expression of interest survey. The DAFNI Programme panel will review applications against the initial criteria. Successful applicants will be invited to the ‘Session 1 Sandpit Event’. </a:t>
                      </a:r>
                    </a:p>
                  </a:txBody>
                  <a:tcPr marL="110690" marR="110690" marT="110690" marB="110690"/>
                </a:tc>
                <a:extLst>
                  <a:ext uri="{0D108BD9-81ED-4DB2-BD59-A6C34878D82A}">
                    <a16:rowId xmlns:a16="http://schemas.microsoft.com/office/drawing/2014/main" val="4005934335"/>
                  </a:ext>
                </a:extLst>
              </a:tr>
              <a:tr h="696184">
                <a:tc>
                  <a:txBody>
                    <a:bodyPr/>
                    <a:lstStyle/>
                    <a:p>
                      <a:pPr marR="0" indent="0" algn="l" rtl="0">
                        <a:lnSpc>
                          <a:spcPct val="119000"/>
                        </a:lnSpc>
                        <a:spcBef>
                          <a:spcPts val="0"/>
                        </a:spcBef>
                        <a:spcAft>
                          <a:spcPts val="0"/>
                        </a:spcAft>
                      </a:pPr>
                      <a:r>
                        <a:rPr lang="en-GB" sz="900" b="1" kern="1400">
                          <a:ln>
                            <a:noFill/>
                          </a:ln>
                          <a:solidFill>
                            <a:schemeClr val="bg1"/>
                          </a:solidFill>
                          <a:effectLst/>
                          <a:latin typeface="Arial"/>
                        </a:rPr>
                        <a:t>Stage 2 </a:t>
                      </a:r>
                    </a:p>
                  </a:txBody>
                  <a:tcPr marL="110690" marR="110690" marT="110690" marB="110690">
                    <a:solidFill>
                      <a:srgbClr val="A2456E"/>
                    </a:solidFill>
                  </a:tcPr>
                </a:tc>
                <a:tc>
                  <a:txBody>
                    <a:bodyPr/>
                    <a:lstStyle/>
                    <a:p>
                      <a:pPr marR="0" indent="0" algn="l" rtl="0">
                        <a:lnSpc>
                          <a:spcPct val="119000"/>
                        </a:lnSpc>
                        <a:spcBef>
                          <a:spcPts val="0"/>
                        </a:spcBef>
                        <a:spcAft>
                          <a:spcPts val="1400"/>
                        </a:spcAft>
                      </a:pPr>
                      <a:r>
                        <a:rPr lang="en-GB" sz="900" kern="1400">
                          <a:ln>
                            <a:noFill/>
                          </a:ln>
                          <a:solidFill>
                            <a:schemeClr val="tx1"/>
                          </a:solidFill>
                          <a:effectLst/>
                          <a:latin typeface="Arial"/>
                        </a:rPr>
                        <a:t>Individuals/teams will present their pitch in a ‘lightning talk’ format.</a:t>
                      </a:r>
                      <a:endParaRPr lang="en-US" sz="900"/>
                    </a:p>
                    <a:p>
                      <a:pPr marR="0" lvl="0" indent="0" algn="l">
                        <a:lnSpc>
                          <a:spcPct val="119000"/>
                        </a:lnSpc>
                        <a:spcBef>
                          <a:spcPts val="0"/>
                        </a:spcBef>
                        <a:spcAft>
                          <a:spcPts val="1400"/>
                        </a:spcAft>
                        <a:buNone/>
                      </a:pPr>
                      <a:r>
                        <a:rPr lang="en-GB" sz="900" kern="1400">
                          <a:ln>
                            <a:noFill/>
                          </a:ln>
                          <a:solidFill>
                            <a:schemeClr val="tx1"/>
                          </a:solidFill>
                          <a:effectLst/>
                          <a:latin typeface="Arial"/>
                        </a:rPr>
                        <a:t>After lightning talks are complete, a discussion will be held to confirm if any ideas can be combined, and teams agreed.  </a:t>
                      </a:r>
                      <a:endParaRPr lang="en-US" sz="900"/>
                    </a:p>
                  </a:txBody>
                  <a:tcPr marL="110690" marR="110690" marT="110690" marB="110690"/>
                </a:tc>
                <a:extLst>
                  <a:ext uri="{0D108BD9-81ED-4DB2-BD59-A6C34878D82A}">
                    <a16:rowId xmlns:a16="http://schemas.microsoft.com/office/drawing/2014/main" val="1292703904"/>
                  </a:ext>
                </a:extLst>
              </a:tr>
              <a:tr h="437752">
                <a:tc>
                  <a:txBody>
                    <a:bodyPr/>
                    <a:lstStyle/>
                    <a:p>
                      <a:pPr marR="0" indent="0" algn="l" rtl="0">
                        <a:lnSpc>
                          <a:spcPct val="119000"/>
                        </a:lnSpc>
                        <a:spcBef>
                          <a:spcPts val="0"/>
                        </a:spcBef>
                        <a:spcAft>
                          <a:spcPts val="0"/>
                        </a:spcAft>
                      </a:pPr>
                      <a:r>
                        <a:rPr lang="en-GB" sz="900" b="1" kern="1400">
                          <a:ln>
                            <a:noFill/>
                          </a:ln>
                          <a:solidFill>
                            <a:schemeClr val="tx1"/>
                          </a:solidFill>
                          <a:effectLst/>
                          <a:latin typeface="Arial"/>
                        </a:rPr>
                        <a:t>Stage 3 </a:t>
                      </a:r>
                    </a:p>
                  </a:txBody>
                  <a:tcPr marL="110690" marR="110690" marT="110690" marB="110690">
                    <a:solidFill>
                      <a:srgbClr val="3FA2C9"/>
                    </a:solidFill>
                  </a:tcPr>
                </a:tc>
                <a:tc>
                  <a:txBody>
                    <a:bodyPr/>
                    <a:lstStyle/>
                    <a:p>
                      <a:pPr marR="0" indent="0" algn="l" rtl="0">
                        <a:lnSpc>
                          <a:spcPct val="119000"/>
                        </a:lnSpc>
                        <a:spcBef>
                          <a:spcPts val="0"/>
                        </a:spcBef>
                        <a:spcAft>
                          <a:spcPts val="0"/>
                        </a:spcAft>
                      </a:pPr>
                      <a:r>
                        <a:rPr lang="en-GB" sz="900" kern="1400">
                          <a:ln>
                            <a:noFill/>
                          </a:ln>
                          <a:solidFill>
                            <a:schemeClr val="tx1"/>
                          </a:solidFill>
                          <a:effectLst/>
                          <a:latin typeface="Arial"/>
                        </a:rPr>
                        <a:t>The PI from each team will be required to confirm their team to the DAFNI Programme team</a:t>
                      </a:r>
                    </a:p>
                  </a:txBody>
                  <a:tcPr marL="110690" marR="110690" marT="110690" marB="110690"/>
                </a:tc>
                <a:extLst>
                  <a:ext uri="{0D108BD9-81ED-4DB2-BD59-A6C34878D82A}">
                    <a16:rowId xmlns:a16="http://schemas.microsoft.com/office/drawing/2014/main" val="3701991161"/>
                  </a:ext>
                </a:extLst>
              </a:tr>
              <a:tr h="641047">
                <a:tc>
                  <a:txBody>
                    <a:bodyPr/>
                    <a:lstStyle/>
                    <a:p>
                      <a:pPr marR="0" indent="0" algn="l" rtl="0">
                        <a:lnSpc>
                          <a:spcPct val="119000"/>
                        </a:lnSpc>
                        <a:spcBef>
                          <a:spcPts val="0"/>
                        </a:spcBef>
                        <a:spcAft>
                          <a:spcPts val="0"/>
                        </a:spcAft>
                      </a:pPr>
                      <a:r>
                        <a:rPr lang="en-GB" sz="900" b="1" kern="1400">
                          <a:ln>
                            <a:noFill/>
                          </a:ln>
                          <a:solidFill>
                            <a:schemeClr val="tx1"/>
                          </a:solidFill>
                          <a:effectLst/>
                          <a:latin typeface="Arial"/>
                        </a:rPr>
                        <a:t>Stage 4 </a:t>
                      </a:r>
                    </a:p>
                  </a:txBody>
                  <a:tcPr marL="110690" marR="110690" marT="110690" marB="110690">
                    <a:solidFill>
                      <a:srgbClr val="E5A827"/>
                    </a:solidFill>
                  </a:tcPr>
                </a:tc>
                <a:tc>
                  <a:txBody>
                    <a:bodyPr/>
                    <a:lstStyle/>
                    <a:p>
                      <a:pPr marR="0" indent="0" algn="l" rtl="0">
                        <a:lnSpc>
                          <a:spcPct val="119000"/>
                        </a:lnSpc>
                        <a:spcBef>
                          <a:spcPts val="0"/>
                        </a:spcBef>
                        <a:spcAft>
                          <a:spcPts val="1400"/>
                        </a:spcAft>
                      </a:pPr>
                      <a:r>
                        <a:rPr lang="en-GB" sz="900" kern="1400">
                          <a:ln>
                            <a:noFill/>
                          </a:ln>
                          <a:solidFill>
                            <a:schemeClr val="tx1"/>
                          </a:solidFill>
                          <a:effectLst/>
                          <a:latin typeface="Arial"/>
                        </a:rPr>
                        <a:t>Teams will prepare their presentation pitch and outline proposal for the Expert Panel</a:t>
                      </a:r>
                    </a:p>
                  </a:txBody>
                  <a:tcPr marL="110690" marR="110690" marT="110690" marB="110690"/>
                </a:tc>
                <a:extLst>
                  <a:ext uri="{0D108BD9-81ED-4DB2-BD59-A6C34878D82A}">
                    <a16:rowId xmlns:a16="http://schemas.microsoft.com/office/drawing/2014/main" val="2585585571"/>
                  </a:ext>
                </a:extLst>
              </a:tr>
              <a:tr h="437752">
                <a:tc>
                  <a:txBody>
                    <a:bodyPr/>
                    <a:lstStyle/>
                    <a:p>
                      <a:pPr marR="0" indent="0" algn="l" rtl="0">
                        <a:lnSpc>
                          <a:spcPct val="119000"/>
                        </a:lnSpc>
                        <a:spcBef>
                          <a:spcPts val="0"/>
                        </a:spcBef>
                        <a:spcAft>
                          <a:spcPts val="0"/>
                        </a:spcAft>
                      </a:pPr>
                      <a:r>
                        <a:rPr lang="en-GB" sz="900" b="1" kern="1400">
                          <a:ln>
                            <a:noFill/>
                          </a:ln>
                          <a:solidFill>
                            <a:schemeClr val="bg1"/>
                          </a:solidFill>
                          <a:effectLst/>
                          <a:latin typeface="Arial"/>
                        </a:rPr>
                        <a:t>Stage 5 </a:t>
                      </a:r>
                    </a:p>
                  </a:txBody>
                  <a:tcPr marL="110690" marR="110690" marT="110690" marB="110690">
                    <a:solidFill>
                      <a:srgbClr val="22A966"/>
                    </a:solidFill>
                  </a:tcPr>
                </a:tc>
                <a:tc>
                  <a:txBody>
                    <a:bodyPr/>
                    <a:lstStyle/>
                    <a:p>
                      <a:pPr marR="0" indent="0" algn="l" rtl="0">
                        <a:lnSpc>
                          <a:spcPct val="119000"/>
                        </a:lnSpc>
                        <a:spcBef>
                          <a:spcPts val="0"/>
                        </a:spcBef>
                        <a:spcAft>
                          <a:spcPts val="1400"/>
                        </a:spcAft>
                      </a:pPr>
                      <a:r>
                        <a:rPr lang="en-GB" sz="900" kern="1400">
                          <a:ln>
                            <a:noFill/>
                          </a:ln>
                          <a:solidFill>
                            <a:schemeClr val="tx1"/>
                          </a:solidFill>
                          <a:effectLst/>
                          <a:latin typeface="Arial"/>
                        </a:rPr>
                        <a:t>Projects will pitch to the Expert Panel</a:t>
                      </a:r>
                    </a:p>
                  </a:txBody>
                  <a:tcPr marL="110690" marR="110690" marT="110690" marB="110690"/>
                </a:tc>
                <a:extLst>
                  <a:ext uri="{0D108BD9-81ED-4DB2-BD59-A6C34878D82A}">
                    <a16:rowId xmlns:a16="http://schemas.microsoft.com/office/drawing/2014/main" val="3060670358"/>
                  </a:ext>
                </a:extLst>
              </a:tr>
              <a:tr h="437752">
                <a:tc>
                  <a:txBody>
                    <a:bodyPr/>
                    <a:lstStyle/>
                    <a:p>
                      <a:pPr marR="0" indent="0" algn="l" rtl="0">
                        <a:lnSpc>
                          <a:spcPct val="119000"/>
                        </a:lnSpc>
                        <a:spcBef>
                          <a:spcPts val="0"/>
                        </a:spcBef>
                        <a:spcAft>
                          <a:spcPts val="0"/>
                        </a:spcAft>
                      </a:pPr>
                      <a:r>
                        <a:rPr lang="en-GB" sz="900" b="1" kern="1400">
                          <a:ln>
                            <a:noFill/>
                          </a:ln>
                          <a:solidFill>
                            <a:schemeClr val="bg1"/>
                          </a:solidFill>
                          <a:effectLst/>
                          <a:latin typeface="Arial"/>
                        </a:rPr>
                        <a:t>Stage 6</a:t>
                      </a:r>
                    </a:p>
                  </a:txBody>
                  <a:tcPr marL="110690" marR="110690" marT="110690" marB="110690">
                    <a:solidFill>
                      <a:srgbClr val="D54583"/>
                    </a:solidFill>
                  </a:tcPr>
                </a:tc>
                <a:tc>
                  <a:txBody>
                    <a:bodyPr/>
                    <a:lstStyle/>
                    <a:p>
                      <a:pPr marR="0" indent="0" algn="l" rtl="0">
                        <a:lnSpc>
                          <a:spcPct val="119000"/>
                        </a:lnSpc>
                        <a:spcBef>
                          <a:spcPts val="0"/>
                        </a:spcBef>
                        <a:spcAft>
                          <a:spcPts val="1400"/>
                        </a:spcAft>
                      </a:pPr>
                      <a:r>
                        <a:rPr lang="en-GB" sz="900" kern="1400">
                          <a:ln>
                            <a:noFill/>
                          </a:ln>
                          <a:solidFill>
                            <a:schemeClr val="tx1"/>
                          </a:solidFill>
                          <a:effectLst/>
                          <a:latin typeface="Arial"/>
                        </a:rPr>
                        <a:t>Expert Panel award funding</a:t>
                      </a:r>
                    </a:p>
                  </a:txBody>
                  <a:tcPr marL="110690" marR="110690" marT="110690" marB="110690"/>
                </a:tc>
                <a:extLst>
                  <a:ext uri="{0D108BD9-81ED-4DB2-BD59-A6C34878D82A}">
                    <a16:rowId xmlns:a16="http://schemas.microsoft.com/office/drawing/2014/main" val="757444392"/>
                  </a:ext>
                </a:extLst>
              </a:tr>
              <a:tr h="437752">
                <a:tc>
                  <a:txBody>
                    <a:bodyPr/>
                    <a:lstStyle/>
                    <a:p>
                      <a:pPr marR="0" indent="0" algn="l" rtl="0">
                        <a:lnSpc>
                          <a:spcPct val="119000"/>
                        </a:lnSpc>
                        <a:spcBef>
                          <a:spcPts val="0"/>
                        </a:spcBef>
                        <a:spcAft>
                          <a:spcPts val="0"/>
                        </a:spcAft>
                      </a:pPr>
                      <a:r>
                        <a:rPr lang="en-GB" sz="900" b="1" kern="1400">
                          <a:ln>
                            <a:noFill/>
                          </a:ln>
                          <a:solidFill>
                            <a:schemeClr val="bg1"/>
                          </a:solidFill>
                          <a:effectLst/>
                          <a:latin typeface="Arial"/>
                        </a:rPr>
                        <a:t>Stage 7 </a:t>
                      </a:r>
                    </a:p>
                  </a:txBody>
                  <a:tcPr marL="110690" marR="110690" marT="110690" marB="110690">
                    <a:solidFill>
                      <a:srgbClr val="5382AC"/>
                    </a:solidFill>
                  </a:tcPr>
                </a:tc>
                <a:tc>
                  <a:txBody>
                    <a:bodyPr/>
                    <a:lstStyle/>
                    <a:p>
                      <a:pPr marR="0" indent="0" algn="l" rtl="0">
                        <a:lnSpc>
                          <a:spcPct val="119000"/>
                        </a:lnSpc>
                        <a:spcBef>
                          <a:spcPts val="0"/>
                        </a:spcBef>
                        <a:spcAft>
                          <a:spcPts val="0"/>
                        </a:spcAft>
                      </a:pPr>
                      <a:r>
                        <a:rPr lang="en-GB" sz="900" kern="1400">
                          <a:ln>
                            <a:noFill/>
                          </a:ln>
                          <a:solidFill>
                            <a:schemeClr val="tx1"/>
                          </a:solidFill>
                          <a:effectLst/>
                          <a:latin typeface="Arial"/>
                        </a:rPr>
                        <a:t>DAFNI Programme will contact all applicants on the outcome. </a:t>
                      </a:r>
                    </a:p>
                  </a:txBody>
                  <a:tcPr marL="110690" marR="110690" marT="110690" marB="110690"/>
                </a:tc>
                <a:extLst>
                  <a:ext uri="{0D108BD9-81ED-4DB2-BD59-A6C34878D82A}">
                    <a16:rowId xmlns:a16="http://schemas.microsoft.com/office/drawing/2014/main" val="358721723"/>
                  </a:ext>
                </a:extLst>
              </a:tr>
            </a:tbl>
          </a:graphicData>
        </a:graphic>
      </p:graphicFrame>
      <p:pic>
        <p:nvPicPr>
          <p:cNvPr id="5" name="Picture 4" descr="A colorful circle with circles&#10;&#10;Description automatically generated">
            <a:extLst>
              <a:ext uri="{FF2B5EF4-FFF2-40B4-BE49-F238E27FC236}">
                <a16:creationId xmlns:a16="http://schemas.microsoft.com/office/drawing/2014/main" id="{03230316-196A-46BC-1155-434DCDB094FD}"/>
              </a:ext>
            </a:extLst>
          </p:cNvPr>
          <p:cNvPicPr>
            <a:picLocks noChangeAspect="1"/>
          </p:cNvPicPr>
          <p:nvPr/>
        </p:nvPicPr>
        <p:blipFill>
          <a:blip r:embed="rId2"/>
          <a:stretch>
            <a:fillRect/>
          </a:stretch>
        </p:blipFill>
        <p:spPr>
          <a:xfrm>
            <a:off x="11294745" y="4858385"/>
            <a:ext cx="707390" cy="717550"/>
          </a:xfrm>
          <a:prstGeom prst="rect">
            <a:avLst/>
          </a:prstGeom>
        </p:spPr>
      </p:pic>
    </p:spTree>
    <p:extLst>
      <p:ext uri="{BB962C8B-B14F-4D97-AF65-F5344CB8AC3E}">
        <p14:creationId xmlns:p14="http://schemas.microsoft.com/office/powerpoint/2010/main" val="4023703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circles on a white background&#10;&#10;Description automatically generated">
            <a:extLst>
              <a:ext uri="{FF2B5EF4-FFF2-40B4-BE49-F238E27FC236}">
                <a16:creationId xmlns:a16="http://schemas.microsoft.com/office/drawing/2014/main" id="{DC7914C1-7B6C-94C0-3C19-7A48546C6EC2}"/>
              </a:ext>
            </a:extLst>
          </p:cNvPr>
          <p:cNvPicPr>
            <a:picLocks noChangeAspect="1"/>
          </p:cNvPicPr>
          <p:nvPr/>
        </p:nvPicPr>
        <p:blipFill>
          <a:blip r:embed="rId3"/>
          <a:stretch>
            <a:fillRect/>
          </a:stretch>
        </p:blipFill>
        <p:spPr>
          <a:xfrm>
            <a:off x="-2858" y="1354137"/>
            <a:ext cx="12197715" cy="4556125"/>
          </a:xfrm>
          <a:prstGeom prst="rect">
            <a:avLst/>
          </a:prstGeom>
        </p:spPr>
      </p:pic>
      <p:graphicFrame>
        <p:nvGraphicFramePr>
          <p:cNvPr id="12" name="Table 11">
            <a:extLst>
              <a:ext uri="{FF2B5EF4-FFF2-40B4-BE49-F238E27FC236}">
                <a16:creationId xmlns:a16="http://schemas.microsoft.com/office/drawing/2014/main" id="{053D3063-E0F3-EBF4-9692-F1A18540956C}"/>
              </a:ext>
            </a:extLst>
          </p:cNvPr>
          <p:cNvGraphicFramePr>
            <a:graphicFrameLocks noGrp="1"/>
          </p:cNvGraphicFramePr>
          <p:nvPr>
            <p:extLst>
              <p:ext uri="{D42A27DB-BD31-4B8C-83A1-F6EECF244321}">
                <p14:modId xmlns:p14="http://schemas.microsoft.com/office/powerpoint/2010/main" val="1515512617"/>
              </p:ext>
            </p:extLst>
          </p:nvPr>
        </p:nvGraphicFramePr>
        <p:xfrm>
          <a:off x="6144639" y="1416233"/>
          <a:ext cx="5911117" cy="4141290"/>
        </p:xfrm>
        <a:graphic>
          <a:graphicData uri="http://schemas.openxmlformats.org/drawingml/2006/table">
            <a:tbl>
              <a:tblPr firstRow="1">
                <a:tableStyleId>{5C22544A-7EE6-4342-B048-85BDC9FD1C3A}</a:tableStyleId>
              </a:tblPr>
              <a:tblGrid>
                <a:gridCol w="2867994">
                  <a:extLst>
                    <a:ext uri="{9D8B030D-6E8A-4147-A177-3AD203B41FA5}">
                      <a16:colId xmlns:a16="http://schemas.microsoft.com/office/drawing/2014/main" val="3642134240"/>
                    </a:ext>
                  </a:extLst>
                </a:gridCol>
                <a:gridCol w="3043123">
                  <a:extLst>
                    <a:ext uri="{9D8B030D-6E8A-4147-A177-3AD203B41FA5}">
                      <a16:colId xmlns:a16="http://schemas.microsoft.com/office/drawing/2014/main" val="3901256383"/>
                    </a:ext>
                  </a:extLst>
                </a:gridCol>
              </a:tblGrid>
              <a:tr h="474306">
                <a:tc gridSpan="2">
                  <a:txBody>
                    <a:bodyPr/>
                    <a:lstStyle/>
                    <a:p>
                      <a:pPr algn="ctr" rtl="0" fontAlgn="base"/>
                      <a:r>
                        <a:rPr lang="en-GB" sz="2100" b="1">
                          <a:solidFill>
                            <a:schemeClr val="bg1"/>
                          </a:solidFill>
                          <a:effectLst/>
                          <a:latin typeface="Arial"/>
                        </a:rPr>
                        <a:t>Energy</a:t>
                      </a:r>
                      <a:endParaRPr lang="en-GB" sz="1600" b="1">
                        <a:solidFill>
                          <a:schemeClr val="bg1"/>
                        </a:solidFill>
                        <a:effectLst/>
                        <a:latin typeface="Arial"/>
                      </a:endParaRP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456E"/>
                    </a:solidFill>
                  </a:tcPr>
                </a:tc>
                <a:tc hMerge="1">
                  <a:txBody>
                    <a:bodyPr/>
                    <a:lstStyle/>
                    <a:p>
                      <a:endParaRPr lang="en-GB"/>
                    </a:p>
                  </a:txBody>
                  <a:tcPr/>
                </a:tc>
                <a:extLst>
                  <a:ext uri="{0D108BD9-81ED-4DB2-BD59-A6C34878D82A}">
                    <a16:rowId xmlns:a16="http://schemas.microsoft.com/office/drawing/2014/main" val="408742247"/>
                  </a:ext>
                </a:extLst>
              </a:tr>
              <a:tr h="349897">
                <a:tc>
                  <a:txBody>
                    <a:bodyPr/>
                    <a:lstStyle/>
                    <a:p>
                      <a:pPr rtl="0" fontAlgn="base"/>
                      <a:r>
                        <a:rPr lang="en-GB" sz="1300">
                          <a:effectLst/>
                          <a:latin typeface="Arial"/>
                        </a:rPr>
                        <a:t>Applications Close</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base"/>
                      <a:r>
                        <a:rPr lang="en-GB" sz="1300">
                          <a:effectLst/>
                          <a:latin typeface="Arial"/>
                        </a:rPr>
                        <a:t>19th January 2024</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52453535"/>
                  </a:ext>
                </a:extLst>
              </a:tr>
              <a:tr h="454721">
                <a:tc>
                  <a:txBody>
                    <a:bodyPr/>
                    <a:lstStyle/>
                    <a:p>
                      <a:pPr lvl="0">
                        <a:buNone/>
                      </a:pPr>
                      <a:r>
                        <a:rPr lang="en-GB" sz="1300">
                          <a:effectLst/>
                          <a:latin typeface="Arial"/>
                        </a:rPr>
                        <a:t>Successful Applicants sent invite</a:t>
                      </a:r>
                    </a:p>
                  </a:txBody>
                  <a:tcPr marL="78834" marR="78834" marT="39417" marB="39417">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buNone/>
                      </a:pPr>
                      <a:r>
                        <a:rPr lang="en-GB" sz="1300">
                          <a:effectLst/>
                          <a:latin typeface="Arial"/>
                        </a:rPr>
                        <a:t>29th January 2024</a:t>
                      </a:r>
                    </a:p>
                  </a:txBody>
                  <a:tcPr marL="78834" marR="78834" marT="39417" marB="39417">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1014023680"/>
                  </a:ext>
                </a:extLst>
              </a:tr>
              <a:tr h="454722">
                <a:tc>
                  <a:txBody>
                    <a:bodyPr/>
                    <a:lstStyle/>
                    <a:p>
                      <a:pPr rtl="0" fontAlgn="base"/>
                      <a:r>
                        <a:rPr lang="en-GB" sz="1300">
                          <a:effectLst/>
                          <a:latin typeface="Arial"/>
                        </a:rPr>
                        <a:t>Sandpit Session 1—Lightning Talks</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300">
                          <a:effectLst/>
                          <a:latin typeface="Arial"/>
                        </a:rPr>
                        <a:t>27th February 2024</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84445787"/>
                  </a:ext>
                </a:extLst>
              </a:tr>
              <a:tr h="738924">
                <a:tc>
                  <a:txBody>
                    <a:bodyPr/>
                    <a:lstStyle/>
                    <a:p>
                      <a:pPr rtl="0" fontAlgn="base"/>
                      <a:r>
                        <a:rPr lang="en-GB" sz="1300">
                          <a:effectLst/>
                          <a:latin typeface="Arial"/>
                        </a:rPr>
                        <a:t>PI to email DAFNI Programme to confirm their team</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rtl="0" fontAlgn="base"/>
                      <a:r>
                        <a:rPr lang="en-GB" sz="1300">
                          <a:effectLst/>
                          <a:latin typeface="Arial"/>
                        </a:rPr>
                        <a:t>28th February 2024</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59251899"/>
                  </a:ext>
                </a:extLst>
              </a:tr>
              <a:tr h="738924">
                <a:tc>
                  <a:txBody>
                    <a:bodyPr/>
                    <a:lstStyle/>
                    <a:p>
                      <a:pPr rtl="0" fontAlgn="base"/>
                      <a:r>
                        <a:rPr lang="en-GB" sz="1300">
                          <a:effectLst/>
                          <a:latin typeface="Arial"/>
                        </a:rPr>
                        <a:t>Teams to contact DAFNI tech team within the week  </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300">
                          <a:effectLst/>
                          <a:latin typeface="Arial"/>
                        </a:rPr>
                        <a:t>28th February 2024—4th March 2024</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85952457"/>
                  </a:ext>
                </a:extLst>
              </a:tr>
              <a:tr h="454722">
                <a:tc>
                  <a:txBody>
                    <a:bodyPr/>
                    <a:lstStyle/>
                    <a:p>
                      <a:pPr rtl="0" fontAlgn="base"/>
                      <a:r>
                        <a:rPr lang="en-GB" sz="1300">
                          <a:effectLst/>
                          <a:latin typeface="Arial"/>
                        </a:rPr>
                        <a:t>Sandpit Session 2—</a:t>
                      </a:r>
                      <a:endParaRPr lang="en-US"/>
                    </a:p>
                    <a:p>
                      <a:pPr lvl="0">
                        <a:buNone/>
                      </a:pPr>
                      <a:r>
                        <a:rPr lang="en-GB" sz="1300">
                          <a:effectLst/>
                          <a:latin typeface="Arial"/>
                        </a:rPr>
                        <a:t>Presentations</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rtl="0" fontAlgn="base"/>
                      <a:r>
                        <a:rPr lang="en-GB" sz="1300">
                          <a:effectLst/>
                          <a:latin typeface="Arial"/>
                        </a:rPr>
                        <a:t>5th March 2024</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681271"/>
                  </a:ext>
                </a:extLst>
              </a:tr>
              <a:tr h="454722">
                <a:tc>
                  <a:txBody>
                    <a:bodyPr/>
                    <a:lstStyle/>
                    <a:p>
                      <a:pPr rtl="0" fontAlgn="base"/>
                      <a:r>
                        <a:rPr lang="en-GB" sz="1300">
                          <a:effectLst/>
                          <a:latin typeface="Arial"/>
                        </a:rPr>
                        <a:t>Funding Decision</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300">
                          <a:effectLst/>
                          <a:latin typeface="Arial"/>
                        </a:rPr>
                        <a:t>11th March 2024</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23192804"/>
                  </a:ext>
                </a:extLst>
              </a:tr>
            </a:tbl>
          </a:graphicData>
        </a:graphic>
      </p:graphicFrame>
      <p:graphicFrame>
        <p:nvGraphicFramePr>
          <p:cNvPr id="14" name="Table 13">
            <a:extLst>
              <a:ext uri="{FF2B5EF4-FFF2-40B4-BE49-F238E27FC236}">
                <a16:creationId xmlns:a16="http://schemas.microsoft.com/office/drawing/2014/main" id="{5407A218-A2A0-42E2-3284-DE8C48952756}"/>
              </a:ext>
            </a:extLst>
          </p:cNvPr>
          <p:cNvGraphicFramePr>
            <a:graphicFrameLocks noGrp="1"/>
          </p:cNvGraphicFramePr>
          <p:nvPr>
            <p:extLst>
              <p:ext uri="{D42A27DB-BD31-4B8C-83A1-F6EECF244321}">
                <p14:modId xmlns:p14="http://schemas.microsoft.com/office/powerpoint/2010/main" val="3102349042"/>
              </p:ext>
            </p:extLst>
          </p:nvPr>
        </p:nvGraphicFramePr>
        <p:xfrm>
          <a:off x="76359" y="1388427"/>
          <a:ext cx="5940425" cy="4161717"/>
        </p:xfrm>
        <a:graphic>
          <a:graphicData uri="http://schemas.openxmlformats.org/drawingml/2006/table">
            <a:tbl>
              <a:tblPr firstRow="1">
                <a:tableStyleId>{5C22544A-7EE6-4342-B048-85BDC9FD1C3A}</a:tableStyleId>
              </a:tblPr>
              <a:tblGrid>
                <a:gridCol w="3170903">
                  <a:extLst>
                    <a:ext uri="{9D8B030D-6E8A-4147-A177-3AD203B41FA5}">
                      <a16:colId xmlns:a16="http://schemas.microsoft.com/office/drawing/2014/main" val="1684476761"/>
                    </a:ext>
                  </a:extLst>
                </a:gridCol>
                <a:gridCol w="2769522">
                  <a:extLst>
                    <a:ext uri="{9D8B030D-6E8A-4147-A177-3AD203B41FA5}">
                      <a16:colId xmlns:a16="http://schemas.microsoft.com/office/drawing/2014/main" val="1491248322"/>
                    </a:ext>
                  </a:extLst>
                </a:gridCol>
              </a:tblGrid>
              <a:tr h="489857">
                <a:tc gridSpan="2">
                  <a:txBody>
                    <a:bodyPr/>
                    <a:lstStyle/>
                    <a:p>
                      <a:pPr algn="ctr" rtl="0" fontAlgn="base"/>
                      <a:r>
                        <a:rPr lang="en-GB" sz="2100" b="1">
                          <a:solidFill>
                            <a:schemeClr val="bg1"/>
                          </a:solidFill>
                          <a:effectLst/>
                          <a:latin typeface="Arial"/>
                        </a:rPr>
                        <a:t>Transport</a:t>
                      </a:r>
                      <a:endParaRPr lang="en-GB" sz="1600" b="1">
                        <a:solidFill>
                          <a:schemeClr val="bg1"/>
                        </a:solidFill>
                        <a:effectLst/>
                      </a:endParaRP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2AC"/>
                    </a:solidFill>
                  </a:tcPr>
                </a:tc>
                <a:tc hMerge="1">
                  <a:txBody>
                    <a:bodyPr/>
                    <a:lstStyle/>
                    <a:p>
                      <a:endParaRPr lang="en-GB"/>
                    </a:p>
                  </a:txBody>
                  <a:tcPr/>
                </a:tc>
                <a:extLst>
                  <a:ext uri="{0D108BD9-81ED-4DB2-BD59-A6C34878D82A}">
                    <a16:rowId xmlns:a16="http://schemas.microsoft.com/office/drawing/2014/main" val="2821934246"/>
                  </a:ext>
                </a:extLst>
              </a:tr>
              <a:tr h="357673">
                <a:tc>
                  <a:txBody>
                    <a:bodyPr/>
                    <a:lstStyle/>
                    <a:p>
                      <a:pPr rtl="0" fontAlgn="base"/>
                      <a:r>
                        <a:rPr lang="en-GB" sz="1300">
                          <a:effectLst/>
                          <a:latin typeface="Arial"/>
                        </a:rPr>
                        <a:t>Applications Close</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base"/>
                      <a:r>
                        <a:rPr lang="en-GB" sz="1300">
                          <a:effectLst/>
                          <a:latin typeface="Arial"/>
                        </a:rPr>
                        <a:t>19th January 2024</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4214634183"/>
                  </a:ext>
                </a:extLst>
              </a:tr>
              <a:tr h="427653">
                <a:tc>
                  <a:txBody>
                    <a:bodyPr/>
                    <a:lstStyle/>
                    <a:p>
                      <a:pPr lvl="0">
                        <a:buNone/>
                      </a:pPr>
                      <a:r>
                        <a:rPr lang="en-GB" sz="1300">
                          <a:effectLst/>
                          <a:latin typeface="Arial"/>
                        </a:rPr>
                        <a:t>Successful Applicants sent invite</a:t>
                      </a:r>
                    </a:p>
                  </a:txBody>
                  <a:tcPr marL="80742" marR="80742" marT="40371" marB="40371">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buNone/>
                      </a:pPr>
                      <a:r>
                        <a:rPr lang="en-GB" sz="1300">
                          <a:effectLst/>
                          <a:latin typeface="Arial"/>
                        </a:rPr>
                        <a:t>29th January 2024</a:t>
                      </a:r>
                    </a:p>
                  </a:txBody>
                  <a:tcPr marL="80742" marR="80742" marT="40371" marB="40371">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1842150844"/>
                  </a:ext>
                </a:extLst>
              </a:tr>
              <a:tr h="454722">
                <a:tc>
                  <a:txBody>
                    <a:bodyPr/>
                    <a:lstStyle/>
                    <a:p>
                      <a:pPr rtl="0" fontAlgn="base"/>
                      <a:r>
                        <a:rPr lang="en-GB" sz="1300">
                          <a:effectLst/>
                          <a:latin typeface="Arial"/>
                        </a:rPr>
                        <a:t>Sandpit Session 1 - </a:t>
                      </a:r>
                      <a:endParaRPr lang="en-US"/>
                    </a:p>
                    <a:p>
                      <a:pPr lvl="0">
                        <a:buNone/>
                      </a:pPr>
                      <a:r>
                        <a:rPr lang="en-GB" sz="1300">
                          <a:effectLst/>
                          <a:latin typeface="Arial"/>
                        </a:rPr>
                        <a:t>Lightning Talks</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300">
                          <a:effectLst/>
                          <a:latin typeface="Arial"/>
                        </a:rPr>
                        <a:t>5th February 2024</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9247138"/>
                  </a:ext>
                </a:extLst>
              </a:tr>
              <a:tr h="738924">
                <a:tc>
                  <a:txBody>
                    <a:bodyPr/>
                    <a:lstStyle/>
                    <a:p>
                      <a:pPr rtl="0" fontAlgn="base"/>
                      <a:r>
                        <a:rPr lang="en-GB" sz="1300">
                          <a:effectLst/>
                          <a:latin typeface="Arial"/>
                        </a:rPr>
                        <a:t>PI to email DAFNI Programme to confirm their team</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rtl="0" fontAlgn="base"/>
                      <a:r>
                        <a:rPr lang="en-GB" sz="1300">
                          <a:effectLst/>
                          <a:latin typeface="Arial"/>
                        </a:rPr>
                        <a:t>6th February 2024</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73328719"/>
                  </a:ext>
                </a:extLst>
              </a:tr>
              <a:tr h="738924">
                <a:tc>
                  <a:txBody>
                    <a:bodyPr/>
                    <a:lstStyle/>
                    <a:p>
                      <a:pPr rtl="0" fontAlgn="base"/>
                      <a:r>
                        <a:rPr lang="en-GB" sz="1300">
                          <a:effectLst/>
                          <a:latin typeface="Arial"/>
                        </a:rPr>
                        <a:t>Teams to contact DAFNI tech team within the week  </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300">
                          <a:effectLst/>
                          <a:latin typeface="Arial"/>
                        </a:rPr>
                        <a:t>6th February 2024—9th February 2024</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0985101"/>
                  </a:ext>
                </a:extLst>
              </a:tr>
              <a:tr h="454722">
                <a:tc>
                  <a:txBody>
                    <a:bodyPr/>
                    <a:lstStyle/>
                    <a:p>
                      <a:pPr rtl="0" fontAlgn="base"/>
                      <a:r>
                        <a:rPr lang="en-GB" sz="1300">
                          <a:effectLst/>
                          <a:latin typeface="Arial"/>
                        </a:rPr>
                        <a:t>Sandpit Session 2—</a:t>
                      </a:r>
                      <a:endParaRPr lang="en-US"/>
                    </a:p>
                    <a:p>
                      <a:pPr lvl="0">
                        <a:buNone/>
                      </a:pPr>
                      <a:r>
                        <a:rPr lang="en-GB" sz="1300">
                          <a:effectLst/>
                          <a:latin typeface="Arial"/>
                        </a:rPr>
                        <a:t>Presentations</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rtl="0" fontAlgn="base"/>
                      <a:r>
                        <a:rPr lang="en-GB" sz="1300">
                          <a:effectLst/>
                          <a:latin typeface="Arial"/>
                        </a:rPr>
                        <a:t>12th February 2024</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05599817"/>
                  </a:ext>
                </a:extLst>
              </a:tr>
              <a:tr h="454722">
                <a:tc>
                  <a:txBody>
                    <a:bodyPr/>
                    <a:lstStyle/>
                    <a:p>
                      <a:pPr rtl="0" fontAlgn="base"/>
                      <a:r>
                        <a:rPr lang="en-GB" sz="1300">
                          <a:effectLst/>
                          <a:latin typeface="Arial"/>
                        </a:rPr>
                        <a:t>Funding Decision</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300">
                          <a:effectLst/>
                          <a:latin typeface="Arial"/>
                        </a:rPr>
                        <a:t>15th February 2024</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39753866"/>
                  </a:ext>
                </a:extLst>
              </a:tr>
            </a:tbl>
          </a:graphicData>
        </a:graphic>
      </p:graphicFrame>
      <p:sp>
        <p:nvSpPr>
          <p:cNvPr id="3" name="Title 2"/>
          <p:cNvSpPr>
            <a:spLocks noGrp="1"/>
          </p:cNvSpPr>
          <p:nvPr>
            <p:ph type="title"/>
          </p:nvPr>
        </p:nvSpPr>
        <p:spPr>
          <a:xfrm>
            <a:off x="3478307" y="246158"/>
            <a:ext cx="8641976" cy="776380"/>
          </a:xfrm>
        </p:spPr>
        <p:txBody>
          <a:bodyPr vert="horz" lIns="91440" tIns="45720" rIns="91440" bIns="45720" rtlCol="0" anchor="ctr">
            <a:normAutofit/>
          </a:bodyPr>
          <a:lstStyle/>
          <a:p>
            <a:r>
              <a:rPr lang="en-GB">
                <a:latin typeface="Arial"/>
                <a:cs typeface="Arial"/>
              </a:rPr>
              <a:t>Sandpit Timeline</a:t>
            </a:r>
          </a:p>
        </p:txBody>
      </p:sp>
    </p:spTree>
    <p:extLst>
      <p:ext uri="{BB962C8B-B14F-4D97-AF65-F5344CB8AC3E}">
        <p14:creationId xmlns:p14="http://schemas.microsoft.com/office/powerpoint/2010/main" val="3588799966"/>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B17F-E3F1-4072-03AB-A79463348F99}"/>
            </a:ext>
          </a:extLst>
        </p:cNvPr>
        <p:cNvGrpSpPr/>
        <p:nvPr/>
      </p:nvGrpSpPr>
      <p:grpSpPr>
        <a:xfrm>
          <a:off x="0" y="0"/>
          <a:ext cx="0" cy="0"/>
          <a:chOff x="0" y="0"/>
          <a:chExt cx="0" cy="0"/>
        </a:xfrm>
      </p:grpSpPr>
      <p:pic>
        <p:nvPicPr>
          <p:cNvPr id="4" name="Picture 3" descr="A black background with lines and dots&#10;&#10;Description automatically generated">
            <a:extLst>
              <a:ext uri="{FF2B5EF4-FFF2-40B4-BE49-F238E27FC236}">
                <a16:creationId xmlns:a16="http://schemas.microsoft.com/office/drawing/2014/main" id="{672AC763-A1EF-522C-3133-72CB8C9CCBFB}"/>
              </a:ext>
            </a:extLst>
          </p:cNvPr>
          <p:cNvPicPr>
            <a:picLocks noChangeAspect="1"/>
          </p:cNvPicPr>
          <p:nvPr/>
        </p:nvPicPr>
        <p:blipFill>
          <a:blip r:embed="rId2"/>
          <a:stretch>
            <a:fillRect/>
          </a:stretch>
        </p:blipFill>
        <p:spPr>
          <a:xfrm rot="10800000" flipH="1" flipV="1">
            <a:off x="-26021" y="1498161"/>
            <a:ext cx="1588898" cy="891364"/>
          </a:xfrm>
          <a:prstGeom prst="rect">
            <a:avLst/>
          </a:prstGeom>
        </p:spPr>
      </p:pic>
      <p:sp>
        <p:nvSpPr>
          <p:cNvPr id="7" name="Content Placeholder 6">
            <a:extLst>
              <a:ext uri="{FF2B5EF4-FFF2-40B4-BE49-F238E27FC236}">
                <a16:creationId xmlns:a16="http://schemas.microsoft.com/office/drawing/2014/main" id="{49BE65C2-133B-1EAA-CF46-25DC7EF87349}"/>
              </a:ext>
            </a:extLst>
          </p:cNvPr>
          <p:cNvSpPr>
            <a:spLocks noGrp="1"/>
          </p:cNvSpPr>
          <p:nvPr>
            <p:ph sz="half" idx="2"/>
          </p:nvPr>
        </p:nvSpPr>
        <p:spPr>
          <a:xfrm>
            <a:off x="1910902" y="1465626"/>
            <a:ext cx="7465841" cy="492443"/>
          </a:xfrm>
        </p:spPr>
        <p:txBody>
          <a:bodyPr wrap="square" lIns="0" tIns="0" rIns="0" bIns="0" anchor="t">
            <a:spAutoFit/>
          </a:bodyPr>
          <a:lstStyle/>
          <a:p>
            <a:r>
              <a:rPr lang="en-US" sz="3200" b="1">
                <a:solidFill>
                  <a:srgbClr val="5382AC"/>
                </a:solidFill>
                <a:highlight>
                  <a:srgbClr val="FFFFFF"/>
                </a:highlight>
                <a:latin typeface="Arial"/>
                <a:cs typeface="Arial"/>
              </a:rPr>
              <a:t>Application and Assessment Process</a:t>
            </a:r>
            <a:endParaRPr lang="en-US"/>
          </a:p>
        </p:txBody>
      </p:sp>
      <p:sp>
        <p:nvSpPr>
          <p:cNvPr id="5" name="Title 4">
            <a:extLst>
              <a:ext uri="{FF2B5EF4-FFF2-40B4-BE49-F238E27FC236}">
                <a16:creationId xmlns:a16="http://schemas.microsoft.com/office/drawing/2014/main" id="{6D9876F3-B2BB-2C96-315E-F71DE908C2A4}"/>
              </a:ext>
            </a:extLst>
          </p:cNvPr>
          <p:cNvSpPr>
            <a:spLocks noGrp="1"/>
          </p:cNvSpPr>
          <p:nvPr>
            <p:ph type="title"/>
          </p:nvPr>
        </p:nvSpPr>
        <p:spPr/>
        <p:txBody>
          <a:bodyPr/>
          <a:lstStyle/>
          <a:p>
            <a:endParaRPr lang="en-GB"/>
          </a:p>
        </p:txBody>
      </p:sp>
      <p:sp>
        <p:nvSpPr>
          <p:cNvPr id="9" name="TextBox 8">
            <a:extLst>
              <a:ext uri="{FF2B5EF4-FFF2-40B4-BE49-F238E27FC236}">
                <a16:creationId xmlns:a16="http://schemas.microsoft.com/office/drawing/2014/main" id="{7898F5CF-05BB-405D-453B-3950D1C8C60F}"/>
              </a:ext>
            </a:extLst>
          </p:cNvPr>
          <p:cNvSpPr txBox="1"/>
          <p:nvPr/>
        </p:nvSpPr>
        <p:spPr>
          <a:xfrm>
            <a:off x="295089" y="2531033"/>
            <a:ext cx="10190238" cy="4247317"/>
          </a:xfrm>
          <a:prstGeom prst="rect">
            <a:avLst/>
          </a:prstGeom>
          <a:noFill/>
        </p:spPr>
        <p:txBody>
          <a:bodyPr wrap="square" lIns="91440" tIns="45720" rIns="91440" bIns="45720" anchor="t">
            <a:spAutoFit/>
          </a:bodyPr>
          <a:lstStyle/>
          <a:p>
            <a:r>
              <a:rPr lang="en-GB" sz="1600" b="1">
                <a:latin typeface="Arial"/>
                <a:ea typeface="+mn-lt"/>
                <a:cs typeface="Arial"/>
              </a:rPr>
              <a:t>DAFNI Programme Criteria – Reviewing Expression of Interests</a:t>
            </a:r>
            <a:endParaRPr lang="en-GB" sz="1600" b="1">
              <a:latin typeface="Arial"/>
              <a:cs typeface="Arial"/>
            </a:endParaRPr>
          </a:p>
          <a:p>
            <a:pPr marL="285750" indent="-285750">
              <a:buFont typeface="Arial"/>
              <a:buChar char="•"/>
            </a:pPr>
            <a:r>
              <a:rPr lang="en-GB" sz="1600">
                <a:latin typeface="Arial"/>
                <a:cs typeface="Arial"/>
              </a:rPr>
              <a:t>Availability to attend the Sandpits</a:t>
            </a:r>
          </a:p>
          <a:p>
            <a:pPr marL="285750" indent="-285750">
              <a:buFont typeface="Arial"/>
              <a:buChar char="•"/>
            </a:pPr>
            <a:r>
              <a:rPr lang="en-GB" sz="1600">
                <a:latin typeface="Arial"/>
                <a:cs typeface="Arial"/>
              </a:rPr>
              <a:t>Background and expertise</a:t>
            </a:r>
          </a:p>
          <a:p>
            <a:pPr marL="285750" indent="-285750">
              <a:buFont typeface="Arial"/>
              <a:buChar char="•"/>
            </a:pPr>
            <a:r>
              <a:rPr lang="en-GB" sz="1600">
                <a:solidFill>
                  <a:srgbClr val="000000"/>
                </a:solidFill>
                <a:latin typeface="Arial"/>
                <a:cs typeface="Arial"/>
              </a:rPr>
              <a:t>Brief description of your proposal (context, challenge the project addresses, aims and objectives and potential applications &amp; benefits</a:t>
            </a:r>
          </a:p>
          <a:p>
            <a:pPr marL="285750" indent="-285750">
              <a:buFont typeface="Arial"/>
              <a:buChar char="•"/>
            </a:pPr>
            <a:endParaRPr lang="en-GB" sz="1600">
              <a:solidFill>
                <a:srgbClr val="000000"/>
              </a:solidFill>
              <a:latin typeface="Arial" pitchFamily="34"/>
              <a:cs typeface="Arial" pitchFamily="34"/>
            </a:endParaRPr>
          </a:p>
          <a:p>
            <a:r>
              <a:rPr lang="en-GB" sz="1600" b="1">
                <a:solidFill>
                  <a:srgbClr val="000000"/>
                </a:solidFill>
                <a:latin typeface="Arial"/>
                <a:cs typeface="Arial"/>
              </a:rPr>
              <a:t>External Panel Criteria </a:t>
            </a:r>
          </a:p>
          <a:p>
            <a:pPr marL="285750" indent="-285750">
              <a:buFont typeface="Arial"/>
              <a:buChar char="•"/>
            </a:pPr>
            <a:r>
              <a:rPr lang="en-GB" sz="1600">
                <a:solidFill>
                  <a:srgbClr val="000000"/>
                </a:solidFill>
                <a:latin typeface="Arial"/>
                <a:cs typeface="Arial"/>
              </a:rPr>
              <a:t>Scientific technical excellence</a:t>
            </a:r>
            <a:endParaRPr lang="en-GB" sz="1600" b="0" i="0">
              <a:solidFill>
                <a:srgbClr val="000000"/>
              </a:solidFill>
              <a:effectLst/>
              <a:latin typeface="Arial" pitchFamily="34"/>
              <a:cs typeface="Arial" pitchFamily="34"/>
            </a:endParaRPr>
          </a:p>
          <a:p>
            <a:pPr marL="285750" indent="-285750">
              <a:buFont typeface="Arial"/>
              <a:buChar char="•"/>
            </a:pPr>
            <a:r>
              <a:rPr lang="en-GB" sz="1600">
                <a:solidFill>
                  <a:srgbClr val="000000"/>
                </a:solidFill>
                <a:latin typeface="Arial"/>
                <a:cs typeface="Arial"/>
              </a:rPr>
              <a:t>Originality and potential contribution to knowledge, with a focus of the aims of the Building a Secure and Resilience World programme and DSIT Research Data Cloud Programme</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Research design and methods, including feasibility of work-plan and suitability and sustainability of research within the DAFNI platform</a:t>
            </a:r>
            <a:endParaRPr lang="en-GB" sz="1600">
              <a:solidFill>
                <a:srgbClr val="000000"/>
              </a:solidFill>
              <a:latin typeface="Arial" pitchFamily="34"/>
              <a:cs typeface="Arial" pitchFamily="34"/>
            </a:endParaRPr>
          </a:p>
          <a:p>
            <a:pPr marL="285750" indent="-285750">
              <a:buFont typeface="Arial"/>
              <a:buChar char="•"/>
            </a:pPr>
            <a:r>
              <a:rPr lang="en-GB" sz="1600">
                <a:solidFill>
                  <a:srgbClr val="000000"/>
                </a:solidFill>
                <a:latin typeface="Arial"/>
                <a:cs typeface="Arial"/>
              </a:rPr>
              <a:t>Value for money </a:t>
            </a:r>
            <a:endParaRPr lang="en-GB" sz="1600">
              <a:solidFill>
                <a:srgbClr val="000000"/>
              </a:solidFill>
              <a:latin typeface="Arial" pitchFamily="34"/>
              <a:cs typeface="Arial" pitchFamily="34"/>
            </a:endParaRPr>
          </a:p>
          <a:p>
            <a:pPr marL="742950" lvl="1" indent="-285750" fontAlgn="base">
              <a:buFont typeface="Arial" panose="020B0604020202020204" pitchFamily="34" charset="0"/>
              <a:buChar char="•"/>
            </a:pPr>
            <a:endParaRPr lang="en-GB" sz="1600">
              <a:solidFill>
                <a:srgbClr val="000000"/>
              </a:solidFill>
              <a:latin typeface="Arial" pitchFamily="34"/>
              <a:cs typeface="Arial" pitchFamily="34"/>
            </a:endParaRPr>
          </a:p>
          <a:p>
            <a:pPr marL="742950" lvl="1" indent="-285750" fontAlgn="base">
              <a:buFont typeface="Arial" panose="020B0604020202020204" pitchFamily="34" charset="0"/>
              <a:buChar char="•"/>
            </a:pPr>
            <a:endParaRPr lang="en-GB" sz="1600">
              <a:solidFill>
                <a:srgbClr val="626262"/>
              </a:solidFill>
              <a:latin typeface="Arial" pitchFamily="34"/>
              <a:cs typeface="Arial" pitchFamily="34"/>
            </a:endParaRPr>
          </a:p>
          <a:p>
            <a:pPr marL="285750" indent="-285750" fontAlgn="base">
              <a:buFont typeface="Arial" panose="020B0604020202020204" pitchFamily="34" charset="0"/>
              <a:buChar char="•"/>
            </a:pPr>
            <a:endParaRPr lang="en-GB" sz="1600">
              <a:solidFill>
                <a:srgbClr val="626262"/>
              </a:solidFill>
              <a:latin typeface="Arial" pitchFamily="34"/>
              <a:cs typeface="Arial" pitchFamily="34"/>
            </a:endParaRPr>
          </a:p>
          <a:p>
            <a:pPr algn="just" fontAlgn="base"/>
            <a:endParaRPr lang="en-GB" sz="140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8187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CB7A5-4ABC-37B3-81DF-3E73A9F5AFCE}"/>
            </a:ext>
          </a:extLst>
        </p:cNvPr>
        <p:cNvGrpSpPr/>
        <p:nvPr/>
      </p:nvGrpSpPr>
      <p:grpSpPr>
        <a:xfrm>
          <a:off x="0" y="0"/>
          <a:ext cx="0" cy="0"/>
          <a:chOff x="0" y="0"/>
          <a:chExt cx="0" cy="0"/>
        </a:xfrm>
      </p:grpSpPr>
      <p:pic>
        <p:nvPicPr>
          <p:cNvPr id="4" name="Picture 3" descr="A black background with lines and dots&#10;&#10;Description automatically generated">
            <a:extLst>
              <a:ext uri="{FF2B5EF4-FFF2-40B4-BE49-F238E27FC236}">
                <a16:creationId xmlns:a16="http://schemas.microsoft.com/office/drawing/2014/main" id="{6A5359B9-93A6-3E4B-0FC7-2EE03126ABEB}"/>
              </a:ext>
            </a:extLst>
          </p:cNvPr>
          <p:cNvPicPr>
            <a:picLocks noChangeAspect="1"/>
          </p:cNvPicPr>
          <p:nvPr/>
        </p:nvPicPr>
        <p:blipFill>
          <a:blip r:embed="rId2"/>
          <a:stretch>
            <a:fillRect/>
          </a:stretch>
        </p:blipFill>
        <p:spPr>
          <a:xfrm rot="10800000" flipH="1" flipV="1">
            <a:off x="-26021" y="1498161"/>
            <a:ext cx="1588898" cy="891364"/>
          </a:xfrm>
          <a:prstGeom prst="rect">
            <a:avLst/>
          </a:prstGeom>
        </p:spPr>
      </p:pic>
      <p:sp>
        <p:nvSpPr>
          <p:cNvPr id="7" name="Content Placeholder 6">
            <a:extLst>
              <a:ext uri="{FF2B5EF4-FFF2-40B4-BE49-F238E27FC236}">
                <a16:creationId xmlns:a16="http://schemas.microsoft.com/office/drawing/2014/main" id="{5002CEEA-F667-BD9A-476D-292460F0C8BD}"/>
              </a:ext>
            </a:extLst>
          </p:cNvPr>
          <p:cNvSpPr>
            <a:spLocks noGrp="1"/>
          </p:cNvSpPr>
          <p:nvPr>
            <p:ph sz="half" idx="2"/>
          </p:nvPr>
        </p:nvSpPr>
        <p:spPr>
          <a:xfrm>
            <a:off x="3985235" y="1417245"/>
            <a:ext cx="7465841" cy="492443"/>
          </a:xfrm>
        </p:spPr>
        <p:txBody>
          <a:bodyPr wrap="square" lIns="0" tIns="0" rIns="0" bIns="0" anchor="t">
            <a:spAutoFit/>
          </a:bodyPr>
          <a:lstStyle/>
          <a:p>
            <a:r>
              <a:rPr lang="en-US" sz="3200" b="1">
                <a:solidFill>
                  <a:srgbClr val="5382AC"/>
                </a:solidFill>
                <a:highlight>
                  <a:srgbClr val="FFFFFF"/>
                </a:highlight>
                <a:latin typeface="Arial"/>
                <a:cs typeface="Arial"/>
              </a:rPr>
              <a:t>External Panel Members</a:t>
            </a:r>
            <a:endParaRPr lang="en-US"/>
          </a:p>
        </p:txBody>
      </p:sp>
      <p:sp>
        <p:nvSpPr>
          <p:cNvPr id="5" name="Title 4">
            <a:extLst>
              <a:ext uri="{FF2B5EF4-FFF2-40B4-BE49-F238E27FC236}">
                <a16:creationId xmlns:a16="http://schemas.microsoft.com/office/drawing/2014/main" id="{8A746484-443A-07AF-55E5-5D3DD8B08BBF}"/>
              </a:ext>
            </a:extLst>
          </p:cNvPr>
          <p:cNvSpPr>
            <a:spLocks noGrp="1"/>
          </p:cNvSpPr>
          <p:nvPr>
            <p:ph type="title"/>
          </p:nvPr>
        </p:nvSpPr>
        <p:spPr/>
        <p:txBody>
          <a:bodyPr/>
          <a:lstStyle/>
          <a:p>
            <a:r>
              <a:rPr lang="en-GB">
                <a:ea typeface="Calibri"/>
                <a:cs typeface="Calibri"/>
              </a:rPr>
              <a:t>Panel</a:t>
            </a:r>
            <a:endParaRPr lang="en-GB"/>
          </a:p>
        </p:txBody>
      </p:sp>
      <p:graphicFrame>
        <p:nvGraphicFramePr>
          <p:cNvPr id="6" name="Table 5">
            <a:extLst>
              <a:ext uri="{FF2B5EF4-FFF2-40B4-BE49-F238E27FC236}">
                <a16:creationId xmlns:a16="http://schemas.microsoft.com/office/drawing/2014/main" id="{BDC8B7BA-DC41-8BF1-A09F-4ADFF2A9611D}"/>
              </a:ext>
            </a:extLst>
          </p:cNvPr>
          <p:cNvGraphicFramePr>
            <a:graphicFrameLocks noGrp="1"/>
          </p:cNvGraphicFramePr>
          <p:nvPr>
            <p:extLst>
              <p:ext uri="{D42A27DB-BD31-4B8C-83A1-F6EECF244321}">
                <p14:modId xmlns:p14="http://schemas.microsoft.com/office/powerpoint/2010/main" val="2069312338"/>
              </p:ext>
            </p:extLst>
          </p:nvPr>
        </p:nvGraphicFramePr>
        <p:xfrm>
          <a:off x="770639" y="2406088"/>
          <a:ext cx="4366289" cy="1728270"/>
        </p:xfrm>
        <a:graphic>
          <a:graphicData uri="http://schemas.openxmlformats.org/drawingml/2006/table">
            <a:tbl>
              <a:tblPr firstRow="1">
                <a:tableStyleId>{5C22544A-7EE6-4342-B048-85BDC9FD1C3A}</a:tableStyleId>
              </a:tblPr>
              <a:tblGrid>
                <a:gridCol w="1904999">
                  <a:extLst>
                    <a:ext uri="{9D8B030D-6E8A-4147-A177-3AD203B41FA5}">
                      <a16:colId xmlns:a16="http://schemas.microsoft.com/office/drawing/2014/main" val="1684476761"/>
                    </a:ext>
                  </a:extLst>
                </a:gridCol>
                <a:gridCol w="2461290">
                  <a:extLst>
                    <a:ext uri="{9D8B030D-6E8A-4147-A177-3AD203B41FA5}">
                      <a16:colId xmlns:a16="http://schemas.microsoft.com/office/drawing/2014/main" val="1491248322"/>
                    </a:ext>
                  </a:extLst>
                </a:gridCol>
              </a:tblGrid>
              <a:tr h="385412">
                <a:tc gridSpan="2">
                  <a:txBody>
                    <a:bodyPr/>
                    <a:lstStyle/>
                    <a:p>
                      <a:pPr algn="ctr" rtl="0" fontAlgn="base"/>
                      <a:r>
                        <a:rPr lang="en-GB" sz="1400" b="1">
                          <a:solidFill>
                            <a:schemeClr val="bg1"/>
                          </a:solidFill>
                          <a:effectLst/>
                          <a:latin typeface="Arial"/>
                        </a:rPr>
                        <a:t>Transport</a:t>
                      </a:r>
                      <a:endParaRPr lang="en-GB" sz="1400" b="1">
                        <a:solidFill>
                          <a:schemeClr val="bg1"/>
                        </a:solidFill>
                        <a:effectLst/>
                      </a:endParaRP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2AC"/>
                    </a:solidFill>
                  </a:tcPr>
                </a:tc>
                <a:tc hMerge="1">
                  <a:txBody>
                    <a:bodyPr/>
                    <a:lstStyle/>
                    <a:p>
                      <a:endParaRPr lang="en-GB"/>
                    </a:p>
                  </a:txBody>
                  <a:tcPr/>
                </a:tc>
                <a:extLst>
                  <a:ext uri="{0D108BD9-81ED-4DB2-BD59-A6C34878D82A}">
                    <a16:rowId xmlns:a16="http://schemas.microsoft.com/office/drawing/2014/main" val="2821934246"/>
                  </a:ext>
                </a:extLst>
              </a:tr>
              <a:tr h="323249">
                <a:tc>
                  <a:txBody>
                    <a:bodyPr/>
                    <a:lstStyle/>
                    <a:p>
                      <a:pPr rtl="0" fontAlgn="base"/>
                      <a:r>
                        <a:rPr lang="en-GB" sz="1000">
                          <a:effectLst/>
                          <a:latin typeface="Arial"/>
                        </a:rPr>
                        <a:t>George Economides</a:t>
                      </a:r>
                      <a:endParaRPr lang="en-GB" sz="1000" err="1">
                        <a:effectLst/>
                        <a:latin typeface="Arial"/>
                      </a:endParaRP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lvl="0" algn="l">
                        <a:lnSpc>
                          <a:spcPct val="100000"/>
                        </a:lnSpc>
                        <a:spcBef>
                          <a:spcPts val="0"/>
                        </a:spcBef>
                        <a:spcAft>
                          <a:spcPts val="0"/>
                        </a:spcAft>
                        <a:buNone/>
                      </a:pPr>
                      <a:r>
                        <a:rPr lang="en-GB" sz="1000" b="0" i="0" u="none" strike="noStrike" noProof="0">
                          <a:solidFill>
                            <a:srgbClr val="000000"/>
                          </a:solidFill>
                          <a:effectLst/>
                          <a:latin typeface="Arial"/>
                        </a:rPr>
                        <a:t>Head of Digital Twins,</a:t>
                      </a:r>
                    </a:p>
                    <a:p>
                      <a:pPr lvl="0">
                        <a:buNone/>
                      </a:pPr>
                      <a:r>
                        <a:rPr lang="en-GB" sz="1000">
                          <a:effectLst/>
                          <a:latin typeface="Arial"/>
                        </a:rPr>
                        <a:t>Department of Transport</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4214634183"/>
                  </a:ext>
                </a:extLst>
              </a:tr>
              <a:tr h="478658">
                <a:tc>
                  <a:txBody>
                    <a:bodyPr/>
                    <a:lstStyle/>
                    <a:p>
                      <a:pPr lvl="0">
                        <a:buNone/>
                      </a:pPr>
                      <a:r>
                        <a:rPr lang="en-GB" sz="1000">
                          <a:effectLst/>
                          <a:latin typeface="Arial"/>
                        </a:rPr>
                        <a:t>Melina </a:t>
                      </a:r>
                      <a:r>
                        <a:rPr lang="en-GB" sz="1000" err="1">
                          <a:effectLst/>
                          <a:latin typeface="Arial"/>
                        </a:rPr>
                        <a:t>Kakouratou</a:t>
                      </a:r>
                    </a:p>
                  </a:txBody>
                  <a:tcPr marL="80742" marR="80742" marT="40371" marB="40371">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buNone/>
                      </a:pPr>
                      <a:r>
                        <a:rPr lang="en-GB" sz="1000">
                          <a:effectLst/>
                          <a:latin typeface="Arial"/>
                        </a:rPr>
                        <a:t>External Risks Engineer, Transport for London</a:t>
                      </a:r>
                    </a:p>
                  </a:txBody>
                  <a:tcPr marL="80742" marR="80742" marT="40371" marB="40371">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1842150844"/>
                  </a:ext>
                </a:extLst>
              </a:tr>
              <a:tr h="478658">
                <a:tc>
                  <a:txBody>
                    <a:bodyPr/>
                    <a:lstStyle/>
                    <a:p>
                      <a:pPr lvl="0">
                        <a:buNone/>
                      </a:pPr>
                      <a:r>
                        <a:rPr lang="en-GB" sz="1000">
                          <a:effectLst/>
                          <a:latin typeface="Arial"/>
                        </a:rPr>
                        <a:t>William Powrie</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000">
                          <a:effectLst/>
                          <a:latin typeface="Arial"/>
                        </a:rPr>
                        <a:t>Professor of Geotechnical Engineering, University of Southampton</a:t>
                      </a:r>
                    </a:p>
                  </a:txBody>
                  <a:tcPr marL="80743" marR="80743" marT="40371" marB="403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9247138"/>
                  </a:ext>
                </a:extLst>
              </a:tr>
            </a:tbl>
          </a:graphicData>
        </a:graphic>
      </p:graphicFrame>
      <p:graphicFrame>
        <p:nvGraphicFramePr>
          <p:cNvPr id="10" name="Table 9">
            <a:extLst>
              <a:ext uri="{FF2B5EF4-FFF2-40B4-BE49-F238E27FC236}">
                <a16:creationId xmlns:a16="http://schemas.microsoft.com/office/drawing/2014/main" id="{F55B9888-6359-C58A-2153-38497CD67F5B}"/>
              </a:ext>
            </a:extLst>
          </p:cNvPr>
          <p:cNvGraphicFramePr>
            <a:graphicFrameLocks noGrp="1"/>
          </p:cNvGraphicFramePr>
          <p:nvPr>
            <p:extLst>
              <p:ext uri="{D42A27DB-BD31-4B8C-83A1-F6EECF244321}">
                <p14:modId xmlns:p14="http://schemas.microsoft.com/office/powerpoint/2010/main" val="1288297169"/>
              </p:ext>
            </p:extLst>
          </p:nvPr>
        </p:nvGraphicFramePr>
        <p:xfrm>
          <a:off x="6581537" y="2432871"/>
          <a:ext cx="4411185" cy="1745356"/>
        </p:xfrm>
        <a:graphic>
          <a:graphicData uri="http://schemas.openxmlformats.org/drawingml/2006/table">
            <a:tbl>
              <a:tblPr firstRow="1">
                <a:tableStyleId>{5C22544A-7EE6-4342-B048-85BDC9FD1C3A}</a:tableStyleId>
              </a:tblPr>
              <a:tblGrid>
                <a:gridCol w="1744185">
                  <a:extLst>
                    <a:ext uri="{9D8B030D-6E8A-4147-A177-3AD203B41FA5}">
                      <a16:colId xmlns:a16="http://schemas.microsoft.com/office/drawing/2014/main" val="3642134240"/>
                    </a:ext>
                  </a:extLst>
                </a:gridCol>
                <a:gridCol w="2667000">
                  <a:extLst>
                    <a:ext uri="{9D8B030D-6E8A-4147-A177-3AD203B41FA5}">
                      <a16:colId xmlns:a16="http://schemas.microsoft.com/office/drawing/2014/main" val="3901256383"/>
                    </a:ext>
                  </a:extLst>
                </a:gridCol>
              </a:tblGrid>
              <a:tr h="412102">
                <a:tc gridSpan="2">
                  <a:txBody>
                    <a:bodyPr/>
                    <a:lstStyle/>
                    <a:p>
                      <a:pPr algn="ctr" rtl="0" fontAlgn="base"/>
                      <a:r>
                        <a:rPr lang="en-GB" sz="1000" b="1">
                          <a:solidFill>
                            <a:schemeClr val="bg1"/>
                          </a:solidFill>
                          <a:effectLst/>
                          <a:latin typeface="Arial"/>
                        </a:rPr>
                        <a:t>Energy</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456E"/>
                    </a:solidFill>
                  </a:tcPr>
                </a:tc>
                <a:tc hMerge="1">
                  <a:txBody>
                    <a:bodyPr/>
                    <a:lstStyle/>
                    <a:p>
                      <a:endParaRPr lang="en-GB"/>
                    </a:p>
                  </a:txBody>
                  <a:tcPr/>
                </a:tc>
                <a:extLst>
                  <a:ext uri="{0D108BD9-81ED-4DB2-BD59-A6C34878D82A}">
                    <a16:rowId xmlns:a16="http://schemas.microsoft.com/office/drawing/2014/main" val="408742247"/>
                  </a:ext>
                </a:extLst>
              </a:tr>
              <a:tr h="388775">
                <a:tc>
                  <a:txBody>
                    <a:bodyPr/>
                    <a:lstStyle/>
                    <a:p>
                      <a:pPr rtl="0" fontAlgn="base"/>
                      <a:r>
                        <a:rPr lang="en-GB" sz="1000">
                          <a:effectLst/>
                          <a:latin typeface="Arial"/>
                        </a:rPr>
                        <a:t>Robin Preece</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base"/>
                      <a:r>
                        <a:rPr lang="en-GB" sz="1000">
                          <a:effectLst/>
                          <a:latin typeface="Arial"/>
                        </a:rPr>
                        <a:t>Senior Lecturer in Future Power Systems, The University of Manchester</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52453535"/>
                  </a:ext>
                </a:extLst>
              </a:tr>
              <a:tr h="439071">
                <a:tc>
                  <a:txBody>
                    <a:bodyPr/>
                    <a:lstStyle/>
                    <a:p>
                      <a:pPr lvl="0">
                        <a:buNone/>
                      </a:pPr>
                      <a:r>
                        <a:rPr lang="en-GB" sz="1000">
                          <a:effectLst/>
                          <a:latin typeface="Arial"/>
                        </a:rPr>
                        <a:t>Catherine Jones</a:t>
                      </a:r>
                    </a:p>
                  </a:txBody>
                  <a:tcPr marL="78834" marR="78834" marT="39417" marB="39417">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buNone/>
                      </a:pPr>
                      <a:r>
                        <a:rPr lang="en-GB" sz="1000">
                          <a:effectLst/>
                          <a:latin typeface="Arial"/>
                        </a:rPr>
                        <a:t>Energy Data Centre Lead,</a:t>
                      </a:r>
                    </a:p>
                    <a:p>
                      <a:pPr lvl="0">
                        <a:buNone/>
                      </a:pPr>
                      <a:r>
                        <a:rPr lang="en-GB" sz="1000">
                          <a:effectLst/>
                          <a:latin typeface="Arial"/>
                        </a:rPr>
                        <a:t>UKERC Energy Data Centre</a:t>
                      </a:r>
                    </a:p>
                  </a:txBody>
                  <a:tcPr marL="78834" marR="78834" marT="39417" marB="39417">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1014023680"/>
                  </a:ext>
                </a:extLst>
              </a:tr>
              <a:tr h="505408">
                <a:tc>
                  <a:txBody>
                    <a:bodyPr/>
                    <a:lstStyle/>
                    <a:p>
                      <a:pPr rtl="0" fontAlgn="base"/>
                      <a:r>
                        <a:rPr lang="en-GB" sz="1000">
                          <a:effectLst/>
                          <a:latin typeface="Arial"/>
                        </a:rPr>
                        <a:t>Beth Warnock</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rtl="0" fontAlgn="base"/>
                      <a:r>
                        <a:rPr lang="en-GB" sz="1000">
                          <a:effectLst/>
                          <a:latin typeface="Arial"/>
                        </a:rPr>
                        <a:t>Senior Power Systems Engineer,</a:t>
                      </a:r>
                    </a:p>
                    <a:p>
                      <a:pPr lvl="0">
                        <a:buNone/>
                      </a:pPr>
                      <a:r>
                        <a:rPr lang="en-GB" sz="1000">
                          <a:effectLst/>
                          <a:latin typeface="Arial"/>
                        </a:rPr>
                        <a:t>Energy Systems Catapult</a:t>
                      </a:r>
                    </a:p>
                  </a:txBody>
                  <a:tcPr marL="78834" marR="78834" marT="39417" marB="394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84445787"/>
                  </a:ext>
                </a:extLst>
              </a:tr>
            </a:tbl>
          </a:graphicData>
        </a:graphic>
      </p:graphicFrame>
    </p:spTree>
    <p:extLst>
      <p:ext uri="{BB962C8B-B14F-4D97-AF65-F5344CB8AC3E}">
        <p14:creationId xmlns:p14="http://schemas.microsoft.com/office/powerpoint/2010/main" val="328646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371E-9C31-8DC4-4F19-35CEC13AC88B}"/>
            </a:ext>
          </a:extLst>
        </p:cNvPr>
        <p:cNvGrpSpPr/>
        <p:nvPr/>
      </p:nvGrpSpPr>
      <p:grpSpPr>
        <a:xfrm>
          <a:off x="0" y="0"/>
          <a:ext cx="0" cy="0"/>
          <a:chOff x="0" y="0"/>
          <a:chExt cx="0" cy="0"/>
        </a:xfrm>
      </p:grpSpPr>
      <p:pic>
        <p:nvPicPr>
          <p:cNvPr id="6" name="Picture 5" descr="A black background with lines and dots&#10;&#10;Description automatically generated">
            <a:extLst>
              <a:ext uri="{FF2B5EF4-FFF2-40B4-BE49-F238E27FC236}">
                <a16:creationId xmlns:a16="http://schemas.microsoft.com/office/drawing/2014/main" id="{1F7C0088-3891-3DA2-EA2B-9816260C4DC5}"/>
              </a:ext>
            </a:extLst>
          </p:cNvPr>
          <p:cNvPicPr>
            <a:picLocks noChangeAspect="1"/>
          </p:cNvPicPr>
          <p:nvPr/>
        </p:nvPicPr>
        <p:blipFill>
          <a:blip r:embed="rId2"/>
          <a:stretch>
            <a:fillRect/>
          </a:stretch>
        </p:blipFill>
        <p:spPr>
          <a:xfrm rot="10800000">
            <a:off x="0" y="4797238"/>
            <a:ext cx="1950720" cy="1104003"/>
          </a:xfrm>
          <a:prstGeom prst="rect">
            <a:avLst/>
          </a:prstGeom>
        </p:spPr>
      </p:pic>
      <p:sp>
        <p:nvSpPr>
          <p:cNvPr id="3" name="Title 2">
            <a:extLst>
              <a:ext uri="{FF2B5EF4-FFF2-40B4-BE49-F238E27FC236}">
                <a16:creationId xmlns:a16="http://schemas.microsoft.com/office/drawing/2014/main" id="{8EA8FF1A-2EA9-64E5-276C-366708FB9B60}"/>
              </a:ext>
            </a:extLst>
          </p:cNvPr>
          <p:cNvSpPr>
            <a:spLocks noGrp="1"/>
          </p:cNvSpPr>
          <p:nvPr>
            <p:ph type="title"/>
          </p:nvPr>
        </p:nvSpPr>
        <p:spPr>
          <a:xfrm>
            <a:off x="3534862" y="365126"/>
            <a:ext cx="8530308" cy="586096"/>
          </a:xfrm>
        </p:spPr>
        <p:txBody>
          <a:bodyPr vert="horz" lIns="91440" tIns="45720" rIns="91440" bIns="45720" rtlCol="0" anchor="ctr">
            <a:normAutofit/>
          </a:bodyPr>
          <a:lstStyle/>
          <a:p>
            <a:r>
              <a:rPr lang="en-GB">
                <a:latin typeface="Arial"/>
                <a:cs typeface="Arial"/>
              </a:rPr>
              <a:t>Sandpit Funding Opportunity</a:t>
            </a:r>
          </a:p>
        </p:txBody>
      </p:sp>
      <p:sp>
        <p:nvSpPr>
          <p:cNvPr id="7" name="Content Placeholder 6">
            <a:extLst>
              <a:ext uri="{FF2B5EF4-FFF2-40B4-BE49-F238E27FC236}">
                <a16:creationId xmlns:a16="http://schemas.microsoft.com/office/drawing/2014/main" id="{775F5DF7-91F2-F64E-E154-48E95E3013A0}"/>
              </a:ext>
            </a:extLst>
          </p:cNvPr>
          <p:cNvSpPr>
            <a:spLocks noGrp="1"/>
          </p:cNvSpPr>
          <p:nvPr>
            <p:ph sz="half" idx="2"/>
          </p:nvPr>
        </p:nvSpPr>
        <p:spPr>
          <a:xfrm>
            <a:off x="2771989" y="1440970"/>
            <a:ext cx="6656857" cy="492443"/>
          </a:xfrm>
        </p:spPr>
        <p:txBody>
          <a:bodyPr wrap="square" lIns="0" tIns="0" rIns="0" bIns="0" anchor="t">
            <a:spAutoFit/>
          </a:bodyPr>
          <a:lstStyle/>
          <a:p>
            <a:r>
              <a:rPr lang="en-US" sz="3200" b="1">
                <a:solidFill>
                  <a:srgbClr val="5382AC"/>
                </a:solidFill>
              </a:rPr>
              <a:t>Projects should...</a:t>
            </a:r>
            <a:endParaRPr lang="en-US"/>
          </a:p>
        </p:txBody>
      </p:sp>
      <p:sp>
        <p:nvSpPr>
          <p:cNvPr id="8" name="TextBox 7">
            <a:extLst>
              <a:ext uri="{FF2B5EF4-FFF2-40B4-BE49-F238E27FC236}">
                <a16:creationId xmlns:a16="http://schemas.microsoft.com/office/drawing/2014/main" id="{BEE4C193-CC8A-8F49-6A33-05824CA3F9B8}"/>
              </a:ext>
            </a:extLst>
          </p:cNvPr>
          <p:cNvSpPr txBox="1"/>
          <p:nvPr/>
        </p:nvSpPr>
        <p:spPr>
          <a:xfrm>
            <a:off x="280828" y="1635409"/>
            <a:ext cx="1181159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 sz="1600">
              <a:highlight>
                <a:srgbClr val="FFFFFF"/>
              </a:highlight>
              <a:latin typeface="Arial"/>
              <a:cs typeface="Arial"/>
            </a:endParaRPr>
          </a:p>
          <a:p>
            <a:pPr marL="285750" indent="-285750">
              <a:buFont typeface="Arial,Sans-Serif" panose="020B0604020202020204" pitchFamily="34" charset="0"/>
              <a:buChar char="•"/>
            </a:pPr>
            <a:endParaRPr lang="en" sz="1600">
              <a:highlight>
                <a:srgbClr val="FFFFFF"/>
              </a:highlight>
              <a:latin typeface="Arial"/>
              <a:cs typeface="Arial"/>
            </a:endParaRPr>
          </a:p>
          <a:p>
            <a:pPr marL="285750" indent="-285750">
              <a:buFont typeface="Arial,Sans-Serif" panose="020B0604020202020204" pitchFamily="34" charset="0"/>
              <a:buChar char="•"/>
            </a:pPr>
            <a:r>
              <a:rPr lang="en" sz="1600">
                <a:highlight>
                  <a:srgbClr val="FFFFFF"/>
                </a:highlight>
                <a:latin typeface="Arial"/>
                <a:cs typeface="Arial"/>
              </a:rPr>
              <a:t>If you have any technical queries about your project and how it would work on DAFNI, please contact info@dafni.ac.uk</a:t>
            </a:r>
          </a:p>
          <a:p>
            <a:pPr marL="1200150" lvl="2" indent="-285750">
              <a:buFont typeface="Arial" panose="020B0604020202020204" pitchFamily="34" charset="0"/>
              <a:buChar char="•"/>
            </a:pPr>
            <a:endParaRPr lang="en-GB" sz="1600">
              <a:highlight>
                <a:srgbClr val="FFFFFF"/>
              </a:highlight>
              <a:latin typeface="Arial"/>
              <a:cs typeface="Arial"/>
            </a:endParaRPr>
          </a:p>
          <a:p>
            <a:pPr marL="285750" indent="-285750">
              <a:buFont typeface="Arial,Sans-Serif" panose="020B0604020202020204" pitchFamily="34" charset="0"/>
              <a:buChar char="•"/>
            </a:pPr>
            <a:r>
              <a:rPr lang="en-GB" sz="1600">
                <a:highlight>
                  <a:srgbClr val="FFFFFF"/>
                </a:highlight>
                <a:latin typeface="Arial"/>
                <a:cs typeface="Arial"/>
              </a:rPr>
              <a:t>Projects from the Transport sandpit will be expected to start on the 1st of April 2024 and finish before the 31st of March 2025.</a:t>
            </a:r>
            <a:endParaRPr lang="en-GB">
              <a:cs typeface="Calibri"/>
            </a:endParaRPr>
          </a:p>
          <a:p>
            <a:pPr marL="285750" indent="-285750">
              <a:buFont typeface="Arial,Sans-Serif" panose="020B0604020202020204" pitchFamily="34" charset="0"/>
              <a:buChar char="•"/>
            </a:pPr>
            <a:endParaRPr lang="en-GB" sz="1600">
              <a:highlight>
                <a:srgbClr val="FFFFFF"/>
              </a:highlight>
              <a:latin typeface="Arial"/>
              <a:cs typeface="Arial"/>
            </a:endParaRPr>
          </a:p>
          <a:p>
            <a:pPr marL="285750" indent="-285750">
              <a:buFont typeface="Arial,Sans-Serif" panose="020B0604020202020204" pitchFamily="34" charset="0"/>
              <a:buChar char="•"/>
            </a:pPr>
            <a:r>
              <a:rPr lang="en-GB" sz="1600">
                <a:highlight>
                  <a:srgbClr val="FFFFFF"/>
                </a:highlight>
                <a:latin typeface="Arial"/>
                <a:cs typeface="Arial"/>
              </a:rPr>
              <a:t>Projects from the Energy sandpit will be expected to start 1st of May 2024 and finish before the 31st of March 2025</a:t>
            </a:r>
          </a:p>
          <a:p>
            <a:pPr marL="285750" indent="-285750">
              <a:buFont typeface="Arial,Sans-Serif" panose="020B0604020202020204" pitchFamily="34" charset="0"/>
              <a:buChar char="•"/>
            </a:pPr>
            <a:endParaRPr lang="en-GB" sz="1600">
              <a:highlight>
                <a:srgbClr val="FFFFFF"/>
              </a:highlight>
              <a:latin typeface="Arial"/>
              <a:cs typeface="Arial"/>
            </a:endParaRPr>
          </a:p>
          <a:p>
            <a:pPr marL="285750" indent="-285750">
              <a:buFont typeface="Arial,Sans-Serif" panose="020B0604020202020204" pitchFamily="34" charset="0"/>
              <a:buChar char="•"/>
            </a:pPr>
            <a:r>
              <a:rPr lang="en-GB" sz="1600">
                <a:highlight>
                  <a:srgbClr val="FFFFFF"/>
                </a:highlight>
                <a:latin typeface="Arial"/>
                <a:cs typeface="Arial"/>
              </a:rPr>
              <a:t>Successful sandpit projects will be invited to speak at our DAFNI Annual Conference (10th of September 2024)</a:t>
            </a:r>
          </a:p>
          <a:p>
            <a:pPr marL="285750" indent="-285750">
              <a:buFont typeface="Arial,Sans-Serif" panose="020B0604020202020204" pitchFamily="34" charset="0"/>
              <a:buChar char="•"/>
            </a:pPr>
            <a:endParaRPr lang="en-GB" sz="1600">
              <a:highlight>
                <a:srgbClr val="FFFFFF"/>
              </a:highlight>
              <a:latin typeface="Arial"/>
              <a:cs typeface="Arial"/>
            </a:endParaRPr>
          </a:p>
          <a:p>
            <a:pPr marL="285750" indent="-285750">
              <a:buFont typeface="Arial,Sans-Serif" panose="020B0604020202020204" pitchFamily="34" charset="0"/>
              <a:buChar char="•"/>
            </a:pPr>
            <a:r>
              <a:rPr lang="en" sz="1600">
                <a:highlight>
                  <a:srgbClr val="FFFFFF"/>
                </a:highlight>
                <a:latin typeface="Arial"/>
                <a:cs typeface="Arial"/>
              </a:rPr>
              <a:t>We have upcoming technical training, please see dates </a:t>
            </a:r>
            <a:r>
              <a:rPr lang="en" sz="1600">
                <a:highlight>
                  <a:srgbClr val="FFFFFF"/>
                </a:highlight>
                <a:latin typeface="Arial"/>
                <a:cs typeface="Arial"/>
                <a:hlinkClick r:id="rId3"/>
              </a:rPr>
              <a:t>here</a:t>
            </a:r>
            <a:endParaRPr lang="en-GB" sz="1600">
              <a:highlight>
                <a:srgbClr val="FFFFFF"/>
              </a:highlight>
              <a:latin typeface="Arial"/>
              <a:cs typeface="Arial"/>
            </a:endParaRPr>
          </a:p>
          <a:p>
            <a:pPr marL="285750" indent="-285750">
              <a:buFont typeface="Arial,Sans-Serif" panose="020B0604020202020204" pitchFamily="34" charset="0"/>
              <a:buChar char="•"/>
            </a:pPr>
            <a:endParaRPr lang="en-GB" sz="1600">
              <a:highlight>
                <a:srgbClr val="FFFFFF"/>
              </a:highlight>
              <a:latin typeface="Arial"/>
              <a:cs typeface="Arial"/>
            </a:endParaRPr>
          </a:p>
          <a:p>
            <a:pPr marL="285750" indent="-285750">
              <a:buFont typeface="Arial,Sans-Serif" panose="020B0604020202020204" pitchFamily="34" charset="0"/>
              <a:buChar char="•"/>
            </a:pPr>
            <a:r>
              <a:rPr lang="en-GB" sz="1600">
                <a:highlight>
                  <a:srgbClr val="FFFFFF"/>
                </a:highlight>
                <a:latin typeface="Arial"/>
                <a:cs typeface="Arial"/>
              </a:rPr>
              <a:t>If you have any queries, please contact </a:t>
            </a:r>
            <a:r>
              <a:rPr lang="en-GB" sz="1600">
                <a:highlight>
                  <a:srgbClr val="FFFFFF"/>
                </a:highlight>
                <a:latin typeface="Arial"/>
                <a:cs typeface="Arial"/>
                <a:hlinkClick r:id="rId4"/>
              </a:rPr>
              <a:t>katie.cartmell@stfc.ac.uk</a:t>
            </a:r>
            <a:r>
              <a:rPr lang="en-GB" sz="1600">
                <a:highlight>
                  <a:srgbClr val="FFFFFF"/>
                </a:highlight>
                <a:latin typeface="Arial"/>
                <a:cs typeface="Arial"/>
              </a:rPr>
              <a:t>, DAFNI Partnership Manager</a:t>
            </a:r>
          </a:p>
          <a:p>
            <a:pPr marL="285750" indent="-285750">
              <a:buFont typeface="Arial,Sans-Serif" panose="020B0604020202020204" pitchFamily="34" charset="0"/>
              <a:buChar char="•"/>
            </a:pPr>
            <a:endParaRPr lang="en-GB" sz="1600">
              <a:highlight>
                <a:srgbClr val="FFFFFF"/>
              </a:highlight>
              <a:latin typeface="Arial"/>
              <a:cs typeface="Arial"/>
            </a:endParaRPr>
          </a:p>
          <a:p>
            <a:pPr marL="285750" indent="-285750">
              <a:buFont typeface="Arial,Sans-Serif" panose="020B0604020202020204" pitchFamily="34" charset="0"/>
              <a:buChar char="•"/>
            </a:pPr>
            <a:endParaRPr lang="en" sz="1600">
              <a:highlight>
                <a:srgbClr val="FFFFFF"/>
              </a:highlight>
              <a:latin typeface="Arial"/>
              <a:cs typeface="Arial"/>
            </a:endParaRPr>
          </a:p>
        </p:txBody>
      </p:sp>
    </p:spTree>
    <p:extLst>
      <p:ext uri="{BB962C8B-B14F-4D97-AF65-F5344CB8AC3E}">
        <p14:creationId xmlns:p14="http://schemas.microsoft.com/office/powerpoint/2010/main" val="118426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78307" y="246158"/>
            <a:ext cx="8641976" cy="776380"/>
          </a:xfrm>
        </p:spPr>
        <p:txBody>
          <a:bodyPr vert="horz" lIns="91440" tIns="45720" rIns="91440" bIns="45720" rtlCol="0" anchor="ctr">
            <a:normAutofit/>
          </a:bodyPr>
          <a:lstStyle/>
          <a:p>
            <a:r>
              <a:rPr lang="en-GB"/>
              <a:t>Sandpit Funding Opportunity</a:t>
            </a:r>
          </a:p>
        </p:txBody>
      </p:sp>
      <p:sp>
        <p:nvSpPr>
          <p:cNvPr id="5" name="TextBox 4">
            <a:extLst>
              <a:ext uri="{FF2B5EF4-FFF2-40B4-BE49-F238E27FC236}">
                <a16:creationId xmlns:a16="http://schemas.microsoft.com/office/drawing/2014/main" id="{4FDA4E93-3AA6-2352-E830-BD3F7A4F0C6C}"/>
              </a:ext>
            </a:extLst>
          </p:cNvPr>
          <p:cNvSpPr txBox="1"/>
          <p:nvPr/>
        </p:nvSpPr>
        <p:spPr>
          <a:xfrm>
            <a:off x="2675671" y="2667803"/>
            <a:ext cx="75513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b="1">
                <a:solidFill>
                  <a:srgbClr val="5382AC"/>
                </a:solidFill>
                <a:latin typeface="Arial"/>
                <a:cs typeface="Calibri"/>
              </a:rPr>
              <a:t>Q&amp;A session</a:t>
            </a:r>
            <a:endParaRPr lang="en-US"/>
          </a:p>
        </p:txBody>
      </p:sp>
      <p:pic>
        <p:nvPicPr>
          <p:cNvPr id="6" name="Picture 5">
            <a:extLst>
              <a:ext uri="{FF2B5EF4-FFF2-40B4-BE49-F238E27FC236}">
                <a16:creationId xmlns:a16="http://schemas.microsoft.com/office/drawing/2014/main" id="{16B1D00D-9557-F6A0-124C-FE64309A884F}"/>
              </a:ext>
            </a:extLst>
          </p:cNvPr>
          <p:cNvPicPr>
            <a:picLocks noChangeAspect="1"/>
          </p:cNvPicPr>
          <p:nvPr/>
        </p:nvPicPr>
        <p:blipFill>
          <a:blip r:embed="rId2"/>
          <a:stretch>
            <a:fillRect/>
          </a:stretch>
        </p:blipFill>
        <p:spPr>
          <a:xfrm>
            <a:off x="1" y="-608"/>
            <a:ext cx="12191999" cy="1960645"/>
          </a:xfrm>
          <a:prstGeom prst="rect">
            <a:avLst/>
          </a:prstGeom>
        </p:spPr>
      </p:pic>
      <p:pic>
        <p:nvPicPr>
          <p:cNvPr id="7" name="Picture 6" descr="A black and grey logo&#10;&#10;Description automatically generated">
            <a:extLst>
              <a:ext uri="{FF2B5EF4-FFF2-40B4-BE49-F238E27FC236}">
                <a16:creationId xmlns:a16="http://schemas.microsoft.com/office/drawing/2014/main" id="{C9070AD1-4159-C771-9050-4DC1B3225ACA}"/>
              </a:ext>
            </a:extLst>
          </p:cNvPr>
          <p:cNvPicPr>
            <a:picLocks noChangeAspect="1"/>
          </p:cNvPicPr>
          <p:nvPr/>
        </p:nvPicPr>
        <p:blipFill>
          <a:blip r:embed="rId3"/>
          <a:stretch>
            <a:fillRect/>
          </a:stretch>
        </p:blipFill>
        <p:spPr>
          <a:xfrm>
            <a:off x="3481202" y="4296455"/>
            <a:ext cx="4457700" cy="1095375"/>
          </a:xfrm>
          <a:prstGeom prst="rect">
            <a:avLst/>
          </a:prstGeom>
        </p:spPr>
      </p:pic>
    </p:spTree>
    <p:extLst>
      <p:ext uri="{BB962C8B-B14F-4D97-AF65-F5344CB8AC3E}">
        <p14:creationId xmlns:p14="http://schemas.microsoft.com/office/powerpoint/2010/main" val="2530495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85602" y="381738"/>
            <a:ext cx="2954655" cy="523220"/>
          </a:xfrm>
          <a:prstGeom prst="rect">
            <a:avLst/>
          </a:prstGeom>
        </p:spPr>
        <p:txBody>
          <a:bodyPr wrap="none" lIns="91440" tIns="45720" rIns="91440" bIns="45720" anchor="t">
            <a:spAutoFit/>
          </a:bodyPr>
          <a:lstStyle/>
          <a:p>
            <a:pPr algn="r"/>
            <a:r>
              <a:rPr lang="en-GB" sz="2800" b="1">
                <a:solidFill>
                  <a:schemeClr val="bg1"/>
                </a:solidFill>
              </a:rPr>
              <a:t>The DAFNI Team	</a:t>
            </a:r>
          </a:p>
        </p:txBody>
      </p:sp>
      <p:pic>
        <p:nvPicPr>
          <p:cNvPr id="3" name="Picture 2" descr="A person smiling at the camera&#10;&#10;Description automatically generated"/>
          <p:cNvPicPr>
            <a:picLocks noChangeAspect="1"/>
          </p:cNvPicPr>
          <p:nvPr/>
        </p:nvPicPr>
        <p:blipFill>
          <a:blip r:embed="rId2"/>
          <a:stretch>
            <a:fillRect/>
          </a:stretch>
        </p:blipFill>
        <p:spPr>
          <a:xfrm>
            <a:off x="1826041" y="1725363"/>
            <a:ext cx="1219871" cy="1240656"/>
          </a:xfrm>
          <a:prstGeom prst="rect">
            <a:avLst/>
          </a:prstGeom>
        </p:spPr>
      </p:pic>
      <p:pic>
        <p:nvPicPr>
          <p:cNvPr id="5" name="Picture 4" descr="A person wearing glasses and smiling&#10;&#10;Description automatically generated"/>
          <p:cNvPicPr>
            <a:picLocks noChangeAspect="1"/>
          </p:cNvPicPr>
          <p:nvPr/>
        </p:nvPicPr>
        <p:blipFill>
          <a:blip r:embed="rId3"/>
          <a:stretch>
            <a:fillRect/>
          </a:stretch>
        </p:blipFill>
        <p:spPr>
          <a:xfrm>
            <a:off x="390032" y="1732221"/>
            <a:ext cx="1074200" cy="1223672"/>
          </a:xfrm>
          <a:prstGeom prst="rect">
            <a:avLst/>
          </a:prstGeom>
        </p:spPr>
      </p:pic>
      <p:pic>
        <p:nvPicPr>
          <p:cNvPr id="6" name="Picture 5" descr="A person smiling for the camera&#10;&#10;Description automatically generated"/>
          <p:cNvPicPr>
            <a:picLocks noChangeAspect="1"/>
          </p:cNvPicPr>
          <p:nvPr/>
        </p:nvPicPr>
        <p:blipFill>
          <a:blip r:embed="rId4"/>
          <a:stretch>
            <a:fillRect/>
          </a:stretch>
        </p:blipFill>
        <p:spPr>
          <a:xfrm>
            <a:off x="4918244" y="3856740"/>
            <a:ext cx="1193101" cy="1232320"/>
          </a:xfrm>
          <a:prstGeom prst="rect">
            <a:avLst/>
          </a:prstGeom>
        </p:spPr>
      </p:pic>
      <p:pic>
        <p:nvPicPr>
          <p:cNvPr id="7" name="Picture 6" descr="A person with long hair and beard wearing glasses&#10;&#10;Description automatically generated"/>
          <p:cNvPicPr>
            <a:picLocks noChangeAspect="1"/>
          </p:cNvPicPr>
          <p:nvPr/>
        </p:nvPicPr>
        <p:blipFill>
          <a:blip r:embed="rId5"/>
          <a:stretch>
            <a:fillRect/>
          </a:stretch>
        </p:blipFill>
        <p:spPr>
          <a:xfrm>
            <a:off x="9365949" y="1749321"/>
            <a:ext cx="857897" cy="1285240"/>
          </a:xfrm>
          <a:prstGeom prst="rect">
            <a:avLst/>
          </a:prstGeom>
        </p:spPr>
      </p:pic>
      <p:pic>
        <p:nvPicPr>
          <p:cNvPr id="8" name="Picture 7" descr="A person smiling at camera&#10;&#10;Description automatically generated"/>
          <p:cNvPicPr>
            <a:picLocks noChangeAspect="1"/>
          </p:cNvPicPr>
          <p:nvPr/>
        </p:nvPicPr>
        <p:blipFill>
          <a:blip r:embed="rId6"/>
          <a:stretch>
            <a:fillRect/>
          </a:stretch>
        </p:blipFill>
        <p:spPr>
          <a:xfrm>
            <a:off x="7806164" y="1729968"/>
            <a:ext cx="1202442" cy="1222698"/>
          </a:xfrm>
          <a:prstGeom prst="rect">
            <a:avLst/>
          </a:prstGeom>
        </p:spPr>
      </p:pic>
      <p:pic>
        <p:nvPicPr>
          <p:cNvPr id="11" name="Picture 10" descr="A person wearing glasses and a necklace&#10;&#10;Description automatically generated"/>
          <p:cNvPicPr>
            <a:picLocks noChangeAspect="1"/>
          </p:cNvPicPr>
          <p:nvPr/>
        </p:nvPicPr>
        <p:blipFill>
          <a:blip r:embed="rId7"/>
          <a:stretch>
            <a:fillRect/>
          </a:stretch>
        </p:blipFill>
        <p:spPr>
          <a:xfrm>
            <a:off x="3390418" y="3856065"/>
            <a:ext cx="1236058" cy="1174354"/>
          </a:xfrm>
          <a:prstGeom prst="rect">
            <a:avLst/>
          </a:prstGeom>
        </p:spPr>
      </p:pic>
      <p:pic>
        <p:nvPicPr>
          <p:cNvPr id="14" name="Picture 13" descr="A person with glasses and blue shirt&#10;&#10;Description automatically generated"/>
          <p:cNvPicPr>
            <a:picLocks noChangeAspect="1"/>
          </p:cNvPicPr>
          <p:nvPr/>
        </p:nvPicPr>
        <p:blipFill>
          <a:blip r:embed="rId8"/>
          <a:stretch>
            <a:fillRect/>
          </a:stretch>
        </p:blipFill>
        <p:spPr>
          <a:xfrm>
            <a:off x="6494073" y="3781265"/>
            <a:ext cx="1025903" cy="1375341"/>
          </a:xfrm>
          <a:prstGeom prst="rect">
            <a:avLst/>
          </a:prstGeom>
        </p:spPr>
      </p:pic>
      <p:pic>
        <p:nvPicPr>
          <p:cNvPr id="15" name="Picture 14" descr="A person in a suit&#10;&#10;Description automatically generated"/>
          <p:cNvPicPr>
            <a:picLocks noChangeAspect="1"/>
          </p:cNvPicPr>
          <p:nvPr/>
        </p:nvPicPr>
        <p:blipFill>
          <a:blip r:embed="rId9"/>
          <a:stretch>
            <a:fillRect/>
          </a:stretch>
        </p:blipFill>
        <p:spPr>
          <a:xfrm>
            <a:off x="9366997" y="3857009"/>
            <a:ext cx="968315" cy="1290015"/>
          </a:xfrm>
          <a:prstGeom prst="rect">
            <a:avLst/>
          </a:prstGeom>
        </p:spPr>
      </p:pic>
      <p:pic>
        <p:nvPicPr>
          <p:cNvPr id="16" name="Picture 15" descr="A person with brown hair and beard wearing earrings&#10;&#10;Description automatically generated"/>
          <p:cNvPicPr>
            <a:picLocks noChangeAspect="1"/>
          </p:cNvPicPr>
          <p:nvPr/>
        </p:nvPicPr>
        <p:blipFill>
          <a:blip r:embed="rId10"/>
          <a:stretch>
            <a:fillRect/>
          </a:stretch>
        </p:blipFill>
        <p:spPr>
          <a:xfrm>
            <a:off x="389296" y="3855384"/>
            <a:ext cx="1091863" cy="1270861"/>
          </a:xfrm>
          <a:prstGeom prst="rect">
            <a:avLst/>
          </a:prstGeom>
        </p:spPr>
      </p:pic>
      <p:pic>
        <p:nvPicPr>
          <p:cNvPr id="19" name="Picture 18" descr="A person in a black sweater&#10;&#10;Description automatically generated"/>
          <p:cNvPicPr>
            <a:picLocks noChangeAspect="1"/>
          </p:cNvPicPr>
          <p:nvPr/>
        </p:nvPicPr>
        <p:blipFill>
          <a:blip r:embed="rId11"/>
          <a:stretch>
            <a:fillRect/>
          </a:stretch>
        </p:blipFill>
        <p:spPr>
          <a:xfrm>
            <a:off x="10614364" y="1721522"/>
            <a:ext cx="950896" cy="1266808"/>
          </a:xfrm>
          <a:prstGeom prst="rect">
            <a:avLst/>
          </a:prstGeom>
        </p:spPr>
      </p:pic>
      <p:sp>
        <p:nvSpPr>
          <p:cNvPr id="24" name="TextBox 23"/>
          <p:cNvSpPr txBox="1"/>
          <p:nvPr/>
        </p:nvSpPr>
        <p:spPr>
          <a:xfrm>
            <a:off x="1824475" y="3052034"/>
            <a:ext cx="1136850" cy="400110"/>
          </a:xfrm>
          <a:prstGeom prst="rect">
            <a:avLst/>
          </a:prstGeom>
          <a:noFill/>
        </p:spPr>
        <p:txBody>
          <a:bodyPr wrap="none" lIns="91440" tIns="45720" rIns="91440" bIns="45720" rtlCol="0" anchor="t">
            <a:spAutoFit/>
          </a:bodyPr>
          <a:lstStyle/>
          <a:p>
            <a:pPr algn="ctr"/>
            <a:r>
              <a:rPr lang="en-GB" sz="1000" b="1" i="1">
                <a:cs typeface="Calibri"/>
              </a:rPr>
              <a:t>Dr Bethan Perkins</a:t>
            </a:r>
            <a:endParaRPr lang="en-GB" sz="1000" b="1" i="1"/>
          </a:p>
          <a:p>
            <a:pPr algn="ctr"/>
            <a:r>
              <a:rPr lang="en-GB" sz="1000" i="1"/>
              <a:t>DAFNI Team Lead</a:t>
            </a:r>
            <a:endParaRPr lang="en-GB"/>
          </a:p>
        </p:txBody>
      </p:sp>
      <p:sp>
        <p:nvSpPr>
          <p:cNvPr id="26" name="TextBox 25"/>
          <p:cNvSpPr txBox="1"/>
          <p:nvPr/>
        </p:nvSpPr>
        <p:spPr>
          <a:xfrm>
            <a:off x="174206" y="3063240"/>
            <a:ext cx="1428596" cy="400110"/>
          </a:xfrm>
          <a:prstGeom prst="rect">
            <a:avLst/>
          </a:prstGeom>
          <a:noFill/>
        </p:spPr>
        <p:txBody>
          <a:bodyPr wrap="none" lIns="91440" tIns="45720" rIns="91440" bIns="45720" rtlCol="0" anchor="t">
            <a:spAutoFit/>
          </a:bodyPr>
          <a:lstStyle/>
          <a:p>
            <a:pPr algn="ctr"/>
            <a:r>
              <a:rPr lang="en-GB" sz="1000" b="1" i="1"/>
              <a:t>Dr Brian Matthews</a:t>
            </a:r>
          </a:p>
          <a:p>
            <a:pPr algn="ctr"/>
            <a:r>
              <a:rPr lang="en-GB" sz="1000" i="1"/>
              <a:t>DAFNI Programme Lead</a:t>
            </a:r>
            <a:endParaRPr lang="en-GB" sz="1000" i="1">
              <a:cs typeface="Calibri"/>
            </a:endParaRPr>
          </a:p>
        </p:txBody>
      </p:sp>
      <p:sp>
        <p:nvSpPr>
          <p:cNvPr id="27" name="TextBox 26"/>
          <p:cNvSpPr txBox="1"/>
          <p:nvPr/>
        </p:nvSpPr>
        <p:spPr>
          <a:xfrm>
            <a:off x="4767987" y="5102168"/>
            <a:ext cx="1287532" cy="553998"/>
          </a:xfrm>
          <a:prstGeom prst="rect">
            <a:avLst/>
          </a:prstGeom>
          <a:noFill/>
        </p:spPr>
        <p:txBody>
          <a:bodyPr wrap="none" lIns="91440" tIns="45720" rIns="91440" bIns="45720" rtlCol="0" anchor="t">
            <a:spAutoFit/>
          </a:bodyPr>
          <a:lstStyle/>
          <a:p>
            <a:pPr algn="ctr"/>
            <a:r>
              <a:rPr lang="en-GB" sz="1000" b="1" i="1"/>
              <a:t>Katie Cartmell</a:t>
            </a:r>
            <a:endParaRPr lang="en-US"/>
          </a:p>
          <a:p>
            <a:pPr algn="ctr"/>
            <a:r>
              <a:rPr lang="en-GB" sz="1000" i="1">
                <a:cs typeface="Calibri"/>
              </a:rPr>
              <a:t>DAFNI </a:t>
            </a:r>
            <a:br>
              <a:rPr lang="en-GB" sz="1000" i="1">
                <a:cs typeface="Calibri"/>
              </a:rPr>
            </a:br>
            <a:r>
              <a:rPr lang="en-GB" sz="1000" i="1">
                <a:cs typeface="Calibri"/>
              </a:rPr>
              <a:t>Partnership Manager</a:t>
            </a:r>
            <a:endParaRPr lang="en-GB" sz="1000" i="1"/>
          </a:p>
        </p:txBody>
      </p:sp>
      <p:grpSp>
        <p:nvGrpSpPr>
          <p:cNvPr id="40" name="Group 39"/>
          <p:cNvGrpSpPr/>
          <p:nvPr/>
        </p:nvGrpSpPr>
        <p:grpSpPr>
          <a:xfrm>
            <a:off x="7807832" y="3831986"/>
            <a:ext cx="1085615" cy="1733510"/>
            <a:chOff x="1579777" y="3777542"/>
            <a:chExt cx="1085615" cy="1733510"/>
          </a:xfrm>
        </p:grpSpPr>
        <p:pic>
          <p:nvPicPr>
            <p:cNvPr id="9" name="Picture 8" descr="A person with long hair and a necklace&#10;&#10;Description automatically generated"/>
            <p:cNvPicPr>
              <a:picLocks noChangeAspect="1"/>
            </p:cNvPicPr>
            <p:nvPr/>
          </p:nvPicPr>
          <p:blipFill>
            <a:blip r:embed="rId12"/>
            <a:stretch>
              <a:fillRect/>
            </a:stretch>
          </p:blipFill>
          <p:spPr>
            <a:xfrm>
              <a:off x="1698274" y="3777542"/>
              <a:ext cx="967118" cy="1270508"/>
            </a:xfrm>
            <a:prstGeom prst="rect">
              <a:avLst/>
            </a:prstGeom>
          </p:spPr>
        </p:pic>
        <p:sp>
          <p:nvSpPr>
            <p:cNvPr id="28" name="TextBox 27"/>
            <p:cNvSpPr txBox="1"/>
            <p:nvPr/>
          </p:nvSpPr>
          <p:spPr>
            <a:xfrm>
              <a:off x="1579777" y="5110942"/>
              <a:ext cx="1064715" cy="400110"/>
            </a:xfrm>
            <a:prstGeom prst="rect">
              <a:avLst/>
            </a:prstGeom>
            <a:noFill/>
          </p:spPr>
          <p:txBody>
            <a:bodyPr wrap="none" lIns="91440" tIns="45720" rIns="91440" bIns="45720" rtlCol="0" anchor="t">
              <a:spAutoFit/>
            </a:bodyPr>
            <a:lstStyle/>
            <a:p>
              <a:pPr algn="ctr"/>
              <a:r>
                <a:rPr lang="en-GB" sz="1000" b="1" i="1"/>
                <a:t>Lyndsey Harding</a:t>
              </a:r>
              <a:endParaRPr lang="en-US"/>
            </a:p>
            <a:p>
              <a:pPr algn="ctr"/>
              <a:r>
                <a:rPr lang="en-GB" sz="1000" i="1"/>
                <a:t>Administrator</a:t>
              </a:r>
              <a:endParaRPr lang="en-GB"/>
            </a:p>
          </p:txBody>
        </p:sp>
      </p:grpSp>
      <p:sp>
        <p:nvSpPr>
          <p:cNvPr id="29" name="TextBox 28"/>
          <p:cNvSpPr txBox="1"/>
          <p:nvPr/>
        </p:nvSpPr>
        <p:spPr>
          <a:xfrm>
            <a:off x="3383097" y="5102168"/>
            <a:ext cx="1133644" cy="553998"/>
          </a:xfrm>
          <a:prstGeom prst="rect">
            <a:avLst/>
          </a:prstGeom>
          <a:noFill/>
        </p:spPr>
        <p:txBody>
          <a:bodyPr wrap="none" lIns="91440" tIns="45720" rIns="91440" bIns="45720" rtlCol="0" anchor="t">
            <a:spAutoFit/>
          </a:bodyPr>
          <a:lstStyle/>
          <a:p>
            <a:pPr algn="ctr"/>
            <a:r>
              <a:rPr lang="en-GB" sz="1000" b="1" i="1">
                <a:cs typeface="Calibri"/>
              </a:rPr>
              <a:t>Esther Turner</a:t>
            </a:r>
            <a:endParaRPr lang="en-GB" sz="1000" i="1"/>
          </a:p>
          <a:p>
            <a:pPr algn="ctr"/>
            <a:r>
              <a:rPr lang="en-GB" sz="1000" i="1">
                <a:cs typeface="Calibri"/>
              </a:rPr>
              <a:t>Senior Research </a:t>
            </a:r>
            <a:br>
              <a:rPr lang="en-GB" sz="1000" i="1">
                <a:cs typeface="Calibri"/>
              </a:rPr>
            </a:br>
            <a:r>
              <a:rPr lang="en-GB" sz="1000" i="1">
                <a:cs typeface="Calibri"/>
              </a:rPr>
              <a:t>Software Engineer</a:t>
            </a:r>
          </a:p>
        </p:txBody>
      </p:sp>
      <p:sp>
        <p:nvSpPr>
          <p:cNvPr id="30" name="TextBox 29"/>
          <p:cNvSpPr txBox="1"/>
          <p:nvPr/>
        </p:nvSpPr>
        <p:spPr>
          <a:xfrm>
            <a:off x="9165191" y="5175549"/>
            <a:ext cx="1252267" cy="400110"/>
          </a:xfrm>
          <a:prstGeom prst="rect">
            <a:avLst/>
          </a:prstGeom>
          <a:noFill/>
        </p:spPr>
        <p:txBody>
          <a:bodyPr wrap="none" lIns="91440" tIns="45720" rIns="91440" bIns="45720" rtlCol="0" anchor="t">
            <a:spAutoFit/>
          </a:bodyPr>
          <a:lstStyle/>
          <a:p>
            <a:pPr algn="ctr"/>
            <a:r>
              <a:rPr lang="en-GB" sz="1000" b="1" i="1">
                <a:cs typeface="Calibri"/>
              </a:rPr>
              <a:t>Archit </a:t>
            </a:r>
            <a:r>
              <a:rPr lang="en-GB" sz="1000" b="1" i="1" err="1">
                <a:cs typeface="Calibri"/>
              </a:rPr>
              <a:t>Mantry</a:t>
            </a:r>
            <a:endParaRPr lang="en-GB" sz="1000" i="1" err="1"/>
          </a:p>
          <a:p>
            <a:pPr algn="ctr"/>
            <a:r>
              <a:rPr lang="en-GB" sz="1000" i="1">
                <a:cs typeface="Calibri"/>
              </a:rPr>
              <a:t>Project Co-Ordinator</a:t>
            </a:r>
          </a:p>
        </p:txBody>
      </p:sp>
      <p:sp>
        <p:nvSpPr>
          <p:cNvPr id="31" name="TextBox 30"/>
          <p:cNvSpPr txBox="1"/>
          <p:nvPr/>
        </p:nvSpPr>
        <p:spPr>
          <a:xfrm>
            <a:off x="7486264" y="3052034"/>
            <a:ext cx="1630576" cy="400110"/>
          </a:xfrm>
          <a:prstGeom prst="rect">
            <a:avLst/>
          </a:prstGeom>
          <a:noFill/>
        </p:spPr>
        <p:txBody>
          <a:bodyPr wrap="none" lIns="91440" tIns="45720" rIns="91440" bIns="45720" rtlCol="0" anchor="t">
            <a:spAutoFit/>
          </a:bodyPr>
          <a:lstStyle/>
          <a:p>
            <a:pPr algn="ctr"/>
            <a:r>
              <a:rPr lang="en-GB" sz="1000" b="1" i="1"/>
              <a:t>Caroline Haigh</a:t>
            </a:r>
            <a:endParaRPr lang="en-GB" sz="1000" i="1"/>
          </a:p>
          <a:p>
            <a:pPr algn="ctr"/>
            <a:r>
              <a:rPr lang="en-GB" sz="1000" i="1">
                <a:cs typeface="Calibri"/>
              </a:rPr>
              <a:t>Research Software Engineer</a:t>
            </a:r>
          </a:p>
        </p:txBody>
      </p:sp>
      <p:sp>
        <p:nvSpPr>
          <p:cNvPr id="33" name="TextBox 32"/>
          <p:cNvSpPr txBox="1"/>
          <p:nvPr/>
        </p:nvSpPr>
        <p:spPr>
          <a:xfrm>
            <a:off x="9185312" y="3063240"/>
            <a:ext cx="1234633" cy="400110"/>
          </a:xfrm>
          <a:prstGeom prst="rect">
            <a:avLst/>
          </a:prstGeom>
          <a:noFill/>
        </p:spPr>
        <p:txBody>
          <a:bodyPr wrap="none" lIns="91440" tIns="45720" rIns="91440" bIns="45720" rtlCol="0" anchor="t">
            <a:spAutoFit/>
          </a:bodyPr>
          <a:lstStyle/>
          <a:p>
            <a:pPr algn="ctr"/>
            <a:r>
              <a:rPr lang="en-GB" sz="1000" b="1" i="1">
                <a:cs typeface="Calibri"/>
              </a:rPr>
              <a:t>Jack Haydock</a:t>
            </a:r>
          </a:p>
          <a:p>
            <a:pPr algn="ctr"/>
            <a:r>
              <a:rPr lang="en-GB" sz="1000" i="1">
                <a:cs typeface="Calibri"/>
              </a:rPr>
              <a:t>Software Developer.</a:t>
            </a:r>
          </a:p>
        </p:txBody>
      </p:sp>
      <p:sp>
        <p:nvSpPr>
          <p:cNvPr id="34" name="TextBox 33"/>
          <p:cNvSpPr txBox="1"/>
          <p:nvPr/>
        </p:nvSpPr>
        <p:spPr>
          <a:xfrm>
            <a:off x="10412894" y="3035225"/>
            <a:ext cx="1269899" cy="553998"/>
          </a:xfrm>
          <a:prstGeom prst="rect">
            <a:avLst/>
          </a:prstGeom>
          <a:noFill/>
        </p:spPr>
        <p:txBody>
          <a:bodyPr wrap="none" lIns="91440" tIns="45720" rIns="91440" bIns="45720" rtlCol="0" anchor="t">
            <a:spAutoFit/>
          </a:bodyPr>
          <a:lstStyle/>
          <a:p>
            <a:pPr algn="ctr"/>
            <a:r>
              <a:rPr lang="en-GB" sz="1000" b="1" i="1"/>
              <a:t>Joel Davies</a:t>
            </a:r>
            <a:endParaRPr lang="en-US" err="1"/>
          </a:p>
          <a:p>
            <a:pPr algn="ctr"/>
            <a:r>
              <a:rPr lang="en-GB" sz="1000" i="1">
                <a:cs typeface="Calibri"/>
              </a:rPr>
              <a:t>Scientific Computing </a:t>
            </a:r>
            <a:br>
              <a:rPr lang="en-GB" sz="1000" i="1">
                <a:cs typeface="Calibri"/>
              </a:rPr>
            </a:br>
            <a:r>
              <a:rPr lang="en-GB" sz="1000" i="1">
                <a:cs typeface="Calibri"/>
              </a:rPr>
              <a:t>Graduate</a:t>
            </a:r>
            <a:endParaRPr lang="en-GB" sz="1000" i="1"/>
          </a:p>
        </p:txBody>
      </p:sp>
      <p:sp>
        <p:nvSpPr>
          <p:cNvPr id="35" name="TextBox 34"/>
          <p:cNvSpPr txBox="1"/>
          <p:nvPr/>
        </p:nvSpPr>
        <p:spPr>
          <a:xfrm>
            <a:off x="108728" y="5221415"/>
            <a:ext cx="1630575" cy="400110"/>
          </a:xfrm>
          <a:prstGeom prst="rect">
            <a:avLst/>
          </a:prstGeom>
          <a:noFill/>
        </p:spPr>
        <p:txBody>
          <a:bodyPr wrap="none" lIns="91440" tIns="45720" rIns="91440" bIns="45720" rtlCol="0" anchor="t">
            <a:spAutoFit/>
          </a:bodyPr>
          <a:lstStyle/>
          <a:p>
            <a:pPr algn="ctr"/>
            <a:r>
              <a:rPr lang="en-GB" sz="1000" b="1" i="1"/>
              <a:t>Lewis Sampson</a:t>
            </a:r>
            <a:endParaRPr lang="en-GB" sz="1000" b="1" i="1">
              <a:cs typeface="Calibri"/>
            </a:endParaRPr>
          </a:p>
          <a:p>
            <a:pPr algn="ctr"/>
            <a:r>
              <a:rPr lang="en-GB" sz="1000" i="1">
                <a:cs typeface="Calibri"/>
              </a:rPr>
              <a:t>Research Software Engineer</a:t>
            </a:r>
          </a:p>
        </p:txBody>
      </p:sp>
      <p:sp>
        <p:nvSpPr>
          <p:cNvPr id="36" name="TextBox 35"/>
          <p:cNvSpPr txBox="1"/>
          <p:nvPr/>
        </p:nvSpPr>
        <p:spPr>
          <a:xfrm>
            <a:off x="4740215" y="3191564"/>
            <a:ext cx="1133645" cy="400110"/>
          </a:xfrm>
          <a:prstGeom prst="rect">
            <a:avLst/>
          </a:prstGeom>
          <a:noFill/>
        </p:spPr>
        <p:txBody>
          <a:bodyPr wrap="none" lIns="91440" tIns="45720" rIns="91440" bIns="45720" rtlCol="0" anchor="t">
            <a:spAutoFit/>
          </a:bodyPr>
          <a:lstStyle/>
          <a:p>
            <a:pPr algn="ctr"/>
            <a:r>
              <a:rPr lang="en-GB" sz="1000" b="1" i="1"/>
              <a:t>Sarah Byrne</a:t>
            </a:r>
            <a:endParaRPr lang="en-GB" sz="1000" b="1" i="1">
              <a:cs typeface="Calibri"/>
            </a:endParaRPr>
          </a:p>
          <a:p>
            <a:pPr algn="ctr"/>
            <a:r>
              <a:rPr lang="en-GB" sz="1000" i="1">
                <a:cs typeface="Calibri"/>
              </a:rPr>
              <a:t>Software Engineer</a:t>
            </a:r>
          </a:p>
        </p:txBody>
      </p:sp>
      <p:sp>
        <p:nvSpPr>
          <p:cNvPr id="37" name="TextBox 36"/>
          <p:cNvSpPr txBox="1"/>
          <p:nvPr/>
        </p:nvSpPr>
        <p:spPr>
          <a:xfrm>
            <a:off x="6198800" y="5127751"/>
            <a:ext cx="1378904" cy="553998"/>
          </a:xfrm>
          <a:prstGeom prst="rect">
            <a:avLst/>
          </a:prstGeom>
          <a:noFill/>
        </p:spPr>
        <p:txBody>
          <a:bodyPr wrap="none" lIns="91440" tIns="45720" rIns="91440" bIns="45720" rtlCol="0" anchor="t">
            <a:spAutoFit/>
          </a:bodyPr>
          <a:lstStyle/>
          <a:p>
            <a:pPr algn="ctr"/>
            <a:r>
              <a:rPr lang="en-GB" sz="1000" b="1" i="1"/>
              <a:t>Marion Samler</a:t>
            </a:r>
          </a:p>
          <a:p>
            <a:pPr algn="ctr"/>
            <a:r>
              <a:rPr lang="en-GB" sz="1000" i="1">
                <a:cs typeface="Calibri"/>
              </a:rPr>
              <a:t>Business </a:t>
            </a:r>
            <a:br>
              <a:rPr lang="en-GB" sz="1000" i="1">
                <a:cs typeface="Calibri"/>
              </a:rPr>
            </a:br>
            <a:r>
              <a:rPr lang="en-GB" sz="1000" i="1">
                <a:cs typeface="Calibri"/>
              </a:rPr>
              <a:t>Development Manager</a:t>
            </a:r>
            <a:endParaRPr lang="en-GB" sz="1000" b="1" i="1">
              <a:cs typeface="Calibri"/>
            </a:endParaRPr>
          </a:p>
        </p:txBody>
      </p:sp>
      <p:grpSp>
        <p:nvGrpSpPr>
          <p:cNvPr id="39" name="Group 38"/>
          <p:cNvGrpSpPr/>
          <p:nvPr/>
        </p:nvGrpSpPr>
        <p:grpSpPr>
          <a:xfrm>
            <a:off x="1821932" y="3855409"/>
            <a:ext cx="1223525" cy="1710561"/>
            <a:chOff x="10713045" y="3832297"/>
            <a:chExt cx="1173099" cy="1654969"/>
          </a:xfrm>
        </p:grpSpPr>
        <p:pic>
          <p:nvPicPr>
            <p:cNvPr id="12" name="Picture 11" descr="A person wearing glasses and a red sweater&#10;&#10;Description automatically generated"/>
            <p:cNvPicPr>
              <a:picLocks noChangeAspect="1"/>
            </p:cNvPicPr>
            <p:nvPr/>
          </p:nvPicPr>
          <p:blipFill>
            <a:blip r:embed="rId13"/>
            <a:stretch>
              <a:fillRect/>
            </a:stretch>
          </p:blipFill>
          <p:spPr>
            <a:xfrm>
              <a:off x="10713045" y="3832297"/>
              <a:ext cx="1173099" cy="1183343"/>
            </a:xfrm>
            <a:prstGeom prst="rect">
              <a:avLst/>
            </a:prstGeom>
          </p:spPr>
        </p:pic>
        <p:sp>
          <p:nvSpPr>
            <p:cNvPr id="38" name="TextBox 37"/>
            <p:cNvSpPr txBox="1"/>
            <p:nvPr/>
          </p:nvSpPr>
          <p:spPr>
            <a:xfrm>
              <a:off x="10773273" y="5100159"/>
              <a:ext cx="942450" cy="387107"/>
            </a:xfrm>
            <a:prstGeom prst="rect">
              <a:avLst/>
            </a:prstGeom>
            <a:noFill/>
          </p:spPr>
          <p:txBody>
            <a:bodyPr wrap="none" lIns="91440" tIns="45720" rIns="91440" bIns="45720" rtlCol="0" anchor="t">
              <a:spAutoFit/>
            </a:bodyPr>
            <a:lstStyle/>
            <a:p>
              <a:pPr algn="ctr"/>
              <a:r>
                <a:rPr lang="en-GB" sz="1000" b="1" i="1"/>
                <a:t>Kyle Stevenson</a:t>
              </a:r>
              <a:endParaRPr lang="en-GB" sz="1000" b="1" i="1">
                <a:cs typeface="Calibri"/>
              </a:endParaRPr>
            </a:p>
            <a:p>
              <a:pPr algn="ctr"/>
              <a:r>
                <a:rPr lang="en-GB" sz="1000" i="1">
                  <a:cs typeface="Calibri"/>
                </a:rPr>
                <a:t>User Liaison</a:t>
              </a:r>
              <a:endParaRPr lang="en-GB" sz="1000" i="1"/>
            </a:p>
          </p:txBody>
        </p:sp>
      </p:grpSp>
      <p:pic>
        <p:nvPicPr>
          <p:cNvPr id="10" name="Picture 9" descr="A person wearing a headset&#10;&#10;Description automatically generated">
            <a:extLst>
              <a:ext uri="{FF2B5EF4-FFF2-40B4-BE49-F238E27FC236}">
                <a16:creationId xmlns:a16="http://schemas.microsoft.com/office/drawing/2014/main" id="{3C5455B3-9E5A-9897-5214-F32CDC90B3A0}"/>
              </a:ext>
            </a:extLst>
          </p:cNvPr>
          <p:cNvPicPr>
            <a:picLocks noChangeAspect="1"/>
          </p:cNvPicPr>
          <p:nvPr/>
        </p:nvPicPr>
        <p:blipFill>
          <a:blip r:embed="rId14"/>
          <a:stretch>
            <a:fillRect/>
          </a:stretch>
        </p:blipFill>
        <p:spPr>
          <a:xfrm>
            <a:off x="3389313" y="1746681"/>
            <a:ext cx="1042021" cy="1248315"/>
          </a:xfrm>
          <a:prstGeom prst="rect">
            <a:avLst/>
          </a:prstGeom>
        </p:spPr>
      </p:pic>
      <p:sp>
        <p:nvSpPr>
          <p:cNvPr id="18" name="TextBox 17">
            <a:extLst>
              <a:ext uri="{FF2B5EF4-FFF2-40B4-BE49-F238E27FC236}">
                <a16:creationId xmlns:a16="http://schemas.microsoft.com/office/drawing/2014/main" id="{5366A9F8-D004-0E1E-0ACB-C82A12EA8B19}"/>
              </a:ext>
            </a:extLst>
          </p:cNvPr>
          <p:cNvSpPr txBox="1"/>
          <p:nvPr/>
        </p:nvSpPr>
        <p:spPr>
          <a:xfrm>
            <a:off x="3442485" y="2958227"/>
            <a:ext cx="1036299"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i="1">
                <a:cs typeface="Calibri"/>
              </a:rPr>
              <a:t>Rose Dickinson</a:t>
            </a:r>
            <a:endParaRPr lang="en-GB" sz="1000" i="1">
              <a:cs typeface="Calibri"/>
            </a:endParaRPr>
          </a:p>
          <a:p>
            <a:r>
              <a:rPr lang="en-GB" sz="1000" i="1">
                <a:cs typeface="Calibri"/>
              </a:rPr>
              <a:t>Senior Software Engineer / Technical Lead</a:t>
            </a:r>
          </a:p>
          <a:p>
            <a:endParaRPr lang="en-GB">
              <a:cs typeface="Calibri"/>
            </a:endParaRPr>
          </a:p>
        </p:txBody>
      </p:sp>
      <p:pic>
        <p:nvPicPr>
          <p:cNvPr id="23" name="Picture 22" descr="A person smiling at camera&#10;&#10;Description automatically generated">
            <a:extLst>
              <a:ext uri="{FF2B5EF4-FFF2-40B4-BE49-F238E27FC236}">
                <a16:creationId xmlns:a16="http://schemas.microsoft.com/office/drawing/2014/main" id="{BCA5C2A6-9E72-7BE2-FA28-89D8AF44B289}"/>
              </a:ext>
            </a:extLst>
          </p:cNvPr>
          <p:cNvPicPr>
            <a:picLocks noChangeAspect="1"/>
          </p:cNvPicPr>
          <p:nvPr/>
        </p:nvPicPr>
        <p:blipFill>
          <a:blip r:embed="rId15"/>
          <a:stretch>
            <a:fillRect/>
          </a:stretch>
        </p:blipFill>
        <p:spPr>
          <a:xfrm>
            <a:off x="4791636" y="1706656"/>
            <a:ext cx="1079127" cy="1438836"/>
          </a:xfrm>
          <a:prstGeom prst="rect">
            <a:avLst/>
          </a:prstGeom>
        </p:spPr>
      </p:pic>
      <p:sp>
        <p:nvSpPr>
          <p:cNvPr id="32" name="TextBox 31">
            <a:extLst>
              <a:ext uri="{FF2B5EF4-FFF2-40B4-BE49-F238E27FC236}">
                <a16:creationId xmlns:a16="http://schemas.microsoft.com/office/drawing/2014/main" id="{1348BBFA-0714-CA7E-8BE6-44F5782FE2C6}"/>
              </a:ext>
            </a:extLst>
          </p:cNvPr>
          <p:cNvSpPr txBox="1"/>
          <p:nvPr/>
        </p:nvSpPr>
        <p:spPr>
          <a:xfrm>
            <a:off x="10665198" y="5129492"/>
            <a:ext cx="12186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i="1">
                <a:cs typeface="Calibri"/>
              </a:rPr>
              <a:t>Catherine Dhanjal</a:t>
            </a:r>
          </a:p>
          <a:p>
            <a:r>
              <a:rPr lang="en-GB" sz="1000" i="1">
                <a:cs typeface="Calibri"/>
              </a:rPr>
              <a:t>Media Manager</a:t>
            </a:r>
            <a:endParaRPr lang="en-GB" sz="1000" b="1" i="1">
              <a:cs typeface="Calibri"/>
            </a:endParaRPr>
          </a:p>
        </p:txBody>
      </p:sp>
      <p:pic>
        <p:nvPicPr>
          <p:cNvPr id="42" name="Picture 41" descr="A person wearing glasses smiling&#10;&#10;Description automatically generated">
            <a:extLst>
              <a:ext uri="{FF2B5EF4-FFF2-40B4-BE49-F238E27FC236}">
                <a16:creationId xmlns:a16="http://schemas.microsoft.com/office/drawing/2014/main" id="{66AD7C2B-37B0-E412-8468-E49BD3957552}"/>
              </a:ext>
            </a:extLst>
          </p:cNvPr>
          <p:cNvPicPr>
            <a:picLocks noChangeAspect="1"/>
          </p:cNvPicPr>
          <p:nvPr/>
        </p:nvPicPr>
        <p:blipFill>
          <a:blip r:embed="rId16"/>
          <a:stretch>
            <a:fillRect/>
          </a:stretch>
        </p:blipFill>
        <p:spPr>
          <a:xfrm>
            <a:off x="10663518" y="3901903"/>
            <a:ext cx="1151965" cy="1121679"/>
          </a:xfrm>
          <a:prstGeom prst="rect">
            <a:avLst/>
          </a:prstGeom>
        </p:spPr>
      </p:pic>
      <p:pic>
        <p:nvPicPr>
          <p:cNvPr id="43" name="Picture 42" descr="A person wearing glasses and a collared shirt&#10;&#10;Description automatically generated">
            <a:extLst>
              <a:ext uri="{FF2B5EF4-FFF2-40B4-BE49-F238E27FC236}">
                <a16:creationId xmlns:a16="http://schemas.microsoft.com/office/drawing/2014/main" id="{442F2648-6095-A199-3C9F-B1980D6E37AF}"/>
              </a:ext>
            </a:extLst>
          </p:cNvPr>
          <p:cNvPicPr>
            <a:picLocks noChangeAspect="1"/>
          </p:cNvPicPr>
          <p:nvPr/>
        </p:nvPicPr>
        <p:blipFill>
          <a:blip r:embed="rId17"/>
          <a:stretch>
            <a:fillRect/>
          </a:stretch>
        </p:blipFill>
        <p:spPr>
          <a:xfrm>
            <a:off x="6237194" y="1731115"/>
            <a:ext cx="1230406" cy="1440344"/>
          </a:xfrm>
          <a:prstGeom prst="rect">
            <a:avLst/>
          </a:prstGeom>
        </p:spPr>
      </p:pic>
      <p:sp>
        <p:nvSpPr>
          <p:cNvPr id="44" name="TextBox 43">
            <a:extLst>
              <a:ext uri="{FF2B5EF4-FFF2-40B4-BE49-F238E27FC236}">
                <a16:creationId xmlns:a16="http://schemas.microsoft.com/office/drawing/2014/main" id="{CEBE44F6-49D1-C217-9347-440766E68C4A}"/>
              </a:ext>
            </a:extLst>
          </p:cNvPr>
          <p:cNvSpPr txBox="1"/>
          <p:nvPr/>
        </p:nvSpPr>
        <p:spPr>
          <a:xfrm>
            <a:off x="6381749" y="3190874"/>
            <a:ext cx="10085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i="1">
                <a:cs typeface="Calibri"/>
              </a:rPr>
              <a:t>Dr Jens Jensen</a:t>
            </a:r>
          </a:p>
          <a:p>
            <a:r>
              <a:rPr lang="en-GB" sz="1000" i="1">
                <a:cs typeface="Calibri"/>
              </a:rPr>
              <a:t>Data Scientist</a:t>
            </a:r>
            <a:endParaRPr lang="en-GB" sz="1000" b="1" i="1">
              <a:cs typeface="Calibri"/>
            </a:endParaRPr>
          </a:p>
        </p:txBody>
      </p:sp>
      <p:sp>
        <p:nvSpPr>
          <p:cNvPr id="4" name="TextBox 3">
            <a:extLst>
              <a:ext uri="{FF2B5EF4-FFF2-40B4-BE49-F238E27FC236}">
                <a16:creationId xmlns:a16="http://schemas.microsoft.com/office/drawing/2014/main" id="{01362F04-1A30-B804-3577-23102F54F9D1}"/>
              </a:ext>
            </a:extLst>
          </p:cNvPr>
          <p:cNvSpPr txBox="1"/>
          <p:nvPr/>
        </p:nvSpPr>
        <p:spPr>
          <a:xfrm>
            <a:off x="266096" y="6029476"/>
            <a:ext cx="27274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a:cs typeface="Calibri"/>
              </a:rPr>
              <a:t>Info@dafni.ac.uk</a:t>
            </a:r>
            <a:endParaRPr lang="en-GB" sz="1600"/>
          </a:p>
        </p:txBody>
      </p:sp>
    </p:spTree>
    <p:extLst>
      <p:ext uri="{BB962C8B-B14F-4D97-AF65-F5344CB8AC3E}">
        <p14:creationId xmlns:p14="http://schemas.microsoft.com/office/powerpoint/2010/main" val="3481264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lines and dots&#10;&#10;Description automatically generated">
            <a:extLst>
              <a:ext uri="{FF2B5EF4-FFF2-40B4-BE49-F238E27FC236}">
                <a16:creationId xmlns:a16="http://schemas.microsoft.com/office/drawing/2014/main" id="{CF2689EC-DDEE-83E6-3A1E-E9670F8E44AB}"/>
              </a:ext>
            </a:extLst>
          </p:cNvPr>
          <p:cNvPicPr>
            <a:picLocks noChangeAspect="1"/>
          </p:cNvPicPr>
          <p:nvPr/>
        </p:nvPicPr>
        <p:blipFill>
          <a:blip r:embed="rId2"/>
          <a:stretch>
            <a:fillRect/>
          </a:stretch>
        </p:blipFill>
        <p:spPr>
          <a:xfrm>
            <a:off x="-49349" y="4078540"/>
            <a:ext cx="3224349" cy="1828750"/>
          </a:xfrm>
          <a:prstGeom prst="rect">
            <a:avLst/>
          </a:prstGeom>
        </p:spPr>
      </p:pic>
      <p:sp>
        <p:nvSpPr>
          <p:cNvPr id="2" name="TextBox 1">
            <a:extLst>
              <a:ext uri="{FF2B5EF4-FFF2-40B4-BE49-F238E27FC236}">
                <a16:creationId xmlns:a16="http://schemas.microsoft.com/office/drawing/2014/main" id="{D1AC75EB-6820-655B-C61A-88B606236982}"/>
              </a:ext>
            </a:extLst>
          </p:cNvPr>
          <p:cNvSpPr txBox="1"/>
          <p:nvPr/>
        </p:nvSpPr>
        <p:spPr>
          <a:xfrm>
            <a:off x="1077065" y="1624791"/>
            <a:ext cx="10041594" cy="4023065"/>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a:spcAft>
                <a:spcPts val="600"/>
              </a:spcAft>
            </a:pPr>
            <a:r>
              <a:rPr lang="en-US" sz="3200" b="1">
                <a:solidFill>
                  <a:srgbClr val="5382AC"/>
                </a:solidFill>
                <a:latin typeface="Arial"/>
                <a:cs typeface="Arial"/>
              </a:rPr>
              <a:t>Agenda:</a:t>
            </a:r>
          </a:p>
          <a:p>
            <a:pPr marL="800100" lvl="1" indent="-342900">
              <a:spcAft>
                <a:spcPts val="600"/>
              </a:spcAft>
              <a:buFont typeface="Courier New"/>
              <a:buChar char="o"/>
            </a:pPr>
            <a:endParaRPr lang="en-US" sz="2000" b="1">
              <a:latin typeface="Arial"/>
              <a:cs typeface="Arial"/>
            </a:endParaRPr>
          </a:p>
        </p:txBody>
      </p:sp>
      <p:sp>
        <p:nvSpPr>
          <p:cNvPr id="3" name="Title 2"/>
          <p:cNvSpPr>
            <a:spLocks noGrp="1"/>
          </p:cNvSpPr>
          <p:nvPr>
            <p:ph type="title"/>
          </p:nvPr>
        </p:nvSpPr>
        <p:spPr>
          <a:xfrm>
            <a:off x="3534862" y="365126"/>
            <a:ext cx="8530308" cy="586096"/>
          </a:xfrm>
        </p:spPr>
        <p:txBody>
          <a:bodyPr vert="horz" lIns="91440" tIns="45720" rIns="91440" bIns="45720" rtlCol="0" anchor="ctr">
            <a:normAutofit/>
          </a:bodyPr>
          <a:lstStyle/>
          <a:p>
            <a:r>
              <a:rPr lang="en-GB">
                <a:latin typeface="Arial"/>
                <a:cs typeface="Arial"/>
              </a:rPr>
              <a:t>Sandpit Funding Opportunity</a:t>
            </a:r>
          </a:p>
        </p:txBody>
      </p:sp>
      <p:graphicFrame>
        <p:nvGraphicFramePr>
          <p:cNvPr id="5" name="Table 4">
            <a:extLst>
              <a:ext uri="{FF2B5EF4-FFF2-40B4-BE49-F238E27FC236}">
                <a16:creationId xmlns:a16="http://schemas.microsoft.com/office/drawing/2014/main" id="{586FD209-56C7-3991-5CDF-88B474D995F3}"/>
              </a:ext>
            </a:extLst>
          </p:cNvPr>
          <p:cNvGraphicFramePr>
            <a:graphicFrameLocks noGrp="1"/>
          </p:cNvGraphicFramePr>
          <p:nvPr>
            <p:extLst>
              <p:ext uri="{D42A27DB-BD31-4B8C-83A1-F6EECF244321}">
                <p14:modId xmlns:p14="http://schemas.microsoft.com/office/powerpoint/2010/main" val="1071261527"/>
              </p:ext>
            </p:extLst>
          </p:nvPr>
        </p:nvGraphicFramePr>
        <p:xfrm>
          <a:off x="1073341" y="2307772"/>
          <a:ext cx="6518987" cy="2494698"/>
        </p:xfrm>
        <a:graphic>
          <a:graphicData uri="http://schemas.openxmlformats.org/drawingml/2006/table">
            <a:tbl>
              <a:tblPr firstRow="1" bandRow="1">
                <a:tableStyleId>{5940675A-B579-460E-94D1-54222C63F5DA}</a:tableStyleId>
              </a:tblPr>
              <a:tblGrid>
                <a:gridCol w="1306285">
                  <a:extLst>
                    <a:ext uri="{9D8B030D-6E8A-4147-A177-3AD203B41FA5}">
                      <a16:colId xmlns:a16="http://schemas.microsoft.com/office/drawing/2014/main" val="3737025724"/>
                    </a:ext>
                  </a:extLst>
                </a:gridCol>
                <a:gridCol w="5212702">
                  <a:extLst>
                    <a:ext uri="{9D8B030D-6E8A-4147-A177-3AD203B41FA5}">
                      <a16:colId xmlns:a16="http://schemas.microsoft.com/office/drawing/2014/main" val="3022938957"/>
                    </a:ext>
                  </a:extLst>
                </a:gridCol>
              </a:tblGrid>
              <a:tr h="415783">
                <a:tc>
                  <a:txBody>
                    <a:bodyPr/>
                    <a:lstStyle/>
                    <a:p>
                      <a:r>
                        <a:rPr lang="en-GB"/>
                        <a:t>12.05</a:t>
                      </a:r>
                    </a:p>
                  </a:txBody>
                  <a:tcPr>
                    <a:solidFill>
                      <a:schemeClr val="bg1"/>
                    </a:solidFill>
                  </a:tcPr>
                </a:tc>
                <a:tc>
                  <a:txBody>
                    <a:bodyPr/>
                    <a:lstStyle/>
                    <a:p>
                      <a:r>
                        <a:rPr lang="en-GB"/>
                        <a:t>Welcome and Introduction</a:t>
                      </a:r>
                    </a:p>
                  </a:txBody>
                  <a:tcPr>
                    <a:solidFill>
                      <a:schemeClr val="bg1"/>
                    </a:solidFill>
                  </a:tcPr>
                </a:tc>
                <a:extLst>
                  <a:ext uri="{0D108BD9-81ED-4DB2-BD59-A6C34878D82A}">
                    <a16:rowId xmlns:a16="http://schemas.microsoft.com/office/drawing/2014/main" val="1275761373"/>
                  </a:ext>
                </a:extLst>
              </a:tr>
              <a:tr h="415783">
                <a:tc>
                  <a:txBody>
                    <a:bodyPr/>
                    <a:lstStyle/>
                    <a:p>
                      <a:r>
                        <a:rPr lang="en-GB"/>
                        <a:t>12.10</a:t>
                      </a:r>
                    </a:p>
                  </a:txBody>
                  <a:tcPr>
                    <a:solidFill>
                      <a:schemeClr val="bg1"/>
                    </a:solidFill>
                  </a:tcPr>
                </a:tc>
                <a:tc>
                  <a:txBody>
                    <a:bodyPr/>
                    <a:lstStyle/>
                    <a:p>
                      <a:r>
                        <a:rPr lang="en-GB">
                          <a:solidFill>
                            <a:schemeClr val="bg1"/>
                          </a:solidFill>
                        </a:rPr>
                        <a:t>Background</a:t>
                      </a:r>
                    </a:p>
                  </a:txBody>
                  <a:tcPr>
                    <a:solidFill>
                      <a:srgbClr val="5382AC"/>
                    </a:solidFill>
                  </a:tcPr>
                </a:tc>
                <a:extLst>
                  <a:ext uri="{0D108BD9-81ED-4DB2-BD59-A6C34878D82A}">
                    <a16:rowId xmlns:a16="http://schemas.microsoft.com/office/drawing/2014/main" val="4045518757"/>
                  </a:ext>
                </a:extLst>
              </a:tr>
              <a:tr h="415783">
                <a:tc>
                  <a:txBody>
                    <a:bodyPr/>
                    <a:lstStyle/>
                    <a:p>
                      <a:r>
                        <a:rPr lang="en-GB"/>
                        <a:t>12.20</a:t>
                      </a:r>
                    </a:p>
                  </a:txBody>
                  <a:tcPr>
                    <a:solidFill>
                      <a:schemeClr val="bg1"/>
                    </a:solidFill>
                  </a:tcPr>
                </a:tc>
                <a:tc>
                  <a:txBody>
                    <a:bodyPr/>
                    <a:lstStyle/>
                    <a:p>
                      <a:r>
                        <a:rPr lang="en-GB">
                          <a:solidFill>
                            <a:schemeClr val="bg1"/>
                          </a:solidFill>
                        </a:rPr>
                        <a:t>Overview of the funding Programmes</a:t>
                      </a:r>
                    </a:p>
                  </a:txBody>
                  <a:tcPr>
                    <a:solidFill>
                      <a:srgbClr val="A2456E"/>
                    </a:solidFill>
                  </a:tcPr>
                </a:tc>
                <a:extLst>
                  <a:ext uri="{0D108BD9-81ED-4DB2-BD59-A6C34878D82A}">
                    <a16:rowId xmlns:a16="http://schemas.microsoft.com/office/drawing/2014/main" val="1378102498"/>
                  </a:ext>
                </a:extLst>
              </a:tr>
              <a:tr h="415783">
                <a:tc>
                  <a:txBody>
                    <a:bodyPr/>
                    <a:lstStyle/>
                    <a:p>
                      <a:r>
                        <a:rPr lang="en-GB"/>
                        <a:t>12.30</a:t>
                      </a:r>
                    </a:p>
                  </a:txBody>
                  <a:tcPr>
                    <a:solidFill>
                      <a:schemeClr val="bg1"/>
                    </a:solidFill>
                  </a:tcPr>
                </a:tc>
                <a:tc>
                  <a:txBody>
                    <a:bodyPr/>
                    <a:lstStyle/>
                    <a:p>
                      <a:r>
                        <a:rPr lang="en-GB"/>
                        <a:t>Sandpit Overview</a:t>
                      </a:r>
                    </a:p>
                  </a:txBody>
                  <a:tcPr>
                    <a:solidFill>
                      <a:srgbClr val="66B768"/>
                    </a:solidFill>
                  </a:tcPr>
                </a:tc>
                <a:extLst>
                  <a:ext uri="{0D108BD9-81ED-4DB2-BD59-A6C34878D82A}">
                    <a16:rowId xmlns:a16="http://schemas.microsoft.com/office/drawing/2014/main" val="3543305170"/>
                  </a:ext>
                </a:extLst>
              </a:tr>
              <a:tr h="415783">
                <a:tc>
                  <a:txBody>
                    <a:bodyPr/>
                    <a:lstStyle/>
                    <a:p>
                      <a:r>
                        <a:rPr lang="en-GB"/>
                        <a:t>12.35</a:t>
                      </a:r>
                    </a:p>
                  </a:txBody>
                  <a:tcPr>
                    <a:solidFill>
                      <a:schemeClr val="bg1"/>
                    </a:solidFill>
                  </a:tcPr>
                </a:tc>
                <a:tc>
                  <a:txBody>
                    <a:bodyPr/>
                    <a:lstStyle/>
                    <a:p>
                      <a:pPr lvl="0">
                        <a:buNone/>
                      </a:pPr>
                      <a:r>
                        <a:rPr lang="en-GB" sz="1800" b="0" i="0" u="none" strike="noStrike" noProof="0">
                          <a:solidFill>
                            <a:srgbClr val="000000"/>
                          </a:solidFill>
                          <a:latin typeface="Calibri"/>
                        </a:rPr>
                        <a:t>Format and Timeline of the process</a:t>
                      </a:r>
                      <a:endParaRPr lang="en-GB"/>
                    </a:p>
                  </a:txBody>
                  <a:tcPr>
                    <a:solidFill>
                      <a:srgbClr val="E5A827"/>
                    </a:solidFill>
                  </a:tcPr>
                </a:tc>
                <a:extLst>
                  <a:ext uri="{0D108BD9-81ED-4DB2-BD59-A6C34878D82A}">
                    <a16:rowId xmlns:a16="http://schemas.microsoft.com/office/drawing/2014/main" val="2891610656"/>
                  </a:ext>
                </a:extLst>
              </a:tr>
              <a:tr h="415783">
                <a:tc>
                  <a:txBody>
                    <a:bodyPr/>
                    <a:lstStyle/>
                    <a:p>
                      <a:r>
                        <a:rPr lang="en-GB"/>
                        <a:t>12.40</a:t>
                      </a:r>
                    </a:p>
                  </a:txBody>
                  <a:tcPr>
                    <a:solidFill>
                      <a:schemeClr val="bg1"/>
                    </a:solidFill>
                  </a:tcPr>
                </a:tc>
                <a:tc>
                  <a:txBody>
                    <a:bodyPr/>
                    <a:lstStyle/>
                    <a:p>
                      <a:r>
                        <a:rPr lang="en-GB"/>
                        <a:t>Q&amp;A</a:t>
                      </a:r>
                    </a:p>
                  </a:txBody>
                  <a:tcPr>
                    <a:solidFill>
                      <a:srgbClr val="A3A9B7"/>
                    </a:solidFill>
                  </a:tcPr>
                </a:tc>
                <a:extLst>
                  <a:ext uri="{0D108BD9-81ED-4DB2-BD59-A6C34878D82A}">
                    <a16:rowId xmlns:a16="http://schemas.microsoft.com/office/drawing/2014/main" val="2866168404"/>
                  </a:ext>
                </a:extLst>
              </a:tr>
            </a:tbl>
          </a:graphicData>
        </a:graphic>
      </p:graphicFrame>
    </p:spTree>
    <p:extLst>
      <p:ext uri="{BB962C8B-B14F-4D97-AF65-F5344CB8AC3E}">
        <p14:creationId xmlns:p14="http://schemas.microsoft.com/office/powerpoint/2010/main" val="154466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lines and dots&#10;&#10;Description automatically generated">
            <a:extLst>
              <a:ext uri="{FF2B5EF4-FFF2-40B4-BE49-F238E27FC236}">
                <a16:creationId xmlns:a16="http://schemas.microsoft.com/office/drawing/2014/main" id="{EC20636B-3EFF-C47B-6BDF-9242A05522F2}"/>
              </a:ext>
            </a:extLst>
          </p:cNvPr>
          <p:cNvPicPr>
            <a:picLocks noChangeAspect="1"/>
          </p:cNvPicPr>
          <p:nvPr/>
        </p:nvPicPr>
        <p:blipFill>
          <a:blip r:embed="rId2"/>
          <a:stretch>
            <a:fillRect/>
          </a:stretch>
        </p:blipFill>
        <p:spPr>
          <a:xfrm rot="10800000">
            <a:off x="0" y="4797238"/>
            <a:ext cx="1950720" cy="1104003"/>
          </a:xfrm>
          <a:prstGeom prst="rect">
            <a:avLst/>
          </a:prstGeom>
        </p:spPr>
      </p:pic>
      <p:pic>
        <p:nvPicPr>
          <p:cNvPr id="4" name="Picture 3" descr="A black background with lines and dots&#10;&#10;Description automatically generated">
            <a:extLst>
              <a:ext uri="{FF2B5EF4-FFF2-40B4-BE49-F238E27FC236}">
                <a16:creationId xmlns:a16="http://schemas.microsoft.com/office/drawing/2014/main" id="{EE873A9A-9A7C-0120-BF9C-16DEA25AE8C2}"/>
              </a:ext>
            </a:extLst>
          </p:cNvPr>
          <p:cNvPicPr>
            <a:picLocks noChangeAspect="1"/>
          </p:cNvPicPr>
          <p:nvPr/>
        </p:nvPicPr>
        <p:blipFill>
          <a:blip r:embed="rId2"/>
          <a:stretch>
            <a:fillRect/>
          </a:stretch>
        </p:blipFill>
        <p:spPr>
          <a:xfrm rot="5400000">
            <a:off x="10190739" y="1884792"/>
            <a:ext cx="2545081" cy="1453383"/>
          </a:xfrm>
          <a:prstGeom prst="rect">
            <a:avLst/>
          </a:prstGeom>
        </p:spPr>
      </p:pic>
      <p:sp>
        <p:nvSpPr>
          <p:cNvPr id="3" name="Title 2"/>
          <p:cNvSpPr>
            <a:spLocks noGrp="1"/>
          </p:cNvSpPr>
          <p:nvPr>
            <p:ph type="title"/>
          </p:nvPr>
        </p:nvSpPr>
        <p:spPr>
          <a:xfrm>
            <a:off x="3534862" y="365126"/>
            <a:ext cx="8530308" cy="586096"/>
          </a:xfrm>
        </p:spPr>
        <p:txBody>
          <a:bodyPr vert="horz" lIns="91440" tIns="45720" rIns="91440" bIns="45720" rtlCol="0" anchor="ctr">
            <a:normAutofit/>
          </a:bodyPr>
          <a:lstStyle/>
          <a:p>
            <a:r>
              <a:rPr lang="en-GB">
                <a:latin typeface="Arial"/>
                <a:cs typeface="Arial"/>
              </a:rPr>
              <a:t>Sandpit Funding Opportunity</a:t>
            </a:r>
          </a:p>
        </p:txBody>
      </p:sp>
      <p:sp>
        <p:nvSpPr>
          <p:cNvPr id="7" name="Content Placeholder 6">
            <a:extLst>
              <a:ext uri="{FF2B5EF4-FFF2-40B4-BE49-F238E27FC236}">
                <a16:creationId xmlns:a16="http://schemas.microsoft.com/office/drawing/2014/main" id="{0CD27BE5-07DF-3375-23EC-A26A9D3A1414}"/>
              </a:ext>
            </a:extLst>
          </p:cNvPr>
          <p:cNvSpPr>
            <a:spLocks noGrp="1"/>
          </p:cNvSpPr>
          <p:nvPr>
            <p:ph sz="half" idx="2"/>
          </p:nvPr>
        </p:nvSpPr>
        <p:spPr>
          <a:xfrm>
            <a:off x="2771989" y="1440970"/>
            <a:ext cx="6656857" cy="492443"/>
          </a:xfrm>
        </p:spPr>
        <p:txBody>
          <a:bodyPr wrap="square" lIns="0" tIns="0" rIns="0" bIns="0" anchor="t">
            <a:spAutoFit/>
          </a:bodyPr>
          <a:lstStyle/>
          <a:p>
            <a:r>
              <a:rPr lang="en-US" sz="3200" b="1">
                <a:solidFill>
                  <a:srgbClr val="5382AC"/>
                </a:solidFill>
              </a:rPr>
              <a:t>Background on the aims of the sandpit</a:t>
            </a:r>
            <a:endParaRPr lang="en-GB" sz="3200">
              <a:solidFill>
                <a:srgbClr val="5382AC"/>
              </a:solidFill>
              <a:cs typeface="Calibri"/>
            </a:endParaRPr>
          </a:p>
        </p:txBody>
      </p:sp>
      <p:sp>
        <p:nvSpPr>
          <p:cNvPr id="8" name="TextBox 7">
            <a:extLst>
              <a:ext uri="{FF2B5EF4-FFF2-40B4-BE49-F238E27FC236}">
                <a16:creationId xmlns:a16="http://schemas.microsoft.com/office/drawing/2014/main" id="{262FB5EC-30D9-EA60-BD88-E7E8B6D4962B}"/>
              </a:ext>
            </a:extLst>
          </p:cNvPr>
          <p:cNvSpPr txBox="1"/>
          <p:nvPr/>
        </p:nvSpPr>
        <p:spPr>
          <a:xfrm>
            <a:off x="383638" y="1980123"/>
            <a:ext cx="11811597" cy="34688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 sz="1600">
                <a:highlight>
                  <a:srgbClr val="FFFFFF"/>
                </a:highlight>
                <a:latin typeface="Arial"/>
                <a:cs typeface="Arial"/>
              </a:rPr>
              <a:t>Extension of the Centre of Excellence</a:t>
            </a:r>
          </a:p>
          <a:p>
            <a:pPr marL="285750" indent="-285750">
              <a:lnSpc>
                <a:spcPct val="200000"/>
              </a:lnSpc>
              <a:buFont typeface="Arial" panose="020B0604020202020204" pitchFamily="34" charset="0"/>
              <a:buChar char="•"/>
            </a:pPr>
            <a:r>
              <a:rPr lang="en" sz="1600">
                <a:highlight>
                  <a:srgbClr val="FFFFFF"/>
                </a:highlight>
                <a:latin typeface="Arial"/>
                <a:cs typeface="Arial"/>
              </a:rPr>
              <a:t>Continuing the work under ‘Building a Secure and Resilient World’ theme for UKRI</a:t>
            </a:r>
          </a:p>
          <a:p>
            <a:pPr marL="285750" indent="-285750">
              <a:lnSpc>
                <a:spcPct val="200000"/>
              </a:lnSpc>
              <a:buFont typeface="Arial" panose="020B0604020202020204" pitchFamily="34" charset="0"/>
              <a:buChar char="•"/>
            </a:pPr>
            <a:r>
              <a:rPr lang="en" sz="1600">
                <a:highlight>
                  <a:srgbClr val="FFFFFF"/>
                </a:highlight>
                <a:latin typeface="Arial"/>
                <a:cs typeface="Arial"/>
              </a:rPr>
              <a:t>New investigation on behalf of the Department of Science, Innovation and Technology (DSIT). </a:t>
            </a:r>
          </a:p>
          <a:p>
            <a:pPr marL="285750" indent="-285750">
              <a:lnSpc>
                <a:spcPct val="200000"/>
              </a:lnSpc>
              <a:buFont typeface="Arial" panose="020B0604020202020204" pitchFamily="34" charset="0"/>
              <a:buChar char="•"/>
            </a:pPr>
            <a:r>
              <a:rPr lang="en" sz="1600">
                <a:highlight>
                  <a:srgbClr val="FFFFFF"/>
                </a:highlight>
                <a:latin typeface="Arial"/>
                <a:cs typeface="Arial"/>
              </a:rPr>
              <a:t>Looking to fund feasibility studies in Infrastructure resilience specifically looking at;</a:t>
            </a:r>
          </a:p>
          <a:p>
            <a:pPr marL="742950" lvl="1" indent="-285750">
              <a:lnSpc>
                <a:spcPct val="200000"/>
              </a:lnSpc>
              <a:buFont typeface="Arial" panose="020B0604020202020204" pitchFamily="34" charset="0"/>
              <a:buChar char="•"/>
            </a:pPr>
            <a:r>
              <a:rPr lang="en" sz="1600">
                <a:highlight>
                  <a:srgbClr val="FFFFFF"/>
                </a:highlight>
                <a:latin typeface="Arial"/>
                <a:cs typeface="Arial"/>
              </a:rPr>
              <a:t>Impact and mitigations to improve the resilience using computational modelling on the DAFNI platform</a:t>
            </a:r>
          </a:p>
          <a:p>
            <a:pPr marL="742950" lvl="1" indent="-285750">
              <a:lnSpc>
                <a:spcPct val="200000"/>
              </a:lnSpc>
              <a:buFont typeface="Arial" panose="020B0604020202020204" pitchFamily="34" charset="0"/>
              <a:buChar char="•"/>
            </a:pPr>
            <a:r>
              <a:rPr lang="en" sz="1600">
                <a:highlight>
                  <a:srgbClr val="FFFFFF"/>
                </a:highlight>
                <a:latin typeface="Arial"/>
                <a:cs typeface="Arial"/>
              </a:rPr>
              <a:t>Highlighting the challenges and solutions that arise in identifying and accessing the data </a:t>
            </a:r>
          </a:p>
          <a:p>
            <a:pPr marL="742950" lvl="1" indent="-285750">
              <a:lnSpc>
                <a:spcPct val="200000"/>
              </a:lnSpc>
              <a:buFont typeface="Arial" panose="020B0604020202020204" pitchFamily="34" charset="0"/>
              <a:buChar char="•"/>
            </a:pPr>
            <a:r>
              <a:rPr lang="en" sz="1600">
                <a:highlight>
                  <a:srgbClr val="FFFFFF"/>
                </a:highlight>
                <a:latin typeface="Arial"/>
                <a:cs typeface="Arial"/>
              </a:rPr>
              <a:t>In the areas of Transport and Energy</a:t>
            </a:r>
            <a:endParaRPr lang="en" sz="1600">
              <a:highlight>
                <a:srgbClr val="FFFFFF"/>
              </a:highlight>
              <a:latin typeface="Calibri"/>
              <a:cs typeface="Calibri"/>
            </a:endParaRPr>
          </a:p>
        </p:txBody>
      </p:sp>
    </p:spTree>
    <p:extLst>
      <p:ext uri="{BB962C8B-B14F-4D97-AF65-F5344CB8AC3E}">
        <p14:creationId xmlns:p14="http://schemas.microsoft.com/office/powerpoint/2010/main" val="2360297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looking at a city&#10;&#10;Description automatically generated">
            <a:extLst>
              <a:ext uri="{FF2B5EF4-FFF2-40B4-BE49-F238E27FC236}">
                <a16:creationId xmlns:a16="http://schemas.microsoft.com/office/drawing/2014/main" id="{BC7847C0-DA4B-E071-7D90-A72E7F94D61E}"/>
              </a:ext>
            </a:extLst>
          </p:cNvPr>
          <p:cNvPicPr>
            <a:picLocks noChangeAspect="1"/>
          </p:cNvPicPr>
          <p:nvPr/>
        </p:nvPicPr>
        <p:blipFill>
          <a:blip r:embed="rId2"/>
          <a:stretch>
            <a:fillRect/>
          </a:stretch>
        </p:blipFill>
        <p:spPr>
          <a:xfrm>
            <a:off x="2876715" y="1417748"/>
            <a:ext cx="6438571" cy="4429781"/>
          </a:xfrm>
          <a:prstGeom prst="rect">
            <a:avLst/>
          </a:prstGeom>
        </p:spPr>
      </p:pic>
      <p:sp>
        <p:nvSpPr>
          <p:cNvPr id="3" name="Title 2">
            <a:extLst>
              <a:ext uri="{FF2B5EF4-FFF2-40B4-BE49-F238E27FC236}">
                <a16:creationId xmlns:a16="http://schemas.microsoft.com/office/drawing/2014/main" id="{102F630E-38D9-5D98-A1DF-E9659D12B0DC}"/>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959520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8A02-AAF7-4EC2-070B-15EFCC4A9830}"/>
              </a:ext>
            </a:extLst>
          </p:cNvPr>
          <p:cNvSpPr>
            <a:spLocks noGrp="1"/>
          </p:cNvSpPr>
          <p:nvPr>
            <p:ph type="title"/>
          </p:nvPr>
        </p:nvSpPr>
        <p:spPr/>
        <p:txBody>
          <a:bodyPr/>
          <a:lstStyle/>
          <a:p>
            <a:endParaRPr lang="en-GB"/>
          </a:p>
        </p:txBody>
      </p:sp>
      <p:pic>
        <p:nvPicPr>
          <p:cNvPr id="6" name="Picture 5" descr="A row of buildings next to water&#10;&#10;Description automatically generated">
            <a:extLst>
              <a:ext uri="{FF2B5EF4-FFF2-40B4-BE49-F238E27FC236}">
                <a16:creationId xmlns:a16="http://schemas.microsoft.com/office/drawing/2014/main" id="{A63F394A-ADC7-AEC1-E422-DBB1DA2E13CF}"/>
              </a:ext>
            </a:extLst>
          </p:cNvPr>
          <p:cNvPicPr>
            <a:picLocks noChangeAspect="1"/>
          </p:cNvPicPr>
          <p:nvPr/>
        </p:nvPicPr>
        <p:blipFill>
          <a:blip r:embed="rId2"/>
          <a:stretch>
            <a:fillRect/>
          </a:stretch>
        </p:blipFill>
        <p:spPr>
          <a:xfrm>
            <a:off x="6993163" y="1"/>
            <a:ext cx="5223598" cy="6858000"/>
          </a:xfrm>
          <a:prstGeom prst="rect">
            <a:avLst/>
          </a:prstGeom>
        </p:spPr>
      </p:pic>
      <p:sp>
        <p:nvSpPr>
          <p:cNvPr id="8" name="TextBox 7">
            <a:extLst>
              <a:ext uri="{FF2B5EF4-FFF2-40B4-BE49-F238E27FC236}">
                <a16:creationId xmlns:a16="http://schemas.microsoft.com/office/drawing/2014/main" id="{07936474-CAE1-E9FD-A306-837AAB2BAFD1}"/>
              </a:ext>
            </a:extLst>
          </p:cNvPr>
          <p:cNvSpPr txBox="1"/>
          <p:nvPr/>
        </p:nvSpPr>
        <p:spPr>
          <a:xfrm>
            <a:off x="274696" y="1478844"/>
            <a:ext cx="64214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spc="-150">
                <a:solidFill>
                  <a:srgbClr val="2E2D62"/>
                </a:solidFill>
                <a:latin typeface="Arial"/>
                <a:cs typeface="Arial"/>
              </a:rPr>
              <a:t>Building a Secure and Resilient world  </a:t>
            </a:r>
          </a:p>
        </p:txBody>
      </p:sp>
      <p:sp>
        <p:nvSpPr>
          <p:cNvPr id="9" name="TextBox 8">
            <a:extLst>
              <a:ext uri="{FF2B5EF4-FFF2-40B4-BE49-F238E27FC236}">
                <a16:creationId xmlns:a16="http://schemas.microsoft.com/office/drawing/2014/main" id="{789A969A-73BF-FE25-B50A-27CD683BA107}"/>
              </a:ext>
            </a:extLst>
          </p:cNvPr>
          <p:cNvSpPr txBox="1"/>
          <p:nvPr/>
        </p:nvSpPr>
        <p:spPr>
          <a:xfrm>
            <a:off x="472252" y="3774253"/>
            <a:ext cx="60263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i="1">
                <a:solidFill>
                  <a:srgbClr val="626262"/>
                </a:solidFill>
                <a:latin typeface="Arial"/>
                <a:cs typeface="Arial"/>
              </a:rPr>
              <a:t>This funding aims to strengthen social and economic resilience, and enhance national security across virtual and physical spaces, by improving awareness of risks and threats; preparedness, decision making and response; and allowing change to be understood as a force for good</a:t>
            </a:r>
            <a:endParaRPr lang="en-US"/>
          </a:p>
        </p:txBody>
      </p:sp>
      <p:sp>
        <p:nvSpPr>
          <p:cNvPr id="10" name="TextBox 9">
            <a:extLst>
              <a:ext uri="{FF2B5EF4-FFF2-40B4-BE49-F238E27FC236}">
                <a16:creationId xmlns:a16="http://schemas.microsoft.com/office/drawing/2014/main" id="{E9FA48D5-347C-5CE3-E661-8005B0E135D4}"/>
              </a:ext>
            </a:extLst>
          </p:cNvPr>
          <p:cNvSpPr txBox="1"/>
          <p:nvPr/>
        </p:nvSpPr>
        <p:spPr>
          <a:xfrm>
            <a:off x="2052697" y="2805289"/>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i="1"/>
              <a:t>UKRI Strategic Theme</a:t>
            </a:r>
            <a:endParaRPr lang="en-US" i="1">
              <a:cs typeface="Calibri"/>
            </a:endParaRPr>
          </a:p>
        </p:txBody>
      </p:sp>
    </p:spTree>
    <p:extLst>
      <p:ext uri="{BB962C8B-B14F-4D97-AF65-F5344CB8AC3E}">
        <p14:creationId xmlns:p14="http://schemas.microsoft.com/office/powerpoint/2010/main" val="2761474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3FF79E1-3351-F08E-8E02-8CDCA61E7BBD}"/>
              </a:ext>
            </a:extLst>
          </p:cNvPr>
          <p:cNvSpPr/>
          <p:nvPr/>
        </p:nvSpPr>
        <p:spPr>
          <a:xfrm>
            <a:off x="29731" y="1979922"/>
            <a:ext cx="7296138" cy="3785652"/>
          </a:xfrm>
          <a:prstGeom prst="rect">
            <a:avLst/>
          </a:prstGeom>
          <a:noFill/>
          <a:ln cap="flat">
            <a:noFill/>
            <a:prstDash val="solid"/>
          </a:ln>
        </p:spPr>
        <p:txBody>
          <a:bodyPr vert="horz" wrap="square" lIns="91440" tIns="45720" rIns="91440" bIns="45720" anchor="t" anchorCtr="0" compatLnSpc="1">
            <a:spAutoFit/>
          </a:bodyPr>
          <a:lstStyle/>
          <a:p>
            <a:pPr marL="285750" indent="-285750" algn="l">
              <a:buFont typeface="Arial" panose="020B0604020202020204" pitchFamily="34" charset="0"/>
              <a:buChar char="•"/>
            </a:pPr>
            <a:r>
              <a:rPr lang="en-GB" sz="1600"/>
              <a:t>UKRI Strategic Programme – </a:t>
            </a:r>
            <a:r>
              <a:rPr lang="en-GB" sz="1600" b="1"/>
              <a:t>Transforming tomorrow together</a:t>
            </a:r>
            <a:endParaRPr lang="en-GB" sz="1600" b="1">
              <a:cs typeface="Calibri"/>
            </a:endParaRPr>
          </a:p>
          <a:p>
            <a:pPr marL="285750" indent="-285750" algn="l">
              <a:buFont typeface="Arial" panose="020B0604020202020204" pitchFamily="34" charset="0"/>
              <a:buChar char="•"/>
            </a:pPr>
            <a:r>
              <a:rPr lang="en-GB" sz="1600"/>
              <a:t>Identified five strategic themes to enable working across disciplines and leveraging new and existing investment and activity. BSRW is one them out of five.</a:t>
            </a:r>
            <a:endParaRPr lang="en-GB" sz="1600">
              <a:ea typeface="Calibri"/>
              <a:cs typeface="Calibri"/>
            </a:endParaRPr>
          </a:p>
          <a:p>
            <a:pPr marL="285750" indent="-285750">
              <a:buFont typeface="Arial" panose="020B0604020202020204" pitchFamily="34" charset="0"/>
              <a:buChar char="•"/>
            </a:pPr>
            <a:r>
              <a:rPr lang="en-GB" sz="1600"/>
              <a:t>Themes' aims</a:t>
            </a:r>
            <a:endParaRPr lang="en-GB" sz="1600">
              <a:ea typeface="Calibri"/>
              <a:cs typeface="Calibri"/>
            </a:endParaRPr>
          </a:p>
          <a:p>
            <a:pPr marL="742950" lvl="1" indent="-285750">
              <a:buFont typeface="Courier New" panose="020B0604020202020204" pitchFamily="34" charset="0"/>
              <a:buChar char="o"/>
            </a:pPr>
            <a:r>
              <a:rPr lang="en-GB" sz="1600"/>
              <a:t>strengthen social and economic resilience</a:t>
            </a:r>
            <a:endParaRPr lang="en-GB" sz="1600">
              <a:ea typeface="Calibri"/>
              <a:cs typeface="Calibri"/>
            </a:endParaRPr>
          </a:p>
          <a:p>
            <a:pPr marL="742950" lvl="1" indent="-285750">
              <a:buFont typeface="Courier New" panose="020B0604020202020204" pitchFamily="34" charset="0"/>
              <a:buChar char="o"/>
            </a:pPr>
            <a:r>
              <a:rPr lang="en-GB" sz="1600"/>
              <a:t>enhance national security across virtual and physical space</a:t>
            </a:r>
            <a:endParaRPr lang="en-GB" sz="1600">
              <a:ea typeface="Calibri"/>
              <a:cs typeface="Calibri"/>
            </a:endParaRPr>
          </a:p>
          <a:p>
            <a:pPr marL="742950" lvl="1" indent="-285750" algn="l">
              <a:buFont typeface="Courier New" panose="020B0604020202020204" pitchFamily="34" charset="0"/>
              <a:buChar char="o"/>
            </a:pPr>
            <a:r>
              <a:rPr lang="en-GB" sz="1600"/>
              <a:t>ensure the UK can absorb adversity, deal with change and respond to  emerging threats and opportunities </a:t>
            </a:r>
            <a:endParaRPr lang="en-GB" sz="1600">
              <a:ea typeface="Calibri"/>
              <a:cs typeface="Calibri"/>
            </a:endParaRPr>
          </a:p>
          <a:p>
            <a:pPr marL="742950" lvl="1" indent="-285750">
              <a:buFont typeface="Courier New" panose="020B0604020202020204" pitchFamily="34" charset="0"/>
              <a:buChar char="o"/>
            </a:pPr>
            <a:endParaRPr lang="en-GB" sz="1600"/>
          </a:p>
          <a:p>
            <a:pPr marL="285750" indent="-285750">
              <a:buFont typeface="Arial" panose="020B0604020202020204" pitchFamily="34" charset="0"/>
              <a:buChar char="•"/>
            </a:pPr>
            <a:r>
              <a:rPr lang="en-GB" sz="1600" b="1"/>
              <a:t>Five sub themes</a:t>
            </a:r>
            <a:endParaRPr lang="en-GB" sz="1600" b="1">
              <a:cs typeface="Calibri"/>
            </a:endParaRPr>
          </a:p>
          <a:p>
            <a:pPr marL="742950" lvl="1" indent="-285750">
              <a:buFont typeface="Courier New" panose="020B0604020202020204" pitchFamily="34" charset="0"/>
              <a:buChar char="o"/>
            </a:pPr>
            <a:r>
              <a:rPr lang="en-GB" sz="1600" b="1"/>
              <a:t>Global order in a time of change</a:t>
            </a:r>
            <a:endParaRPr lang="en-GB" sz="1600" b="1">
              <a:ea typeface="Calibri"/>
              <a:cs typeface="Calibri"/>
            </a:endParaRPr>
          </a:p>
          <a:p>
            <a:pPr marL="742950" lvl="1" indent="-285750">
              <a:buFont typeface="Courier New" panose="020B0604020202020204" pitchFamily="34" charset="0"/>
              <a:buChar char="o"/>
            </a:pPr>
            <a:r>
              <a:rPr lang="en-GB" sz="1600" b="1"/>
              <a:t>Technologies for resilient security and defence</a:t>
            </a:r>
            <a:endParaRPr lang="en-GB" sz="1600" b="1">
              <a:cs typeface="Calibri"/>
            </a:endParaRPr>
          </a:p>
          <a:p>
            <a:pPr marL="742950" lvl="1" indent="-285750">
              <a:buFont typeface="Courier New" panose="020B0604020202020204" pitchFamily="34" charset="0"/>
              <a:buChar char="o"/>
            </a:pPr>
            <a:r>
              <a:rPr lang="en-GB" sz="1600" b="1"/>
              <a:t>Resilient and secure supply chains</a:t>
            </a:r>
            <a:endParaRPr lang="en-GB" sz="1600" b="1">
              <a:cs typeface="Calibri"/>
            </a:endParaRPr>
          </a:p>
          <a:p>
            <a:pPr marL="742950" lvl="1" indent="-285750">
              <a:buFont typeface="Courier New" panose="020B0604020202020204" pitchFamily="34" charset="0"/>
              <a:buChar char="o"/>
            </a:pPr>
            <a:r>
              <a:rPr lang="en-GB" sz="1600" b="1"/>
              <a:t>Behavioural and cultural resilience</a:t>
            </a:r>
            <a:endParaRPr lang="en-GB" sz="1600" b="1">
              <a:cs typeface="Calibri"/>
            </a:endParaRPr>
          </a:p>
          <a:p>
            <a:pPr marL="742950" lvl="1" indent="-285750">
              <a:buFont typeface="Courier New" panose="020B0604020202020204" pitchFamily="34" charset="0"/>
              <a:buChar char="o"/>
            </a:pPr>
            <a:r>
              <a:rPr lang="en-GB" sz="1600" b="1"/>
              <a:t>Strengthening resilience in natural and built environment</a:t>
            </a:r>
            <a:endParaRPr lang="en-GB" sz="1600">
              <a:ea typeface="Calibri"/>
              <a:cs typeface="Calibri"/>
            </a:endParaRPr>
          </a:p>
        </p:txBody>
      </p:sp>
      <p:sp>
        <p:nvSpPr>
          <p:cNvPr id="3" name="TextBox 8">
            <a:extLst>
              <a:ext uri="{FF2B5EF4-FFF2-40B4-BE49-F238E27FC236}">
                <a16:creationId xmlns:a16="http://schemas.microsoft.com/office/drawing/2014/main" id="{2C3CE226-02F9-9910-CEEA-E57301F270C9}"/>
              </a:ext>
            </a:extLst>
          </p:cNvPr>
          <p:cNvSpPr txBox="1"/>
          <p:nvPr/>
        </p:nvSpPr>
        <p:spPr>
          <a:xfrm>
            <a:off x="58994" y="1401194"/>
            <a:ext cx="7800975" cy="58477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3200" b="1" i="0" u="none" strike="noStrike" kern="1200" cap="none" spc="-150" baseline="0">
                <a:solidFill>
                  <a:srgbClr val="5382AC"/>
                </a:solidFill>
                <a:uFillTx/>
                <a:latin typeface="Arial"/>
                <a:cs typeface="Arial"/>
              </a:rPr>
              <a:t>Building a Secure </a:t>
            </a:r>
            <a:r>
              <a:rPr lang="en-US" sz="3200" b="1" spc="-150">
                <a:solidFill>
                  <a:srgbClr val="5382AC"/>
                </a:solidFill>
                <a:latin typeface="Arial"/>
                <a:cs typeface="Arial"/>
              </a:rPr>
              <a:t>&amp; R</a:t>
            </a:r>
            <a:r>
              <a:rPr lang="en-US" sz="3200" b="1" i="0" u="none" strike="noStrike" kern="1200" cap="none" spc="-150" baseline="0">
                <a:solidFill>
                  <a:srgbClr val="5382AC"/>
                </a:solidFill>
                <a:uFillTx/>
                <a:latin typeface="Arial"/>
                <a:cs typeface="Arial"/>
              </a:rPr>
              <a:t>esilient </a:t>
            </a:r>
            <a:r>
              <a:rPr lang="en-US" sz="3200" b="1" spc="-150">
                <a:solidFill>
                  <a:srgbClr val="5382AC"/>
                </a:solidFill>
                <a:latin typeface="Arial"/>
                <a:cs typeface="Arial"/>
              </a:rPr>
              <a:t>W</a:t>
            </a:r>
            <a:r>
              <a:rPr lang="en-US" sz="3200" b="1" i="0" u="none" strike="noStrike" kern="1200" cap="none" spc="-150" baseline="0">
                <a:solidFill>
                  <a:srgbClr val="5382AC"/>
                </a:solidFill>
                <a:uFillTx/>
                <a:latin typeface="Arial"/>
                <a:cs typeface="Arial"/>
              </a:rPr>
              <a:t>orld</a:t>
            </a:r>
            <a:r>
              <a:rPr lang="en-US" sz="3200" b="1" spc="-150">
                <a:solidFill>
                  <a:srgbClr val="5382AC"/>
                </a:solidFill>
                <a:latin typeface="Arial"/>
                <a:cs typeface="Arial"/>
              </a:rPr>
              <a:t>  </a:t>
            </a:r>
            <a:endParaRPr lang="en-US" sz="3200" b="1" i="0" u="none" strike="noStrike" kern="1200" cap="none" spc="-150" baseline="0">
              <a:solidFill>
                <a:srgbClr val="2E2D62"/>
              </a:solidFill>
              <a:uFillTx/>
              <a:latin typeface="Arial" pitchFamily="34"/>
              <a:cs typeface="Arial" pitchFamily="34"/>
            </a:endParaRPr>
          </a:p>
        </p:txBody>
      </p:sp>
      <p:sp>
        <p:nvSpPr>
          <p:cNvPr id="4" name="TextBox 5">
            <a:extLst>
              <a:ext uri="{FF2B5EF4-FFF2-40B4-BE49-F238E27FC236}">
                <a16:creationId xmlns:a16="http://schemas.microsoft.com/office/drawing/2014/main" id="{EAA2B07C-D5B1-51F6-06DB-9069AA3676A3}"/>
              </a:ext>
            </a:extLst>
          </p:cNvPr>
          <p:cNvSpPr txBox="1"/>
          <p:nvPr/>
        </p:nvSpPr>
        <p:spPr>
          <a:xfrm rot="16200004">
            <a:off x="10716763" y="4838515"/>
            <a:ext cx="1859267"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Arial" pitchFamily="34"/>
                <a:cs typeface="Arial" pitchFamily="34"/>
              </a:rPr>
              <a:t>Image © STFC John Dawson </a:t>
            </a:r>
          </a:p>
        </p:txBody>
      </p:sp>
      <p:pic>
        <p:nvPicPr>
          <p:cNvPr id="6" name="Picture 5" descr="Chalk art on sidewalk">
            <a:extLst>
              <a:ext uri="{FF2B5EF4-FFF2-40B4-BE49-F238E27FC236}">
                <a16:creationId xmlns:a16="http://schemas.microsoft.com/office/drawing/2014/main" id="{C9630F31-B148-DC45-4822-5EC6BCAECE09}"/>
              </a:ext>
            </a:extLst>
          </p:cNvPr>
          <p:cNvPicPr>
            <a:picLocks noChangeAspect="1"/>
          </p:cNvPicPr>
          <p:nvPr/>
        </p:nvPicPr>
        <p:blipFill>
          <a:blip r:embed="rId3"/>
          <a:srcRect l="28240" r="5277"/>
          <a:stretch>
            <a:fillRect/>
          </a:stretch>
        </p:blipFill>
        <p:spPr>
          <a:xfrm>
            <a:off x="7048500" y="1359899"/>
            <a:ext cx="5143500" cy="4612276"/>
          </a:xfrm>
          <a:prstGeom prst="rect">
            <a:avLst/>
          </a:prstGeom>
          <a:noFill/>
          <a:ln cap="flat">
            <a:noFill/>
          </a:ln>
        </p:spPr>
      </p:pic>
    </p:spTree>
    <p:extLst>
      <p:ext uri="{BB962C8B-B14F-4D97-AF65-F5344CB8AC3E}">
        <p14:creationId xmlns:p14="http://schemas.microsoft.com/office/powerpoint/2010/main" val="3556272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11EB-3CB0-3264-5922-A56A47AA7D0B}"/>
              </a:ext>
            </a:extLst>
          </p:cNvPr>
          <p:cNvSpPr>
            <a:spLocks noGrp="1"/>
          </p:cNvSpPr>
          <p:nvPr>
            <p:ph type="title"/>
          </p:nvPr>
        </p:nvSpPr>
        <p:spPr/>
        <p:txBody>
          <a:bodyPr/>
          <a:lstStyle/>
          <a:p>
            <a:endParaRPr lang="en-GB"/>
          </a:p>
        </p:txBody>
      </p:sp>
      <p:sp>
        <p:nvSpPr>
          <p:cNvPr id="3" name="TextBox 2">
            <a:extLst>
              <a:ext uri="{FF2B5EF4-FFF2-40B4-BE49-F238E27FC236}">
                <a16:creationId xmlns:a16="http://schemas.microsoft.com/office/drawing/2014/main" id="{437EA975-8A30-FA13-AF22-FDB95986D6FD}"/>
              </a:ext>
            </a:extLst>
          </p:cNvPr>
          <p:cNvSpPr txBox="1"/>
          <p:nvPr/>
        </p:nvSpPr>
        <p:spPr>
          <a:xfrm>
            <a:off x="1826919" y="1507067"/>
            <a:ext cx="85287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0070C0"/>
                </a:solidFill>
                <a:latin typeface="Arial"/>
              </a:rPr>
              <a:t>The DAFNI Centre of Excellence for Resilient Infrastructure Analysis</a:t>
            </a:r>
            <a:r>
              <a:rPr lang="en-US" sz="2000" b="1">
                <a:latin typeface="Arial"/>
              </a:rPr>
              <a:t>: </a:t>
            </a:r>
          </a:p>
        </p:txBody>
      </p:sp>
      <p:sp>
        <p:nvSpPr>
          <p:cNvPr id="4" name="TextBox 3">
            <a:extLst>
              <a:ext uri="{FF2B5EF4-FFF2-40B4-BE49-F238E27FC236}">
                <a16:creationId xmlns:a16="http://schemas.microsoft.com/office/drawing/2014/main" id="{86D94A72-2150-9933-E26B-E52E0964555B}"/>
              </a:ext>
            </a:extLst>
          </p:cNvPr>
          <p:cNvSpPr txBox="1"/>
          <p:nvPr/>
        </p:nvSpPr>
        <p:spPr>
          <a:xfrm>
            <a:off x="1158993" y="3200400"/>
            <a:ext cx="986460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Strengthening resilience in the natural and built environment in response to short-term and long-term threats via computational modelling</a:t>
            </a:r>
          </a:p>
          <a:p>
            <a:endParaRPr lang="en-GB"/>
          </a:p>
          <a:p>
            <a:pPr marL="285750" indent="-285750">
              <a:buFont typeface="Arial"/>
              <a:buChar char="•"/>
            </a:pPr>
            <a:r>
              <a:rPr lang="en-GB"/>
              <a:t>  Short term shocks – e.g. flooding, heat events, emergency response</a:t>
            </a:r>
            <a:endParaRPr lang="en-GB">
              <a:cs typeface="Calibri"/>
            </a:endParaRPr>
          </a:p>
          <a:p>
            <a:endParaRPr lang="en-GB"/>
          </a:p>
          <a:p>
            <a:pPr marL="285750" indent="-285750">
              <a:buFont typeface="Arial"/>
              <a:buChar char="•"/>
            </a:pPr>
            <a:r>
              <a:rPr lang="en-GB"/>
              <a:t>  Long term shocks  – e.g. effects and adaptations to climate change, demographic change</a:t>
            </a:r>
            <a:endParaRPr lang="en-GB">
              <a:cs typeface="Calibri"/>
            </a:endParaRPr>
          </a:p>
        </p:txBody>
      </p:sp>
    </p:spTree>
    <p:extLst>
      <p:ext uri="{BB962C8B-B14F-4D97-AF65-F5344CB8AC3E}">
        <p14:creationId xmlns:p14="http://schemas.microsoft.com/office/powerpoint/2010/main" val="37006611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75EE2FFFAF2947BEFB6D2A9E2A1DB5" ma:contentTypeVersion="18" ma:contentTypeDescription="Create a new document." ma:contentTypeScope="" ma:versionID="5ae15cba54c94e901354ce773de131f0">
  <xsd:schema xmlns:xsd="http://www.w3.org/2001/XMLSchema" xmlns:xs="http://www.w3.org/2001/XMLSchema" xmlns:p="http://schemas.microsoft.com/office/2006/metadata/properties" xmlns:ns2="337e5bc2-2713-4f7c-ac33-667c8c7d6476" xmlns:ns3="5862f945-c35f-40d4-8549-e734715c9364" targetNamespace="http://schemas.microsoft.com/office/2006/metadata/properties" ma:root="true" ma:fieldsID="dd5e93ce46b487b90095ac4dcae3306a" ns2:_="" ns3:_="">
    <xsd:import namespace="337e5bc2-2713-4f7c-ac33-667c8c7d6476"/>
    <xsd:import namespace="5862f945-c35f-40d4-8549-e734715c93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content"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7e5bc2-2713-4f7c-ac33-667c8c7d64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content" ma:index="24" nillable="true" ma:displayName="content" ma:description="first presentation - Tim Yates" ma:format="Dropdown" ma:internalName="content">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62f945-c35f-40d4-8549-e734715c93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c4a0a0e-4355-4652-9088-3e69931c7d7a}" ma:internalName="TaxCatchAll" ma:showField="CatchAllData" ma:web="5862f945-c35f-40d4-8549-e734715c9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862f945-c35f-40d4-8549-e734715c9364" xsi:nil="true"/>
    <lcf76f155ced4ddcb4097134ff3c332f xmlns="337e5bc2-2713-4f7c-ac33-667c8c7d6476">
      <Terms xmlns="http://schemas.microsoft.com/office/infopath/2007/PartnerControls"/>
    </lcf76f155ced4ddcb4097134ff3c332f>
    <content xmlns="337e5bc2-2713-4f7c-ac33-667c8c7d6476" xsi:nil="true"/>
    <SharedWithUsers xmlns="5862f945-c35f-40d4-8549-e734715c9364">
      <UserInfo>
        <DisplayName>Lim, Rui Wen (STFC,RAL,SC)</DisplayName>
        <AccountId>110</AccountId>
        <AccountType/>
      </UserInfo>
    </SharedWithUsers>
  </documentManagement>
</p:properties>
</file>

<file path=customXml/itemProps1.xml><?xml version="1.0" encoding="utf-8"?>
<ds:datastoreItem xmlns:ds="http://schemas.openxmlformats.org/officeDocument/2006/customXml" ds:itemID="{83849F8A-0049-46E0-A865-CB1A55F3098C}">
  <ds:schemaRefs>
    <ds:schemaRef ds:uri="http://schemas.microsoft.com/sharepoint/v3/contenttype/forms"/>
  </ds:schemaRefs>
</ds:datastoreItem>
</file>

<file path=customXml/itemProps2.xml><?xml version="1.0" encoding="utf-8"?>
<ds:datastoreItem xmlns:ds="http://schemas.openxmlformats.org/officeDocument/2006/customXml" ds:itemID="{803783FD-06A5-40BF-A9BB-3F3B6C5C853C}">
  <ds:schemaRefs>
    <ds:schemaRef ds:uri="337e5bc2-2713-4f7c-ac33-667c8c7d6476"/>
    <ds:schemaRef ds:uri="5862f945-c35f-40d4-8549-e734715c93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ED87FC-871A-4F7F-A30B-54C3879AE844}">
  <ds:schemaRefs>
    <ds:schemaRef ds:uri="337e5bc2-2713-4f7c-ac33-667c8c7d6476"/>
    <ds:schemaRef ds:uri="5862f945-c35f-40d4-8549-e734715c93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2</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1_Office Theme</vt:lpstr>
      <vt:lpstr>Welcome</vt:lpstr>
      <vt:lpstr>Sandpit Funding Opportunity</vt:lpstr>
      <vt:lpstr>PowerPoint Presentation</vt:lpstr>
      <vt:lpstr>Sandpit Funding Opportunity</vt:lpstr>
      <vt:lpstr>Sandpit Funding Opportunity</vt:lpstr>
      <vt:lpstr>PowerPoint Presentation</vt:lpstr>
      <vt:lpstr>PowerPoint Presentation</vt:lpstr>
      <vt:lpstr>PowerPoint Presentation</vt:lpstr>
      <vt:lpstr>PowerPoint Presentation</vt:lpstr>
      <vt:lpstr>PowerPoint Presentation</vt:lpstr>
      <vt:lpstr>A Research Programme</vt:lpstr>
      <vt:lpstr>A Programme of Research</vt:lpstr>
      <vt:lpstr>PowerPoint Presentation</vt:lpstr>
      <vt:lpstr>Sandpit project funding opportunity</vt:lpstr>
      <vt:lpstr>PowerPoint Presentation</vt:lpstr>
      <vt:lpstr>Sandpit Funding Opportunity</vt:lpstr>
      <vt:lpstr>Sandpit Funding Opportunity</vt:lpstr>
      <vt:lpstr>Requirements</vt:lpstr>
      <vt:lpstr>Requirements</vt:lpstr>
      <vt:lpstr>PowerPoint Presentation</vt:lpstr>
      <vt:lpstr>How it works</vt:lpstr>
      <vt:lpstr>Sandpit Timeline</vt:lpstr>
      <vt:lpstr>PowerPoint Presentation</vt:lpstr>
      <vt:lpstr>Panel</vt:lpstr>
      <vt:lpstr>Sandpit Funding Opportunity</vt:lpstr>
      <vt:lpstr>Sandpit Funding Opportunity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2023-12-13T09:42:26Z</dcterms:created>
  <dcterms:modified xsi:type="dcterms:W3CDTF">2024-01-10T16:26:35Z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0x010100E075EE2FFFAF2947BEFB6D2A9E2A1DB5</vt:lpwstr>
  </property>
  <property fmtid="{D5CDD505-2E9C-101B-9397-08002B2CF9AE}" pid="3" name="MediaServiceImageTags">
    <vt:lpwstr/>
  </property>
</Properties>
</file>